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0" r:id="rId5"/>
    <p:sldId id="313" r:id="rId6"/>
    <p:sldId id="314" r:id="rId7"/>
    <p:sldId id="315" r:id="rId8"/>
    <p:sldId id="318" r:id="rId9"/>
    <p:sldId id="319" r:id="rId10"/>
    <p:sldId id="323" r:id="rId11"/>
    <p:sldId id="325" r:id="rId12"/>
    <p:sldId id="326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92" name="yt_shape_1219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91" name="yt_image_1219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94" name="yt_shape_12194"/>
          <p:cNvSpPr txBox="1"/>
          <p:nvPr/>
        </p:nvSpPr>
        <p:spPr>
          <a:xfrm>
            <a:off x="540000" y="1482165"/>
            <a:ext cx="273632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列代数式</a:t>
            </a:r>
          </a:p>
        </p:txBody>
      </p:sp>
      <p:sp>
        <p:nvSpPr>
          <p:cNvPr id="12195" name="yt_shape_12195"/>
          <p:cNvSpPr txBox="1"/>
          <p:nvPr/>
        </p:nvSpPr>
        <p:spPr>
          <a:xfrm>
            <a:off x="540000" y="1971599"/>
            <a:ext cx="70131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倍大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用代数式表示为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96" name="yt_table_1219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682090"/>
              </p:ext>
            </p:extLst>
          </p:nvPr>
        </p:nvGraphicFramePr>
        <p:xfrm>
          <a:off x="540056" y="2450902"/>
          <a:ext cx="6143943" cy="950976"/>
        </p:xfrm>
        <a:graphic>
          <a:graphicData uri="http://schemas.openxmlformats.org/drawingml/2006/table">
            <a:tbl>
              <a:tblPr/>
              <a:tblGrid>
                <a:gridCol w="3567430">
                  <a:extLst>
                    <a:ext uri="{9D8B030D-6E8A-4147-A177-3AD203B41FA5}">
                      <a16:colId xmlns:a16="http://schemas.microsoft.com/office/drawing/2014/main" val="10481"/>
                    </a:ext>
                  </a:extLst>
                </a:gridCol>
                <a:gridCol w="2576513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"/>
                  </a:ext>
                </a:extLst>
              </a:tr>
            </a:tbl>
          </a:graphicData>
        </a:graphic>
      </p:graphicFrame>
      <p:sp>
        <p:nvSpPr>
          <p:cNvPr id="12198" name="yt_shape_12198"/>
          <p:cNvSpPr txBox="1"/>
          <p:nvPr/>
        </p:nvSpPr>
        <p:spPr>
          <a:xfrm>
            <a:off x="540119" y="3452456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有三个连续偶数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若最大的一个数是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则最小的一个数可以表示为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99" name="yt_table_121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4790153"/>
              </p:ext>
            </p:extLst>
          </p:nvPr>
        </p:nvGraphicFramePr>
        <p:xfrm>
          <a:off x="540056" y="3931759"/>
          <a:ext cx="5458143" cy="950976"/>
        </p:xfrm>
        <a:graphic>
          <a:graphicData uri="http://schemas.openxmlformats.org/drawingml/2006/table">
            <a:tbl>
              <a:tblPr/>
              <a:tblGrid>
                <a:gridCol w="3567430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  <a:gridCol w="1890713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</a:tbl>
          </a:graphicData>
        </a:graphic>
      </p:graphicFrame>
      <p:sp>
        <p:nvSpPr>
          <p:cNvPr id="12201" name="yt_shape_12201"/>
          <p:cNvSpPr txBox="1"/>
          <p:nvPr/>
        </p:nvSpPr>
        <p:spPr>
          <a:xfrm>
            <a:off x="540000" y="4933313"/>
            <a:ext cx="743953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河北省中考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的意义可以是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02" name="yt_table_1220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5851739"/>
              </p:ext>
            </p:extLst>
          </p:nvPr>
        </p:nvGraphicFramePr>
        <p:xfrm>
          <a:off x="540056" y="5412616"/>
          <a:ext cx="6202680" cy="950976"/>
        </p:xfrm>
        <a:graphic>
          <a:graphicData uri="http://schemas.openxmlformats.org/drawingml/2006/table">
            <a:tbl>
              <a:tblPr/>
              <a:tblGrid>
                <a:gridCol w="3567430">
                  <a:extLst>
                    <a:ext uri="{9D8B030D-6E8A-4147-A177-3AD203B41FA5}">
                      <a16:colId xmlns:a16="http://schemas.microsoft.com/office/drawing/2014/main" val="10485"/>
                    </a:ext>
                  </a:extLst>
                </a:gridCol>
                <a:gridCol w="2635250">
                  <a:extLst>
                    <a:ext uri="{9D8B030D-6E8A-4147-A177-3AD203B41FA5}">
                      <a16:colId xmlns:a16="http://schemas.microsoft.com/office/drawing/2014/main" val="104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的和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的积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的商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0"/>
                  </a:ext>
                </a:extLst>
              </a:tr>
            </a:tbl>
          </a:graphicData>
        </a:graphic>
      </p:graphicFrame>
      <p:pic>
        <p:nvPicPr>
          <p:cNvPr id="3" name="yt_shape_1722145815646">
            <a:extLst>
              <a:ext uri="{FF2B5EF4-FFF2-40B4-BE49-F238E27FC236}">
                <a16:creationId xmlns:a16="http://schemas.microsoft.com/office/drawing/2014/main" id="{58A37744-A4F0-CB50-B403-636F40BBA9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70D859D-E2E2-1F07-703E-DF15D88AAC37}"/>
              </a:ext>
            </a:extLst>
          </p:cNvPr>
          <p:cNvSpPr txBox="1"/>
          <p:nvPr/>
        </p:nvSpPr>
        <p:spPr>
          <a:xfrm>
            <a:off x="656503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7304945-0407-7693-F80E-963689A70EC6}"/>
              </a:ext>
            </a:extLst>
          </p:cNvPr>
          <p:cNvSpPr txBox="1"/>
          <p:nvPr/>
        </p:nvSpPr>
        <p:spPr>
          <a:xfrm>
            <a:off x="10679957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4CB429A-EA59-B786-B64E-3C67052530DC}"/>
              </a:ext>
            </a:extLst>
          </p:cNvPr>
          <p:cNvSpPr txBox="1"/>
          <p:nvPr/>
        </p:nvSpPr>
        <p:spPr>
          <a:xfrm>
            <a:off x="7004776" y="488650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5" name="yt_shape_12265"/>
          <p:cNvSpPr txBox="1"/>
          <p:nvPr/>
        </p:nvSpPr>
        <p:spPr>
          <a:xfrm>
            <a:off x="540119" y="900000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课桌上有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本与题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中相同的数学课本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整齐叠放成一摞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7f8aa"/>
              </a:rPr>
              <a:t>名同学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各从中取走一本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求余下的数学课本高出地面的距离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2266" name="yt_shape_12266"/>
          <p:cNvSpPr txBox="1"/>
          <p:nvPr/>
        </p:nvSpPr>
        <p:spPr>
          <a:xfrm>
            <a:off x="540000" y="1842955"/>
            <a:ext cx="6541855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根据题意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本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所以余下课本高出地面的距离为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F8FB531-C7D5-FBD0-AD93-2152B23429F2}"/>
              </a:ext>
            </a:extLst>
          </p:cNvPr>
          <p:cNvSpPr txBox="1"/>
          <p:nvPr/>
        </p:nvSpPr>
        <p:spPr>
          <a:xfrm>
            <a:off x="449989" y="1796149"/>
            <a:ext cx="6658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本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C7F9AC7-0EA8-BBAA-6876-3A892BC7EB56}"/>
              </a:ext>
            </a:extLst>
          </p:cNvPr>
          <p:cNvSpPr txBox="1"/>
          <p:nvPr/>
        </p:nvSpPr>
        <p:spPr>
          <a:xfrm>
            <a:off x="449989" y="2271637"/>
            <a:ext cx="444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所以余下课本高出地面的距离为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FFA111-3041-3672-1E27-4C01111C1442}"/>
              </a:ext>
            </a:extLst>
          </p:cNvPr>
          <p:cNvSpPr txBox="1"/>
          <p:nvPr/>
        </p:nvSpPr>
        <p:spPr>
          <a:xfrm>
            <a:off x="449989" y="2747125"/>
            <a:ext cx="4056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5" name="yt_image_12261" title="H_146.88">
            <a:extLst>
              <a:ext uri="{FF2B5EF4-FFF2-40B4-BE49-F238E27FC236}">
                <a16:creationId xmlns:a16="http://schemas.microsoft.com/office/drawing/2014/main" id="{6ACC8B12-EA96-8034-3DF3-3CA2071951C9}"/>
              </a:ex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8378" y="3560064"/>
            <a:ext cx="3095244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7" name="yt_shape_12267"/>
          <p:cNvSpPr txBox="1"/>
          <p:nvPr/>
        </p:nvSpPr>
        <p:spPr>
          <a:xfrm>
            <a:off x="540119" y="908720"/>
            <a:ext cx="11028489" cy="1445002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名师点睛</a:t>
            </a:r>
          </a:p>
          <a:p>
            <a:pPr indent="609523"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列代数式时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首先认真分析题意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抓住问题中关键词语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  <a:sym typeface="_⨹_8_c677d"/>
              </a:rPr>
              <a:t>明确它的意义及其</a:t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之间的关系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067928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04" name="yt_shape_12204"/>
              <p:cNvSpPr txBox="1"/>
              <p:nvPr/>
            </p:nvSpPr>
            <p:spPr>
              <a:xfrm>
                <a:off x="540000" y="900000"/>
                <a:ext cx="9712211" cy="6413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洛阳汝阳县期末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下列对代数式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的描述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正确的是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204" name="yt_shape_12204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712211" cy="641394"/>
              </a:xfrm>
              <a:prstGeom prst="rect">
                <a:avLst/>
              </a:prstGeom>
              <a:blipFill>
                <a:blip r:embed="rId2"/>
                <a:stretch>
                  <a:fillRect l="-1946" r="-942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206" name="yt_table_1220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0410766"/>
              </p:ext>
            </p:extLst>
          </p:nvPr>
        </p:nvGraphicFramePr>
        <p:xfrm>
          <a:off x="540056" y="1592182"/>
          <a:ext cx="4483100" cy="1901952"/>
        </p:xfrm>
        <a:graphic>
          <a:graphicData uri="http://schemas.openxmlformats.org/drawingml/2006/table">
            <a:tbl>
              <a:tblPr/>
              <a:tblGrid>
                <a:gridCol w="4483100">
                  <a:extLst>
                    <a:ext uri="{9D8B030D-6E8A-4147-A177-3AD203B41FA5}">
                      <a16:colId xmlns:a16="http://schemas.microsoft.com/office/drawing/2014/main" val="10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的相反数与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的差的倒数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的相反数与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的差的倒数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的倒数与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4"/>
                  </a:ext>
                </a:extLst>
              </a:tr>
            </a:tbl>
          </a:graphicData>
        </a:graphic>
      </p:graphicFrame>
      <p:sp>
        <p:nvSpPr>
          <p:cNvPr id="12208" name="yt_shape_12208"/>
          <p:cNvSpPr txBox="1"/>
          <p:nvPr/>
        </p:nvSpPr>
        <p:spPr>
          <a:xfrm>
            <a:off x="540120" y="354450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小强带着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元钱去商店里买学习用品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付给收银员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找回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4bdd"/>
              </a:rPr>
              <a:t>小强剩下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09" name="yt_table_1220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528516"/>
              </p:ext>
            </p:extLst>
          </p:nvPr>
        </p:nvGraphicFramePr>
        <p:xfrm>
          <a:off x="540056" y="4503937"/>
          <a:ext cx="6945631" cy="950976"/>
        </p:xfrm>
        <a:graphic>
          <a:graphicData uri="http://schemas.openxmlformats.org/drawingml/2006/table">
            <a:tbl>
              <a:tblPr/>
              <a:tblGrid>
                <a:gridCol w="4197668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  <a:gridCol w="2747963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6"/>
                  </a:ext>
                </a:extLst>
              </a:tr>
            </a:tbl>
          </a:graphicData>
        </a:graphic>
      </p:graphicFrame>
      <p:sp>
        <p:nvSpPr>
          <p:cNvPr id="12211" name="yt_shape_12211"/>
          <p:cNvSpPr txBox="1"/>
          <p:nvPr/>
        </p:nvSpPr>
        <p:spPr>
          <a:xfrm>
            <a:off x="540119" y="550549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三个连续偶数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最小的是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81b8c,isEnd"/>
              </a:rPr>
              <a:t>则另两个数分别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98B0F84-DAE8-A16B-C343-71C44231957B}"/>
              </a:ext>
            </a:extLst>
          </p:cNvPr>
          <p:cNvSpPr txBox="1"/>
          <p:nvPr/>
        </p:nvSpPr>
        <p:spPr>
          <a:xfrm>
            <a:off x="9238007" y="853194"/>
            <a:ext cx="400748" cy="728803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B2EF926-95EB-4FDD-54DE-AD8B6CEA8149}"/>
              </a:ext>
            </a:extLst>
          </p:cNvPr>
          <p:cNvSpPr txBox="1"/>
          <p:nvPr/>
        </p:nvSpPr>
        <p:spPr>
          <a:xfrm>
            <a:off x="1059709" y="397318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09BA13-EFF3-C66F-4224-6621C47C08D0}"/>
              </a:ext>
            </a:extLst>
          </p:cNvPr>
          <p:cNvSpPr txBox="1"/>
          <p:nvPr/>
        </p:nvSpPr>
        <p:spPr>
          <a:xfrm>
            <a:off x="1059708" y="5934173"/>
            <a:ext cx="25041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12" name="yt_shape_12212"/>
              <p:cNvSpPr txBox="1"/>
              <p:nvPr/>
            </p:nvSpPr>
            <p:spPr>
              <a:xfrm>
                <a:off x="540000" y="900000"/>
                <a:ext cx="9040937" cy="399628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变式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设甲数为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用代数式表示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甲数的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与乙数的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乙两数的和的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甲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乙两数的平方和的一半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12" name="yt_shape_12212" descr="{&quot;rangeId&quot;: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040937" cy="3996287"/>
              </a:xfrm>
              <a:prstGeom prst="rect">
                <a:avLst/>
              </a:prstGeom>
              <a:blipFill>
                <a:blip r:embed="rId2"/>
                <a:stretch>
                  <a:fillRect l="-2090" t="-1374" r="-1079" b="-16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4E2BA3F-E54C-2117-ACBA-B8728B9C6A9E}"/>
                  </a:ext>
                </a:extLst>
              </p:cNvPr>
              <p:cNvSpPr txBox="1"/>
              <p:nvPr/>
            </p:nvSpPr>
            <p:spPr>
              <a:xfrm>
                <a:off x="449989" y="2002544"/>
                <a:ext cx="285661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7, 'hasSerialNum': 1}">
                <a:extLst>
                  <a:ext uri="{FF2B5EF4-FFF2-40B4-BE49-F238E27FC236}">
                    <a16:creationId xmlns:a16="http://schemas.microsoft.com/office/drawing/2014/main" id="{C4E2BA3F-E54C-2117-ACBA-B8728B9C6A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2544"/>
                <a:ext cx="2856611" cy="767474"/>
              </a:xfrm>
              <a:prstGeom prst="rect">
                <a:avLst/>
              </a:prstGeom>
              <a:blipFill>
                <a:blip r:embed="rId3"/>
                <a:stretch>
                  <a:fillRect l="-3419" r="-341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E54130D-86F6-2AAE-78EF-BFDAF419EF2A}"/>
              </a:ext>
            </a:extLst>
          </p:cNvPr>
          <p:cNvSpPr txBox="1"/>
          <p:nvPr/>
        </p:nvSpPr>
        <p:spPr>
          <a:xfrm>
            <a:off x="449989" y="3151894"/>
            <a:ext cx="326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EB375E-9AA6-EF6A-DD88-E3A4B4CFF42C}"/>
                  </a:ext>
                </a:extLst>
              </p:cNvPr>
              <p:cNvSpPr txBox="1"/>
              <p:nvPr/>
            </p:nvSpPr>
            <p:spPr>
              <a:xfrm>
                <a:off x="449989" y="4102870"/>
                <a:ext cx="2626043" cy="8015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7, 'hasSerialNum': 1}">
                <a:extLst>
                  <a:ext uri="{FF2B5EF4-FFF2-40B4-BE49-F238E27FC236}">
                    <a16:creationId xmlns:a16="http://schemas.microsoft.com/office/drawing/2014/main" id="{2DEB375E-9AA6-EF6A-DD88-E3A4B4CFF4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2870"/>
                <a:ext cx="2626043" cy="801574"/>
              </a:xfrm>
              <a:prstGeom prst="rect">
                <a:avLst/>
              </a:prstGeom>
              <a:blipFill>
                <a:blip r:embed="rId4"/>
                <a:stretch>
                  <a:fillRect l="-3712" r="-3712" b="-68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2222" name="yt_shape_12222"/>
              <p:cNvSpPr txBox="1"/>
              <p:nvPr/>
            </p:nvSpPr>
            <p:spPr>
              <a:xfrm>
                <a:off x="540000" y="900000"/>
                <a:ext cx="8694688" cy="491871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教材第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89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页习题第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题变式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用代数式表示下列各数量关系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倍大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两数的倒数差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的相反数的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倍与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的平方的差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222" name="yt_shape_122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694688" cy="4918717"/>
              </a:xfrm>
              <a:prstGeom prst="rect">
                <a:avLst/>
              </a:prstGeom>
              <a:blipFill>
                <a:blip r:embed="rId2"/>
                <a:stretch>
                  <a:fillRect l="-2174" t="-1115" r="-1122" b="-18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B3B0A6F-E377-F92C-E5C1-62C2A37797C4}"/>
              </a:ext>
            </a:extLst>
          </p:cNvPr>
          <p:cNvSpPr txBox="1"/>
          <p:nvPr/>
        </p:nvSpPr>
        <p:spPr>
          <a:xfrm>
            <a:off x="449989" y="1804170"/>
            <a:ext cx="250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A391AF8-7990-8C02-F4E9-B021D250C942}"/>
                  </a:ext>
                </a:extLst>
              </p:cNvPr>
              <p:cNvSpPr txBox="1"/>
              <p:nvPr/>
            </p:nvSpPr>
            <p:spPr>
              <a:xfrm>
                <a:off x="449989" y="2952123"/>
                <a:ext cx="1823149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8, 'hasSerialNum': 1, 'pageBreak': True}">
                <a:extLst>
                  <a:ext uri="{FF2B5EF4-FFF2-40B4-BE49-F238E27FC236}">
                    <a16:creationId xmlns:a16="http://schemas.microsoft.com/office/drawing/2014/main" id="{EA391AF8-7990-8C02-F4E9-B021D250C9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52123"/>
                <a:ext cx="1823149" cy="766077"/>
              </a:xfrm>
              <a:prstGeom prst="rect">
                <a:avLst/>
              </a:prstGeom>
              <a:blipFill>
                <a:blip r:embed="rId3"/>
                <a:stretch>
                  <a:fillRect l="-5351" r="-501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3C57552-49D9-1952-8EC3-DC33B25A4654}"/>
                  </a:ext>
                </a:extLst>
              </p:cNvPr>
              <p:cNvSpPr txBox="1"/>
              <p:nvPr/>
            </p:nvSpPr>
            <p:spPr>
              <a:xfrm>
                <a:off x="449989" y="4100076"/>
                <a:ext cx="1721802" cy="7676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8, 'hasSerialNum': 1, 'pageBreak': True}">
                <a:extLst>
                  <a:ext uri="{FF2B5EF4-FFF2-40B4-BE49-F238E27FC236}">
                    <a16:creationId xmlns:a16="http://schemas.microsoft.com/office/drawing/2014/main" id="{93C57552-49D9-1952-8EC3-DC33B25A46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00076"/>
                <a:ext cx="1721802" cy="767665"/>
              </a:xfrm>
              <a:prstGeom prst="rect">
                <a:avLst/>
              </a:prstGeom>
              <a:blipFill>
                <a:blip r:embed="rId4"/>
                <a:stretch>
                  <a:fillRect l="-5674" r="-5674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98936C9D-D01F-950D-5FBD-3BC47EBE9B14}"/>
              </a:ext>
            </a:extLst>
          </p:cNvPr>
          <p:cNvSpPr txBox="1"/>
          <p:nvPr/>
        </p:nvSpPr>
        <p:spPr>
          <a:xfrm>
            <a:off x="449989" y="5249617"/>
            <a:ext cx="2389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5" name="yt_shape_12235"/>
          <p:cNvSpPr txBox="1"/>
          <p:nvPr/>
        </p:nvSpPr>
        <p:spPr>
          <a:xfrm>
            <a:off x="540000" y="900000"/>
            <a:ext cx="8377293" cy="90695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列代数式时易出现计算顺序性的错误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衡阳市实验中学期中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代数式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36" name="yt_table_1223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4483040"/>
              </p:ext>
            </p:extLst>
          </p:nvPr>
        </p:nvGraphicFramePr>
        <p:xfrm>
          <a:off x="540056" y="1815080"/>
          <a:ext cx="4043363" cy="1901952"/>
        </p:xfrm>
        <a:graphic>
          <a:graphicData uri="http://schemas.openxmlformats.org/drawingml/2006/table">
            <a:tbl>
              <a:tblPr/>
              <a:tblGrid>
                <a:gridCol w="4043363">
                  <a:extLst>
                    <a:ext uri="{9D8B030D-6E8A-4147-A177-3AD203B41FA5}">
                      <a16:colId xmlns:a16="http://schemas.microsoft.com/office/drawing/2014/main" val="104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的差的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倍的差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的平方差的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F170D27-8AFF-49C0-FD88-A65645338380}"/>
              </a:ext>
            </a:extLst>
          </p:cNvPr>
          <p:cNvSpPr txBox="1"/>
          <p:nvPr/>
        </p:nvSpPr>
        <p:spPr>
          <a:xfrm>
            <a:off x="7933464" y="128897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39" name="yt_shape_12239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38" name="yt_image_12238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1" name="yt_shape_12241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长的铝合金做成一个长方形的窗框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292db"/>
              </a:rPr>
              <a:t>设长方形窗框的横条长度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则长方形窗框的面积为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243" name="yt_table_12243_skip" title="H_166.6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4012342"/>
                  </p:ext>
                </p:extLst>
              </p:nvPr>
            </p:nvGraphicFramePr>
            <p:xfrm>
              <a:off x="540056" y="2441600"/>
              <a:ext cx="3125788" cy="2116076"/>
            </p:xfrm>
            <a:graphic>
              <a:graphicData uri="http://schemas.openxmlformats.org/drawingml/2006/table">
                <a:tbl>
                  <a:tblPr/>
                  <a:tblGrid>
                    <a:gridCol w="3125788">
                      <a:extLst>
                        <a:ext uri="{9D8B030D-6E8A-4147-A177-3AD203B41FA5}">
                          <a16:colId xmlns:a16="http://schemas.microsoft.com/office/drawing/2014/main" val="104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243" name="yt_table_12243_skip" descr="{&quot;rangeId&quot;:11,&quot;type&quot;:&quot;Option&quot;,&quot;drawing&quot;:[&quot;yt_image_12242&quot;]}" title="H_166.6201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04012342"/>
                  </p:ext>
                </p:extLst>
              </p:nvPr>
            </p:nvGraphicFramePr>
            <p:xfrm>
              <a:off x="540056" y="2441600"/>
              <a:ext cx="3125788" cy="2116076"/>
            </p:xfrm>
            <a:graphic>
              <a:graphicData uri="http://schemas.openxmlformats.org/drawingml/2006/table">
                <a:tbl>
                  <a:tblPr/>
                  <a:tblGrid>
                    <a:gridCol w="3125788">
                      <a:extLst>
                        <a:ext uri="{9D8B030D-6E8A-4147-A177-3AD203B41FA5}">
                          <a16:colId xmlns:a16="http://schemas.microsoft.com/office/drawing/2014/main" val="10491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32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42308" b="-1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3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242308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3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2242" name="yt_image_12242_skip" title="H_110.16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37570" y="2441600"/>
            <a:ext cx="912114" cy="1399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44" name="yt_shape_12244"/>
          <p:cNvSpPr txBox="1"/>
          <p:nvPr/>
        </p:nvSpPr>
        <p:spPr>
          <a:xfrm>
            <a:off x="540119" y="460799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小亮从一列火车的第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节车厢数起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一直数到第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节车厢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e3ed"/>
              </a:rPr>
              <a:t>则他数过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的车厢节数是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45" name="yt_table_122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1089232"/>
              </p:ext>
            </p:extLst>
          </p:nvPr>
        </p:nvGraphicFramePr>
        <p:xfrm>
          <a:off x="540056" y="5567432"/>
          <a:ext cx="5480368" cy="950976"/>
        </p:xfrm>
        <a:graphic>
          <a:graphicData uri="http://schemas.openxmlformats.org/drawingml/2006/table">
            <a:tbl>
              <a:tblPr/>
              <a:tblGrid>
                <a:gridCol w="3197543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  <a:gridCol w="2282825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47C5E90-24B6-DDFD-46FF-48AA69586930}"/>
              </a:ext>
            </a:extLst>
          </p:cNvPr>
          <p:cNvSpPr txBox="1"/>
          <p:nvPr/>
        </p:nvSpPr>
        <p:spPr>
          <a:xfrm>
            <a:off x="5184034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11BC430-EA3D-9FCE-B9CC-C9880A1FFAE5}"/>
              </a:ext>
            </a:extLst>
          </p:cNvPr>
          <p:cNvSpPr txBox="1"/>
          <p:nvPr/>
        </p:nvSpPr>
        <p:spPr>
          <a:xfrm>
            <a:off x="2888508" y="503667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7" name="yt_shape_12247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为落实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双减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政策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某校利用课后服务开展了主题为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8dced"/>
              </a:rPr>
              <a:t>书香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满校园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的读书活动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现需购买甲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乙两种读本共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本供学生阅读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84d9"/>
              </a:rPr>
              <a:t>其中甲种读本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的单价为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乙种读本的单价为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设购买甲种读本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595e5"/>
              </a:rPr>
              <a:t>则购买乙种读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本的费用为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248" name="yt_table_1224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341406"/>
              </p:ext>
            </p:extLst>
          </p:nvPr>
        </p:nvGraphicFramePr>
        <p:xfrm>
          <a:off x="540056" y="2819698"/>
          <a:ext cx="7234556" cy="950976"/>
        </p:xfrm>
        <a:graphic>
          <a:graphicData uri="http://schemas.openxmlformats.org/drawingml/2006/table">
            <a:tbl>
              <a:tblPr/>
              <a:tblGrid>
                <a:gridCol w="4007168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  <a:gridCol w="3227388">
                  <a:extLst>
                    <a:ext uri="{9D8B030D-6E8A-4147-A177-3AD203B41FA5}">
                      <a16:colId xmlns:a16="http://schemas.microsoft.com/office/drawing/2014/main" val="104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3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7FB44FE-8791-057D-A79E-7026E22A3E0F}"/>
              </a:ext>
            </a:extLst>
          </p:cNvPr>
          <p:cNvSpPr txBox="1"/>
          <p:nvPr/>
        </p:nvSpPr>
        <p:spPr>
          <a:xfrm>
            <a:off x="2583708" y="22796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250" name="yt_shape_12250"/>
              <p:cNvSpPr txBox="1"/>
              <p:nvPr/>
            </p:nvSpPr>
            <p:spPr>
              <a:xfrm>
                <a:off x="540119" y="900000"/>
                <a:ext cx="11492915" cy="49485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个苹果分给一个小组的学生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若每人分得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尚余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用含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39666,isEnd"/>
                  </a:rPr>
                  <a:t>的代数式表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示学生人数为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一种商品每件成本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按成本增加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的价格出售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则每件售价是多少元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得每件售价为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的条件下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出现了库存积压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需降价出售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中售价的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bb23,isEnd"/>
                  </a:rPr>
                  <a:t>％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出售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则现售价多少元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？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由题意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得现售价为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250" name="yt_shape_122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948599"/>
              </a:xfrm>
              <a:prstGeom prst="rect">
                <a:avLst/>
              </a:prstGeom>
              <a:blipFill>
                <a:blip r:embed="rId2"/>
                <a:stretch>
                  <a:fillRect l="-1645" t="-1110" b="-29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9B446C3-50D8-7482-17BF-90E0650551BF}"/>
                  </a:ext>
                </a:extLst>
              </p:cNvPr>
              <p:cNvSpPr txBox="1"/>
              <p:nvPr/>
            </p:nvSpPr>
            <p:spPr>
              <a:xfrm>
                <a:off x="2631333" y="1196752"/>
                <a:ext cx="96075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9B446C3-50D8-7482-17BF-90E0650551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31333" y="1196752"/>
                <a:ext cx="960756" cy="7660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F74CB58-0531-E769-E309-D2F44D14A87E}"/>
              </a:ext>
            </a:extLst>
          </p:cNvPr>
          <p:cNvSpPr txBox="1"/>
          <p:nvPr/>
        </p:nvSpPr>
        <p:spPr>
          <a:xfrm>
            <a:off x="450108" y="2952123"/>
            <a:ext cx="7228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得每件售价为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40B272-176A-CAD3-C3D7-EB9E29E276B3}"/>
              </a:ext>
            </a:extLst>
          </p:cNvPr>
          <p:cNvSpPr txBox="1"/>
          <p:nvPr/>
        </p:nvSpPr>
        <p:spPr>
          <a:xfrm>
            <a:off x="450108" y="3427611"/>
            <a:ext cx="1646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86113B-643D-3D43-A529-CFA9D9F419B9}"/>
              </a:ext>
            </a:extLst>
          </p:cNvPr>
          <p:cNvSpPr txBox="1"/>
          <p:nvPr/>
        </p:nvSpPr>
        <p:spPr>
          <a:xfrm>
            <a:off x="450108" y="4854075"/>
            <a:ext cx="71333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得现售价为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5CA6BF-F045-8075-F453-B967E1139B8D}"/>
              </a:ext>
            </a:extLst>
          </p:cNvPr>
          <p:cNvSpPr txBox="1"/>
          <p:nvPr/>
        </p:nvSpPr>
        <p:spPr>
          <a:xfrm>
            <a:off x="450108" y="5329563"/>
            <a:ext cx="1646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58" name="yt_shape_12258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257" name="yt_image_12257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60" name="yt_shape_12260"/>
          <p:cNvSpPr txBox="1"/>
          <p:nvPr/>
        </p:nvSpPr>
        <p:spPr>
          <a:xfrm>
            <a:off x="540119" y="1482165"/>
            <a:ext cx="11111999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新学期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0ef6f"/>
              </a:rPr>
              <a:t>两摞规格相同的数学课本整齐地叠放在课桌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请根据图中所给出的数据信息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解答下列问题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12261" name="yt_image_12261" title="H_146.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48377" y="2577484"/>
            <a:ext cx="3095244" cy="186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63" name="yt_shape_12263"/>
          <p:cNvSpPr txBox="1"/>
          <p:nvPr/>
        </p:nvSpPr>
        <p:spPr>
          <a:xfrm>
            <a:off x="540119" y="4493236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每本书的高度为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课桌的高度为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当课本数为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5_8d5e2,isEnd"/>
              </a:rPr>
              <a:t>请写出同样叠放在课桌上的一摞数学课本高出地面的距离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407EBB7-D217-EAD7-0EDA-9FBA9E59DC73}"/>
              </a:ext>
            </a:extLst>
          </p:cNvPr>
          <p:cNvSpPr txBox="1"/>
          <p:nvPr/>
        </p:nvSpPr>
        <p:spPr>
          <a:xfrm>
            <a:off x="3650508" y="4446430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7C040AA-05CB-75EF-5F84-9EE490DADE52}"/>
              </a:ext>
            </a:extLst>
          </p:cNvPr>
          <p:cNvSpPr txBox="1"/>
          <p:nvPr/>
        </p:nvSpPr>
        <p:spPr>
          <a:xfrm>
            <a:off x="7222382" y="4446430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BBC7F5A-E691-F2E9-BDCF-83279E326DBF}"/>
              </a:ext>
            </a:extLst>
          </p:cNvPr>
          <p:cNvSpPr txBox="1"/>
          <p:nvPr/>
        </p:nvSpPr>
        <p:spPr>
          <a:xfrm>
            <a:off x="1059708" y="5397406"/>
            <a:ext cx="23914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1520</Words>
  <Application>Microsoft Office PowerPoint</Application>
  <PresentationFormat>宽屏</PresentationFormat>
  <Paragraphs>117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2024-07-30T02:13:45Z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