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9" r:id="rId5"/>
    <p:sldId id="310" r:id="rId6"/>
    <p:sldId id="311" r:id="rId7"/>
    <p:sldId id="313" r:id="rId8"/>
    <p:sldId id="317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2" name="yt_shape_12342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341" name="yt_image_12341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44" name="yt_shape_12344"/>
          <p:cNvSpPr txBox="1"/>
          <p:nvPr/>
        </p:nvSpPr>
        <p:spPr>
          <a:xfrm>
            <a:off x="540000" y="1482165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单项式的概念</a:t>
            </a:r>
          </a:p>
        </p:txBody>
      </p:sp>
      <p:sp>
        <p:nvSpPr>
          <p:cNvPr id="12345" name="yt_shape_12345"/>
          <p:cNvSpPr txBox="1"/>
          <p:nvPr/>
        </p:nvSpPr>
        <p:spPr>
          <a:xfrm>
            <a:off x="540000" y="1971599"/>
            <a:ext cx="520655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下列各式中是单项式的是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46" name="yt_table_1234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6503341"/>
              </p:ext>
            </p:extLst>
          </p:nvPr>
        </p:nvGraphicFramePr>
        <p:xfrm>
          <a:off x="540056" y="2450902"/>
          <a:ext cx="7652386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0518"/>
                    </a:ext>
                  </a:extLst>
                </a:gridCol>
                <a:gridCol w="2824163">
                  <a:extLst>
                    <a:ext uri="{9D8B030D-6E8A-4147-A177-3AD203B41FA5}">
                      <a16:colId xmlns:a16="http://schemas.microsoft.com/office/drawing/2014/main" val="1051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5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348" name="yt_shape_12348"/>
              <p:cNvSpPr txBox="1"/>
              <p:nvPr/>
            </p:nvSpPr>
            <p:spPr>
              <a:xfrm>
                <a:off x="540119" y="3452456"/>
                <a:ext cx="11492915" cy="133107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成都市青羊区期末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下列代数式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a8458"/>
                  </a:rPr>
                  <a:t> </a:t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其中单项式有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2348" name="yt_shape_12348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452456"/>
                <a:ext cx="11492915" cy="1331070"/>
              </a:xfrm>
              <a:prstGeom prst="rect">
                <a:avLst/>
              </a:prstGeom>
              <a:blipFill>
                <a:blip r:embed="rId3"/>
                <a:stretch>
                  <a:fillRect l="-1645" b="-68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350" name="yt_table_12350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1279990"/>
              </p:ext>
            </p:extLst>
          </p:nvPr>
        </p:nvGraphicFramePr>
        <p:xfrm>
          <a:off x="540056" y="4834314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520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21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22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52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0"/>
                  </a:ext>
                </a:extLst>
              </a:tr>
            </a:tbl>
          </a:graphicData>
        </a:graphic>
      </p:graphicFrame>
      <p:pic>
        <p:nvPicPr>
          <p:cNvPr id="3" name="yt_shape_1722145833313">
            <a:extLst>
              <a:ext uri="{FF2B5EF4-FFF2-40B4-BE49-F238E27FC236}">
                <a16:creationId xmlns:a16="http://schemas.microsoft.com/office/drawing/2014/main" id="{6D3900D2-48B8-0B02-C58A-A209F392697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42F2B77-70D3-05D1-26C6-E4C1DD3AF09B}"/>
              </a:ext>
            </a:extLst>
          </p:cNvPr>
          <p:cNvSpPr txBox="1"/>
          <p:nvPr/>
        </p:nvSpPr>
        <p:spPr>
          <a:xfrm>
            <a:off x="47933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D82827E-BDDA-21CE-E3CA-B88D11E7F32D}"/>
              </a:ext>
            </a:extLst>
          </p:cNvPr>
          <p:cNvSpPr txBox="1"/>
          <p:nvPr/>
        </p:nvSpPr>
        <p:spPr>
          <a:xfrm>
            <a:off x="4090881" y="4088656"/>
            <a:ext cx="383285" cy="7288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2" name="yt_shape_12352"/>
          <p:cNvSpPr txBox="1"/>
          <p:nvPr/>
        </p:nvSpPr>
        <p:spPr>
          <a:xfrm>
            <a:off x="540000" y="900000"/>
            <a:ext cx="427520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单项式的系数与次数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353" name="yt_shape_12353"/>
              <p:cNvSpPr txBox="1"/>
              <p:nvPr/>
            </p:nvSpPr>
            <p:spPr>
              <a:xfrm>
                <a:off x="540000" y="1389434"/>
                <a:ext cx="4810612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单项式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yz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的次数是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353" name="yt_shape_12353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4810612" cy="638893"/>
              </a:xfrm>
              <a:prstGeom prst="rect">
                <a:avLst/>
              </a:prstGeom>
              <a:blipFill>
                <a:blip r:embed="rId2"/>
                <a:stretch>
                  <a:fillRect l="-3929" r="-2788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355" name="yt_table_1235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4732100"/>
              </p:ext>
            </p:extLst>
          </p:nvPr>
        </p:nvGraphicFramePr>
        <p:xfrm>
          <a:off x="540056" y="2079115"/>
          <a:ext cx="75050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524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25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26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5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1"/>
                  </a:ext>
                </a:extLst>
              </a:tr>
            </a:tbl>
          </a:graphicData>
        </a:graphic>
      </p:graphicFrame>
      <p:sp>
        <p:nvSpPr>
          <p:cNvPr id="12357" name="yt_shape_12357"/>
          <p:cNvSpPr txBox="1"/>
          <p:nvPr/>
        </p:nvSpPr>
        <p:spPr>
          <a:xfrm>
            <a:off x="540000" y="2605286"/>
            <a:ext cx="1021112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成都外国语学校期中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3π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z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的系数和次数分别是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58" name="yt_table_1235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8547688"/>
              </p:ext>
            </p:extLst>
          </p:nvPr>
        </p:nvGraphicFramePr>
        <p:xfrm>
          <a:off x="540056" y="3084589"/>
          <a:ext cx="6166486" cy="950976"/>
        </p:xfrm>
        <a:graphic>
          <a:graphicData uri="http://schemas.openxmlformats.org/drawingml/2006/table">
            <a:tbl>
              <a:tblPr/>
              <a:tblGrid>
                <a:gridCol w="4218623">
                  <a:extLst>
                    <a:ext uri="{9D8B030D-6E8A-4147-A177-3AD203B41FA5}">
                      <a16:colId xmlns:a16="http://schemas.microsoft.com/office/drawing/2014/main" val="10528"/>
                    </a:ext>
                  </a:extLst>
                </a:gridCol>
                <a:gridCol w="1947863">
                  <a:extLst>
                    <a:ext uri="{9D8B030D-6E8A-4147-A177-3AD203B41FA5}">
                      <a16:colId xmlns:a16="http://schemas.microsoft.com/office/drawing/2014/main" val="105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63"/>
                  </a:ext>
                </a:extLst>
              </a:tr>
            </a:tbl>
          </a:graphicData>
        </a:graphic>
      </p:graphicFrame>
      <p:pic>
        <p:nvPicPr>
          <p:cNvPr id="3" name="yt_shape_1722145833382">
            <a:extLst>
              <a:ext uri="{FF2B5EF4-FFF2-40B4-BE49-F238E27FC236}">
                <a16:creationId xmlns:a16="http://schemas.microsoft.com/office/drawing/2014/main" id="{676DAB44-866E-4753-6C44-B093EE677D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D1D8205-ACE0-2D5C-F007-F992100283E0}"/>
              </a:ext>
            </a:extLst>
          </p:cNvPr>
          <p:cNvSpPr txBox="1"/>
          <p:nvPr/>
        </p:nvSpPr>
        <p:spPr>
          <a:xfrm>
            <a:off x="4383814" y="1342628"/>
            <a:ext cx="400748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8DE01CC-E092-5174-D8FB-FEA22235FBE6}"/>
              </a:ext>
            </a:extLst>
          </p:cNvPr>
          <p:cNvSpPr txBox="1"/>
          <p:nvPr/>
        </p:nvSpPr>
        <p:spPr>
          <a:xfrm>
            <a:off x="9749564" y="255848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0" name="yt_shape_12360"/>
          <p:cNvSpPr txBox="1"/>
          <p:nvPr/>
        </p:nvSpPr>
        <p:spPr>
          <a:xfrm>
            <a:off x="540000" y="900000"/>
            <a:ext cx="489877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361" name="yt_table_12361" title="H_155.2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99495786"/>
                  </p:ext>
                </p:extLst>
              </p:nvPr>
            </p:nvGraphicFramePr>
            <p:xfrm>
              <a:off x="540056" y="1379303"/>
              <a:ext cx="4918075" cy="1971867"/>
            </p:xfrm>
            <a:graphic>
              <a:graphicData uri="http://schemas.openxmlformats.org/drawingml/2006/table">
                <a:tbl>
                  <a:tblPr/>
                  <a:tblGrid>
                    <a:gridCol w="4918075">
                      <a:extLst>
                        <a:ext uri="{9D8B030D-6E8A-4147-A177-3AD203B41FA5}">
                          <a16:colId xmlns:a16="http://schemas.microsoft.com/office/drawing/2014/main" val="1053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不是单项式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的系数是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次数是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6π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的系数是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𝑥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的系数是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361" name="yt_table_12361" descr="{&quot;rangeId&quot;:7,&quot;type&quot;:&quot;Option&quot;}" title="H_155.26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99495786"/>
                  </p:ext>
                </p:extLst>
              </p:nvPr>
            </p:nvGraphicFramePr>
            <p:xfrm>
              <a:off x="540056" y="1379303"/>
              <a:ext cx="4918075" cy="1971867"/>
            </p:xfrm>
            <a:graphic>
              <a:graphicData uri="http://schemas.openxmlformats.org/drawingml/2006/table">
                <a:tbl>
                  <a:tblPr/>
                  <a:tblGrid>
                    <a:gridCol w="4918075">
                      <a:extLst>
                        <a:ext uri="{9D8B030D-6E8A-4147-A177-3AD203B41FA5}">
                          <a16:colId xmlns:a16="http://schemas.microsoft.com/office/drawing/2014/main" val="10530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不是单项式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4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的系数是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次数是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5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6π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的系数是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6"/>
                      </a:ext>
                    </a:extLst>
                  </a:tr>
                  <a:tr h="69875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88696" b="-1478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6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7B3A8E9-E6B3-FC2A-5E32-DDEE053BD4FA}"/>
              </a:ext>
            </a:extLst>
          </p:cNvPr>
          <p:cNvSpPr txBox="1"/>
          <p:nvPr/>
        </p:nvSpPr>
        <p:spPr>
          <a:xfrm>
            <a:off x="4488589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363" name="yt_shape_12363"/>
              <p:cNvSpPr txBox="1"/>
              <p:nvPr/>
            </p:nvSpPr>
            <p:spPr>
              <a:xfrm>
                <a:off x="540000" y="1337235"/>
                <a:ext cx="9864880" cy="117480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成都市锦江区期末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单项式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的系数为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次数为</a:t>
                </a:r>
                <a:r>
                  <a:rPr sz="3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的系数是</a:t>
                </a:r>
                <a:r>
                  <a:rPr sz="22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</a:t>
                </a:r>
                <a:r>
                  <a:rPr sz="18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2363" name="yt_shape_1236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37235"/>
                <a:ext cx="9864880" cy="1174809"/>
              </a:xfrm>
              <a:prstGeom prst="rect">
                <a:avLst/>
              </a:prstGeom>
              <a:blipFill>
                <a:blip r:embed="rId2"/>
                <a:stretch>
                  <a:fillRect l="-1916" r="-927" b="-165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71F103D-9A5C-0A00-C585-96AA1BCB6A39}"/>
                  </a:ext>
                </a:extLst>
              </p:cNvPr>
              <p:cNvSpPr txBox="1"/>
              <p:nvPr/>
            </p:nvSpPr>
            <p:spPr>
              <a:xfrm>
                <a:off x="7252426" y="1290429"/>
                <a:ext cx="1013524" cy="8326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71F103D-9A5C-0A00-C585-96AA1BCB6A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52426" y="1290429"/>
                <a:ext cx="1013524" cy="832689"/>
              </a:xfrm>
              <a:prstGeom prst="rect">
                <a:avLst/>
              </a:prstGeom>
              <a:blipFill>
                <a:blip r:embed="rId3"/>
                <a:stretch>
                  <a:fillRect l="-96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3F5A6E88-624B-85AB-4722-8B309462EC17}"/>
              </a:ext>
            </a:extLst>
          </p:cNvPr>
          <p:cNvCxnSpPr/>
          <p:nvPr/>
        </p:nvCxnSpPr>
        <p:spPr>
          <a:xfrm>
            <a:off x="7037638" y="2095362"/>
            <a:ext cx="11383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EC69B206-779C-D3F5-7922-44AF2588FCAA}"/>
              </a:ext>
            </a:extLst>
          </p:cNvPr>
          <p:cNvSpPr txBox="1"/>
          <p:nvPr/>
        </p:nvSpPr>
        <p:spPr>
          <a:xfrm>
            <a:off x="9609864" y="1290429"/>
            <a:ext cx="637286" cy="8326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D7B38D8-E581-5F0E-EA42-2EA0314A6DD2}"/>
              </a:ext>
            </a:extLst>
          </p:cNvPr>
          <p:cNvSpPr txBox="1"/>
          <p:nvPr/>
        </p:nvSpPr>
        <p:spPr>
          <a:xfrm>
            <a:off x="4964839" y="2029506"/>
            <a:ext cx="16532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362" name="yt_shape_12362"/>
          <p:cNvSpPr txBox="1"/>
          <p:nvPr/>
        </p:nvSpPr>
        <p:spPr>
          <a:xfrm>
            <a:off x="540000" y="908720"/>
            <a:ext cx="707886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因对单项式的相关概念理解不透而出错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67" name="yt_shape_12367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366" name="yt_image_12366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69" name="yt_shape_12369"/>
          <p:cNvSpPr txBox="1"/>
          <p:nvPr/>
        </p:nvSpPr>
        <p:spPr>
          <a:xfrm>
            <a:off x="540000" y="1482165"/>
            <a:ext cx="76687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南阳南召县校级期中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370" name="yt_table_12370" title="H_167.53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4124960"/>
                  </p:ext>
                </p:extLst>
              </p:nvPr>
            </p:nvGraphicFramePr>
            <p:xfrm>
              <a:off x="540056" y="1961468"/>
              <a:ext cx="4874324" cy="2127633"/>
            </p:xfrm>
            <a:graphic>
              <a:graphicData uri="http://schemas.openxmlformats.org/drawingml/2006/table">
                <a:tbl>
                  <a:tblPr/>
                  <a:tblGrid>
                    <a:gridCol w="4874324">
                      <a:extLst>
                        <a:ext uri="{9D8B030D-6E8A-4147-A177-3AD203B41FA5}">
                          <a16:colId xmlns:a16="http://schemas.microsoft.com/office/drawing/2014/main" val="1053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不是单项式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的系数是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次数是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的系数是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次数是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𝑎𝑏𝑐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的系数是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次数是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370" name="yt_table_12370" descr="{&quot;rangeId&quot;:10,&quot;type&quot;:&quot;Option&quot;}" title="H_167.53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4124960"/>
                  </p:ext>
                </p:extLst>
              </p:nvPr>
            </p:nvGraphicFramePr>
            <p:xfrm>
              <a:off x="540056" y="1961468"/>
              <a:ext cx="4874324" cy="2127633"/>
            </p:xfrm>
            <a:graphic>
              <a:graphicData uri="http://schemas.openxmlformats.org/drawingml/2006/table">
                <a:tbl>
                  <a:tblPr/>
                  <a:tblGrid>
                    <a:gridCol w="4874324">
                      <a:extLst>
                        <a:ext uri="{9D8B030D-6E8A-4147-A177-3AD203B41FA5}">
                          <a16:colId xmlns:a16="http://schemas.microsoft.com/office/drawing/2014/main" val="10531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不是单项式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68"/>
                      </a:ext>
                    </a:extLst>
                  </a:tr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75000" b="-1855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69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xy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的系数是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次数是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70"/>
                      </a:ext>
                    </a:extLst>
                  </a:tr>
                  <a:tr h="64293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37736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7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0E4A144-A4AF-0D42-B750-8A4F3BD21EA9}"/>
              </a:ext>
            </a:extLst>
          </p:cNvPr>
          <p:cNvSpPr txBox="1"/>
          <p:nvPr/>
        </p:nvSpPr>
        <p:spPr>
          <a:xfrm>
            <a:off x="7231789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371" name="yt_shape_12371"/>
              <p:cNvSpPr txBox="1"/>
              <p:nvPr/>
            </p:nvSpPr>
            <p:spPr>
              <a:xfrm>
                <a:off x="540000" y="900000"/>
                <a:ext cx="8521564" cy="399077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已知单项式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的次数相同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 baseline="3000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｜＋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的五次单项式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因为此单项式的次数是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±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但当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系数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只能取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371" name="yt_shape_123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521564" cy="3990772"/>
              </a:xfrm>
              <a:prstGeom prst="rect">
                <a:avLst/>
              </a:prstGeom>
              <a:blipFill>
                <a:blip r:embed="rId2"/>
                <a:stretch>
                  <a:fillRect l="-2219" r="-1217" b="-38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D557015-9E0C-B36C-D109-72CD4C3A9305}"/>
              </a:ext>
            </a:extLst>
          </p:cNvPr>
          <p:cNvSpPr txBox="1"/>
          <p:nvPr/>
        </p:nvSpPr>
        <p:spPr>
          <a:xfrm>
            <a:off x="8228739" y="853194"/>
            <a:ext cx="637286" cy="76849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EAED41F-EBD9-58CB-8281-DE8DAC56CE1E}"/>
              </a:ext>
            </a:extLst>
          </p:cNvPr>
          <p:cNvSpPr txBox="1"/>
          <p:nvPr/>
        </p:nvSpPr>
        <p:spPr>
          <a:xfrm>
            <a:off x="449989" y="2003560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因为此单项式的次数是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36DE8A3-0D85-576F-213A-2967A8A2744D}"/>
              </a:ext>
            </a:extLst>
          </p:cNvPr>
          <p:cNvSpPr txBox="1"/>
          <p:nvPr/>
        </p:nvSpPr>
        <p:spPr>
          <a:xfrm>
            <a:off x="449989" y="2479048"/>
            <a:ext cx="3323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FDA8937-DFDA-FBF3-E06C-D197F0364111}"/>
              </a:ext>
            </a:extLst>
          </p:cNvPr>
          <p:cNvSpPr txBox="1"/>
          <p:nvPr/>
        </p:nvSpPr>
        <p:spPr>
          <a:xfrm>
            <a:off x="449989" y="2954536"/>
            <a:ext cx="4180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C9D859B-87F0-6892-D433-2478CC01254F}"/>
              </a:ext>
            </a:extLst>
          </p:cNvPr>
          <p:cNvSpPr txBox="1"/>
          <p:nvPr/>
        </p:nvSpPr>
        <p:spPr>
          <a:xfrm>
            <a:off x="449989" y="3430024"/>
            <a:ext cx="4180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但当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系数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7F3F28D-70E1-48A5-9B61-3B379245A679}"/>
              </a:ext>
            </a:extLst>
          </p:cNvPr>
          <p:cNvSpPr txBox="1"/>
          <p:nvPr/>
        </p:nvSpPr>
        <p:spPr>
          <a:xfrm>
            <a:off x="449989" y="3905512"/>
            <a:ext cx="2408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只能取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1903FC4-5969-EC6D-FEB3-1823D8E1D89F}"/>
              </a:ext>
            </a:extLst>
          </p:cNvPr>
          <p:cNvSpPr txBox="1"/>
          <p:nvPr/>
        </p:nvSpPr>
        <p:spPr>
          <a:xfrm>
            <a:off x="449989" y="4381000"/>
            <a:ext cx="1951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75" name="yt_shape_12375"/>
          <p:cNvSpPr txBox="1"/>
          <p:nvPr/>
        </p:nvSpPr>
        <p:spPr>
          <a:xfrm>
            <a:off x="540119" y="90000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利用类比法探求单项式的排列规律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按一定规律排列的单项式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5921"/>
              </a:rPr>
              <a:t>个单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项式是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77" name="yt_table_1237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9524342"/>
              </p:ext>
            </p:extLst>
          </p:nvPr>
        </p:nvGraphicFramePr>
        <p:xfrm>
          <a:off x="540056" y="2338738"/>
          <a:ext cx="6045518" cy="950976"/>
        </p:xfrm>
        <a:graphic>
          <a:graphicData uri="http://schemas.openxmlformats.org/drawingml/2006/table">
            <a:tbl>
              <a:tblPr/>
              <a:tblGrid>
                <a:gridCol w="3689668">
                  <a:extLst>
                    <a:ext uri="{9D8B030D-6E8A-4147-A177-3AD203B41FA5}">
                      <a16:colId xmlns:a16="http://schemas.microsoft.com/office/drawing/2014/main" val="10532"/>
                    </a:ext>
                  </a:extLst>
                </a:gridCol>
                <a:gridCol w="2355850">
                  <a:extLst>
                    <a:ext uri="{9D8B030D-6E8A-4147-A177-3AD203B41FA5}">
                      <a16:colId xmlns:a16="http://schemas.microsoft.com/office/drawing/2014/main" val="105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15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15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zh-CN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73"/>
                  </a:ext>
                </a:extLst>
              </a:tr>
            </a:tbl>
          </a:graphicData>
        </a:graphic>
      </p:graphicFrame>
      <p:sp>
        <p:nvSpPr>
          <p:cNvPr id="12379" name="yt_shape_12379"/>
          <p:cNvSpPr txBox="1"/>
          <p:nvPr/>
        </p:nvSpPr>
        <p:spPr>
          <a:xfrm>
            <a:off x="540119" y="3340292"/>
            <a:ext cx="11492915" cy="3309304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观察下列单项式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，…，－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39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3_845af,isEnd"/>
              </a:rPr>
              <a:t>，…，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回答问题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这组单项式的系数的符号规律是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这组单项式的次数的规律是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根据上面的归纳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你可以猜想出第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个单项式是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【拓展】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请你根据猜想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个单项式是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09ceb,isEnd"/>
              </a:rPr>
              <a:t>个单项式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605E5AB-4FBC-07FE-AA69-738481014955}"/>
              </a:ext>
            </a:extLst>
          </p:cNvPr>
          <p:cNvSpPr txBox="1"/>
          <p:nvPr/>
        </p:nvSpPr>
        <p:spPr>
          <a:xfrm>
            <a:off x="1974108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5D8913F-06BD-BF0E-025C-FCCED3E17883}"/>
              </a:ext>
            </a:extLst>
          </p:cNvPr>
          <p:cNvSpPr txBox="1"/>
          <p:nvPr/>
        </p:nvSpPr>
        <p:spPr>
          <a:xfrm>
            <a:off x="5784108" y="4244462"/>
            <a:ext cx="3793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为正整数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C8325E5-C954-5C0B-167A-01C66FAFA616}"/>
              </a:ext>
            </a:extLst>
          </p:cNvPr>
          <p:cNvSpPr txBox="1"/>
          <p:nvPr/>
        </p:nvSpPr>
        <p:spPr>
          <a:xfrm>
            <a:off x="5222133" y="4719950"/>
            <a:ext cx="2761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为正整数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C9DEC73-3ED2-D90C-81CB-2BDB2173DD97}"/>
              </a:ext>
            </a:extLst>
          </p:cNvPr>
          <p:cNvSpPr txBox="1"/>
          <p:nvPr/>
        </p:nvSpPr>
        <p:spPr>
          <a:xfrm>
            <a:off x="7860557" y="5195438"/>
            <a:ext cx="3515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1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C528AEF-8C15-D311-93F2-7FC299785B13}"/>
              </a:ext>
            </a:extLst>
          </p:cNvPr>
          <p:cNvSpPr txBox="1"/>
          <p:nvPr/>
        </p:nvSpPr>
        <p:spPr>
          <a:xfrm>
            <a:off x="7308107" y="5670926"/>
            <a:ext cx="1683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4047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1FB4CEF-AE7A-F8FA-6191-C570AAC554B1}"/>
              </a:ext>
            </a:extLst>
          </p:cNvPr>
          <p:cNvSpPr txBox="1"/>
          <p:nvPr/>
        </p:nvSpPr>
        <p:spPr>
          <a:xfrm>
            <a:off x="1059708" y="6146414"/>
            <a:ext cx="19882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4049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824</Words>
  <Application>Microsoft Office PowerPoint</Application>
  <PresentationFormat>宽屏</PresentationFormat>
  <Paragraphs>83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9</cp:revision>
  <dcterms:created xsi:type="dcterms:W3CDTF">2024-07-28T05:44:51Z</dcterms:created>
  <dcterms:modified xsi:type="dcterms:W3CDTF">2024-07-30T02:38:48Z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