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22" r:id="rId6"/>
    <p:sldId id="309" r:id="rId7"/>
    <p:sldId id="312" r:id="rId8"/>
    <p:sldId id="313" r:id="rId9"/>
    <p:sldId id="314" r:id="rId10"/>
    <p:sldId id="316" r:id="rId11"/>
    <p:sldId id="317" r:id="rId12"/>
    <p:sldId id="318" r:id="rId13"/>
    <p:sldId id="323" r:id="rId14"/>
    <p:sldId id="320" r:id="rId15"/>
    <p:sldId id="321" r:id="rId16"/>
    <p:sldId id="324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0" name="yt_shape_1081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09" name="yt_image_10809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12" name="yt_shape_10812"/>
          <p:cNvSpPr txBox="1"/>
          <p:nvPr/>
        </p:nvSpPr>
        <p:spPr>
          <a:xfrm>
            <a:off x="540000" y="1504181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有理数加法的运算律</a:t>
            </a:r>
          </a:p>
        </p:txBody>
      </p:sp>
      <p:sp>
        <p:nvSpPr>
          <p:cNvPr id="10813" name="yt_shape_10813"/>
          <p:cNvSpPr txBox="1"/>
          <p:nvPr/>
        </p:nvSpPr>
        <p:spPr>
          <a:xfrm>
            <a:off x="540119" y="199361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）＝（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7ca70"/>
              </a:rPr>
              <a:t>）＋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应用了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14" name="yt_table_1081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1179680"/>
              </p:ext>
            </p:extLst>
          </p:nvPr>
        </p:nvGraphicFramePr>
        <p:xfrm>
          <a:off x="540056" y="2953050"/>
          <a:ext cx="3759200" cy="1901952"/>
        </p:xfrm>
        <a:graphic>
          <a:graphicData uri="http://schemas.openxmlformats.org/drawingml/2006/table">
            <a:tbl>
              <a:tblPr/>
              <a:tblGrid>
                <a:gridCol w="3759200">
                  <a:extLst>
                    <a:ext uri="{9D8B030D-6E8A-4147-A177-3AD203B41FA5}">
                      <a16:colId xmlns:a16="http://schemas.microsoft.com/office/drawing/2014/main" val="102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加法交换律与结合律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3"/>
                  </a:ext>
                </a:extLst>
              </a:tr>
            </a:tbl>
          </a:graphicData>
        </a:graphic>
      </p:graphicFrame>
      <p:pic>
        <p:nvPicPr>
          <p:cNvPr id="3" name="yt_shape_1722145631746">
            <a:extLst>
              <a:ext uri="{FF2B5EF4-FFF2-40B4-BE49-F238E27FC236}">
                <a16:creationId xmlns:a16="http://schemas.microsoft.com/office/drawing/2014/main" id="{91262BD4-46E8-E8E1-AD48-C61A1F8BB9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54634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207D1D-DF4C-2E76-4405-DD036AA03D38}"/>
              </a:ext>
            </a:extLst>
          </p:cNvPr>
          <p:cNvSpPr txBox="1"/>
          <p:nvPr/>
        </p:nvSpPr>
        <p:spPr>
          <a:xfrm>
            <a:off x="3294908" y="242229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6" name="yt_shape_10856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地的高度为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现在通过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四个中间点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0e8b"/>
              </a:rPr>
              <a:t>最后测量远处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地高度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每次测量的结果如下表所示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0857" name="yt_table_10857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420233"/>
              </p:ext>
            </p:extLst>
          </p:nvPr>
        </p:nvGraphicFramePr>
        <p:xfrm>
          <a:off x="540000" y="2011799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F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比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高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108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859" name="yt_shape_10859"/>
          <p:cNvSpPr txBox="1"/>
          <p:nvPr/>
        </p:nvSpPr>
        <p:spPr>
          <a:xfrm>
            <a:off x="540119" y="34154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地的高度是多少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9f584"/>
              </a:rPr>
              <a:t>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地的高度是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E24021B-B8D6-5A12-8945-A31ABADA9C0C}"/>
              </a:ext>
            </a:extLst>
          </p:cNvPr>
          <p:cNvSpPr txBox="1"/>
          <p:nvPr/>
        </p:nvSpPr>
        <p:spPr>
          <a:xfrm>
            <a:off x="450108" y="3844087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9f584"/>
              </a:rPr>
              <a:t>＝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F857669-5E23-C775-2C8D-62BD91AE681B}"/>
              </a:ext>
            </a:extLst>
          </p:cNvPr>
          <p:cNvSpPr txBox="1"/>
          <p:nvPr/>
        </p:nvSpPr>
        <p:spPr>
          <a:xfrm>
            <a:off x="450108" y="4319575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5A178A-5866-9549-0A07-3529857D781D}"/>
              </a:ext>
            </a:extLst>
          </p:cNvPr>
          <p:cNvSpPr txBox="1"/>
          <p:nvPr/>
        </p:nvSpPr>
        <p:spPr>
          <a:xfrm>
            <a:off x="450108" y="4795064"/>
            <a:ext cx="36614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地的高度是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3" name="yt_shape_1086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62" name="yt_image_10862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65" name="yt_shape_10865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教师节当天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8_e0545"/>
              </a:rPr>
              <a:t>出租车司机小王在东西向的街道上免费接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送教师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规定向东为正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向西为负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当天出租车的行程如下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3_9530f"/>
              </a:rPr>
              <a:t>）：＋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将最后一名教师送到目的地时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小王距出发地多少千米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方位如何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76415"/>
              </a:rPr>
              <a:t>）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小王距出发地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在出发地西边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9F0D7AF-0A0A-7D76-E86C-7F349DFB9CB3}"/>
              </a:ext>
            </a:extLst>
          </p:cNvPr>
          <p:cNvSpPr txBox="1"/>
          <p:nvPr/>
        </p:nvSpPr>
        <p:spPr>
          <a:xfrm>
            <a:off x="450108" y="3337311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76415"/>
              </a:rPr>
              <a:t>）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60F07FC-CD81-E3A0-D25A-5DE0C06811FF}"/>
              </a:ext>
            </a:extLst>
          </p:cNvPr>
          <p:cNvSpPr txBox="1"/>
          <p:nvPr/>
        </p:nvSpPr>
        <p:spPr>
          <a:xfrm>
            <a:off x="450108" y="3812799"/>
            <a:ext cx="26071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7C04C52-70B9-6311-B70F-C5F7C0E25C72}"/>
              </a:ext>
            </a:extLst>
          </p:cNvPr>
          <p:cNvSpPr txBox="1"/>
          <p:nvPr/>
        </p:nvSpPr>
        <p:spPr>
          <a:xfrm>
            <a:off x="450108" y="4288287"/>
            <a:ext cx="566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小王距出发地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在出发地西边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8" name="yt_shape_10868"/>
          <p:cNvSpPr txBox="1"/>
          <p:nvPr/>
        </p:nvSpPr>
        <p:spPr>
          <a:xfrm>
            <a:off x="540119" y="900000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若汽车耗油量为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则当天耗油多少升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若汽油价格为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852c0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则小王共花费了多少元钱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汽车的总路程是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3_39560"/>
              </a:rPr>
              <a:t>｜＋｜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｜＋｜－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千米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则耗油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花费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耗油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升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花费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CB7FFF-5BCC-A76E-8EC5-FEC7A9571AF5}"/>
              </a:ext>
            </a:extLst>
          </p:cNvPr>
          <p:cNvSpPr txBox="1"/>
          <p:nvPr/>
        </p:nvSpPr>
        <p:spPr>
          <a:xfrm>
            <a:off x="450108" y="1804170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汽车的总路程是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3_39560"/>
              </a:rPr>
              <a:t>｜＋｜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96A869E-41FF-B042-D67D-7C256F3F99CB}"/>
              </a:ext>
            </a:extLst>
          </p:cNvPr>
          <p:cNvSpPr txBox="1"/>
          <p:nvPr/>
        </p:nvSpPr>
        <p:spPr>
          <a:xfrm>
            <a:off x="450108" y="2279658"/>
            <a:ext cx="991108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F807094-79BF-5843-5823-FF986D7CEC85}"/>
              </a:ext>
            </a:extLst>
          </p:cNvPr>
          <p:cNvSpPr txBox="1"/>
          <p:nvPr/>
        </p:nvSpPr>
        <p:spPr>
          <a:xfrm>
            <a:off x="450108" y="2755146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则耗油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3932AA-16D7-859C-F236-B66C629648E6}"/>
              </a:ext>
            </a:extLst>
          </p:cNvPr>
          <p:cNvSpPr txBox="1"/>
          <p:nvPr/>
        </p:nvSpPr>
        <p:spPr>
          <a:xfrm>
            <a:off x="450108" y="3230634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花费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5691B72-7D5B-5F89-065C-DA3775F3B433}"/>
              </a:ext>
            </a:extLst>
          </p:cNvPr>
          <p:cNvSpPr txBox="1"/>
          <p:nvPr/>
        </p:nvSpPr>
        <p:spPr>
          <a:xfrm>
            <a:off x="450108" y="3706122"/>
            <a:ext cx="444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耗油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花费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1" name="yt_shape_10871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幻方问题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幻方是一种将数字填在正方形格子中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使每行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b9f46"/>
              </a:rPr>
              <a:t>每条对角线上的三个数之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和相等的方法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幻方历史悠久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是中国传统游戏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7ca0a"/>
              </a:rPr>
              <a:t>，－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个数分别填入如图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所示的方阵图中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已经给出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d83d"/>
              </a:rPr>
              <a:t>使得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每一列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斜对角的三个数相加都相等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0876" name="yt_table_10876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9910503"/>
              </p:ext>
            </p:extLst>
          </p:nvPr>
        </p:nvGraphicFramePr>
        <p:xfrm>
          <a:off x="540000" y="3380419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878" name="yt_shape_10878"/>
          <p:cNvSpPr txBox="1"/>
          <p:nvPr/>
        </p:nvSpPr>
        <p:spPr>
          <a:xfrm>
            <a:off x="5557390" y="5232733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DAA8944-744D-DA22-5EEF-7311550C72FF}"/>
              </a:ext>
            </a:extLst>
          </p:cNvPr>
          <p:cNvSpPr txBox="1"/>
          <p:nvPr/>
        </p:nvSpPr>
        <p:spPr>
          <a:xfrm>
            <a:off x="2089860" y="3529777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6FFFBE-7BA8-934E-775B-F8E3BE1DF40C}"/>
              </a:ext>
            </a:extLst>
          </p:cNvPr>
          <p:cNvSpPr txBox="1"/>
          <p:nvPr/>
        </p:nvSpPr>
        <p:spPr>
          <a:xfrm>
            <a:off x="5908389" y="3520252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F301F74-D374-52E5-F184-866D800C285E}"/>
              </a:ext>
            </a:extLst>
          </p:cNvPr>
          <p:cNvSpPr txBox="1"/>
          <p:nvPr/>
        </p:nvSpPr>
        <p:spPr>
          <a:xfrm>
            <a:off x="9499006" y="352025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5E0B2BC-1ACE-AEBE-7D11-6B9302BD96FD}"/>
              </a:ext>
            </a:extLst>
          </p:cNvPr>
          <p:cNvSpPr txBox="1"/>
          <p:nvPr/>
        </p:nvSpPr>
        <p:spPr>
          <a:xfrm>
            <a:off x="2080335" y="4087179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D54769F-0C66-1D91-50D4-C4C7ACFF5D0B}"/>
              </a:ext>
            </a:extLst>
          </p:cNvPr>
          <p:cNvSpPr txBox="1"/>
          <p:nvPr/>
        </p:nvSpPr>
        <p:spPr>
          <a:xfrm>
            <a:off x="9613306" y="4087179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96BDD5-4B13-E177-F836-B09AC7D4DCFF}"/>
              </a:ext>
            </a:extLst>
          </p:cNvPr>
          <p:cNvSpPr txBox="1"/>
          <p:nvPr/>
        </p:nvSpPr>
        <p:spPr>
          <a:xfrm>
            <a:off x="2213685" y="4654108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F862605C-7211-7174-9262-87B586A7E391}"/>
              </a:ext>
            </a:extLst>
          </p:cNvPr>
          <p:cNvSpPr txBox="1"/>
          <p:nvPr/>
        </p:nvSpPr>
        <p:spPr>
          <a:xfrm>
            <a:off x="5794089" y="465410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7CFB3AF-46CC-6003-A184-0EAC50F70387}"/>
              </a:ext>
            </a:extLst>
          </p:cNvPr>
          <p:cNvSpPr txBox="1"/>
          <p:nvPr/>
        </p:nvSpPr>
        <p:spPr>
          <a:xfrm>
            <a:off x="9651406" y="4663633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C0DF914-8F36-C168-A035-B6B33D5143A6}"/>
              </a:ext>
            </a:extLst>
          </p:cNvPr>
          <p:cNvSpPr txBox="1"/>
          <p:nvPr/>
        </p:nvSpPr>
        <p:spPr>
          <a:xfrm>
            <a:off x="540000" y="5778439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3" name="yt_shape_10873"/>
          <p:cNvSpPr txBox="1"/>
          <p:nvPr/>
        </p:nvSpPr>
        <p:spPr>
          <a:xfrm>
            <a:off x="540119" y="900000"/>
            <a:ext cx="11492915" cy="9547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中给出的数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请你完成图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的方阵图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使得每一行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d965,isEnd"/>
              </a:rPr>
              <a:t>每一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斜对角的三个数相加都相等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0879" name="yt_table_10879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045310"/>
              </p:ext>
            </p:extLst>
          </p:nvPr>
        </p:nvGraphicFramePr>
        <p:xfrm>
          <a:off x="533628" y="1968981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92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881" name="yt_shape_10881"/>
          <p:cNvSpPr txBox="1"/>
          <p:nvPr/>
        </p:nvSpPr>
        <p:spPr>
          <a:xfrm>
            <a:off x="5557391" y="3809598"/>
            <a:ext cx="10772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B1B71C4-F6EF-0F5E-D230-8E2FAD9DC0EE}"/>
              </a:ext>
            </a:extLst>
          </p:cNvPr>
          <p:cNvSpPr txBox="1"/>
          <p:nvPr/>
        </p:nvSpPr>
        <p:spPr>
          <a:xfrm>
            <a:off x="2073963" y="2108814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35B3E36-551B-795A-0F60-77C98D58B2D0}"/>
              </a:ext>
            </a:extLst>
          </p:cNvPr>
          <p:cNvSpPr txBox="1"/>
          <p:nvPr/>
        </p:nvSpPr>
        <p:spPr>
          <a:xfrm>
            <a:off x="5902017" y="2108814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62A919C-1423-BCB4-4A63-1C1E5B6D9E1C}"/>
              </a:ext>
            </a:extLst>
          </p:cNvPr>
          <p:cNvSpPr txBox="1"/>
          <p:nvPr/>
        </p:nvSpPr>
        <p:spPr>
          <a:xfrm>
            <a:off x="9483109" y="210881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10B2F48-FA06-4857-EE28-8D0347D1508E}"/>
              </a:ext>
            </a:extLst>
          </p:cNvPr>
          <p:cNvSpPr txBox="1"/>
          <p:nvPr/>
        </p:nvSpPr>
        <p:spPr>
          <a:xfrm>
            <a:off x="2083488" y="2675742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42D9C79-AC30-E3F4-FB09-D01D539ABDFD}"/>
              </a:ext>
            </a:extLst>
          </p:cNvPr>
          <p:cNvSpPr txBox="1"/>
          <p:nvPr/>
        </p:nvSpPr>
        <p:spPr>
          <a:xfrm>
            <a:off x="9606934" y="2675742"/>
            <a:ext cx="332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5DB22FD-2733-0172-59B7-B50A023B32BD}"/>
              </a:ext>
            </a:extLst>
          </p:cNvPr>
          <p:cNvSpPr txBox="1"/>
          <p:nvPr/>
        </p:nvSpPr>
        <p:spPr>
          <a:xfrm>
            <a:off x="2226363" y="3242670"/>
            <a:ext cx="3324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65F33FE5-1617-78AA-7209-20EC4CA196B4}"/>
              </a:ext>
            </a:extLst>
          </p:cNvPr>
          <p:cNvSpPr txBox="1"/>
          <p:nvPr/>
        </p:nvSpPr>
        <p:spPr>
          <a:xfrm>
            <a:off x="5778192" y="3242670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FC3AFDB1-D1C8-175D-D541-9EF33C0FC27F}"/>
              </a:ext>
            </a:extLst>
          </p:cNvPr>
          <p:cNvSpPr txBox="1"/>
          <p:nvPr/>
        </p:nvSpPr>
        <p:spPr>
          <a:xfrm>
            <a:off x="9483109" y="3242670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D4547D23-F198-641A-9618-724A59A65FEE}"/>
              </a:ext>
            </a:extLst>
          </p:cNvPr>
          <p:cNvSpPr txBox="1"/>
          <p:nvPr/>
        </p:nvSpPr>
        <p:spPr>
          <a:xfrm>
            <a:off x="540118" y="4376526"/>
            <a:ext cx="56943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变式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2" grpId="0" build="allAtOnce"/>
      <p:bldP spid="13" grpId="0" build="allAtOnce"/>
      <p:bldP spid="14" grpId="0" build="allAtOnce"/>
      <p:bldP spid="15" grpId="0" build="allAtOnce"/>
      <p:bldP spid="16" grpId="0" build="allAtOnce"/>
      <p:bldP spid="17" grpId="0" build="allAtOnce"/>
      <p:bldP spid="18" grpId="0" build="allAtOnce"/>
      <p:bldP spid="19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82" name="yt_table_10882" title="H_133.9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111741"/>
              </p:ext>
            </p:extLst>
          </p:nvPr>
        </p:nvGraphicFramePr>
        <p:xfrm>
          <a:off x="540000" y="1988840"/>
          <a:ext cx="11111998" cy="170078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7042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49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7028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6692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92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endParaRPr dirty="0"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884" name="yt_shape_10884"/>
          <p:cNvSpPr txBox="1"/>
          <p:nvPr/>
        </p:nvSpPr>
        <p:spPr>
          <a:xfrm>
            <a:off x="3021857" y="3798911"/>
            <a:ext cx="6148286" cy="44326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ctr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30000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" name="yt_shape_10873">
            <a:extLst>
              <a:ext uri="{FF2B5EF4-FFF2-40B4-BE49-F238E27FC236}">
                <a16:creationId xmlns:a16="http://schemas.microsoft.com/office/drawing/2014/main" id="{9CF83F12-7B11-65DA-962C-EF352857D0FC}"/>
              </a:ext>
            </a:extLst>
          </p:cNvPr>
          <p:cNvSpPr txBox="1"/>
          <p:nvPr/>
        </p:nvSpPr>
        <p:spPr>
          <a:xfrm>
            <a:off x="540000" y="883287"/>
            <a:ext cx="11492915" cy="88952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【拓展】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的幻方的一部分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5B9AB28-BC0C-06F3-987B-29768ABA1F61}"/>
              </a:ext>
            </a:extLst>
          </p:cNvPr>
          <p:cNvSpPr txBox="1"/>
          <p:nvPr/>
        </p:nvSpPr>
        <p:spPr>
          <a:xfrm>
            <a:off x="7498488" y="126876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6" name="yt_shape_10816"/>
          <p:cNvSpPr txBox="1"/>
          <p:nvPr/>
        </p:nvSpPr>
        <p:spPr>
          <a:xfrm>
            <a:off x="540000" y="900000"/>
            <a:ext cx="64552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下列变形中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运用运算律正确的是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817" name="yt_table_10817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8945510"/>
                  </p:ext>
                </p:extLst>
              </p:nvPr>
            </p:nvGraphicFramePr>
            <p:xfrm>
              <a:off x="540056" y="1379303"/>
              <a:ext cx="7110414" cy="1909066"/>
            </p:xfrm>
            <a:graphic>
              <a:graphicData uri="http://schemas.openxmlformats.org/drawingml/2006/table">
                <a:tbl>
                  <a:tblPr/>
                  <a:tblGrid>
                    <a:gridCol w="7110414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0817" name="yt_table_10817" descr="{&quot;rangeId&quot;:4,&quot;type&quot;:&quot;Option&quot;}" title="H_150.3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68945510"/>
                  </p:ext>
                </p:extLst>
              </p:nvPr>
            </p:nvGraphicFramePr>
            <p:xfrm>
              <a:off x="540056" y="1379303"/>
              <a:ext cx="7110414" cy="1909066"/>
            </p:xfrm>
            <a:graphic>
              <a:graphicData uri="http://schemas.openxmlformats.org/drawingml/2006/table">
                <a:tbl>
                  <a:tblPr/>
                  <a:tblGrid>
                    <a:gridCol w="7110414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[6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]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96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066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9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818" name="yt_shape_10818"/>
          <p:cNvSpPr txBox="1"/>
          <p:nvPr/>
        </p:nvSpPr>
        <p:spPr>
          <a:xfrm>
            <a:off x="540000" y="3338736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19" name="yt_table_1081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2986633"/>
              </p:ext>
            </p:extLst>
          </p:nvPr>
        </p:nvGraphicFramePr>
        <p:xfrm>
          <a:off x="540056" y="3818039"/>
          <a:ext cx="4335780" cy="950976"/>
        </p:xfrm>
        <a:graphic>
          <a:graphicData uri="http://schemas.openxmlformats.org/drawingml/2006/table">
            <a:tbl>
              <a:tblPr/>
              <a:tblGrid>
                <a:gridCol w="2557780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F9D3B5F-4B12-F69A-D87B-92C1397033F0}"/>
              </a:ext>
            </a:extLst>
          </p:cNvPr>
          <p:cNvSpPr txBox="1"/>
          <p:nvPr/>
        </p:nvSpPr>
        <p:spPr>
          <a:xfrm>
            <a:off x="60125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39290A-28D5-1B4B-2DEF-F457817446FE}"/>
              </a:ext>
            </a:extLst>
          </p:cNvPr>
          <p:cNvSpPr txBox="1"/>
          <p:nvPr/>
        </p:nvSpPr>
        <p:spPr>
          <a:xfrm>
            <a:off x="7231789" y="329193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1" name="yt_shape_10821"/>
          <p:cNvSpPr txBox="1"/>
          <p:nvPr/>
        </p:nvSpPr>
        <p:spPr>
          <a:xfrm>
            <a:off x="540000" y="900000"/>
            <a:ext cx="6206827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6A2478-BB6B-FB15-608E-F9F451AB12EB}"/>
              </a:ext>
            </a:extLst>
          </p:cNvPr>
          <p:cNvSpPr txBox="1"/>
          <p:nvPr/>
        </p:nvSpPr>
        <p:spPr>
          <a:xfrm>
            <a:off x="449989" y="1804170"/>
            <a:ext cx="607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50FE70-A524-5815-FAF2-0F98C9D4D11E}"/>
              </a:ext>
            </a:extLst>
          </p:cNvPr>
          <p:cNvSpPr txBox="1"/>
          <p:nvPr/>
        </p:nvSpPr>
        <p:spPr>
          <a:xfrm>
            <a:off x="4499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4CC9CB2-90B3-3927-3985-7805CCE39E9A}"/>
              </a:ext>
            </a:extLst>
          </p:cNvPr>
          <p:cNvSpPr txBox="1"/>
          <p:nvPr/>
        </p:nvSpPr>
        <p:spPr>
          <a:xfrm>
            <a:off x="449989" y="275514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72D5FD5-D34A-33A7-5548-EA4FFF9CF2D1}"/>
              </a:ext>
            </a:extLst>
          </p:cNvPr>
          <p:cNvSpPr txBox="1"/>
          <p:nvPr/>
        </p:nvSpPr>
        <p:spPr>
          <a:xfrm>
            <a:off x="449989" y="3706122"/>
            <a:ext cx="632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D0AAD44-E522-67A7-66E4-70DA9571749C}"/>
              </a:ext>
            </a:extLst>
          </p:cNvPr>
          <p:cNvSpPr txBox="1"/>
          <p:nvPr/>
        </p:nvSpPr>
        <p:spPr>
          <a:xfrm>
            <a:off x="449989" y="4181610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90E02D2-DCA8-A3AF-534E-91D652D68D3E}"/>
              </a:ext>
            </a:extLst>
          </p:cNvPr>
          <p:cNvSpPr txBox="1"/>
          <p:nvPr/>
        </p:nvSpPr>
        <p:spPr>
          <a:xfrm>
            <a:off x="449989" y="465709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6" name="yt_shape_10826"/>
          <p:cNvSpPr txBox="1"/>
          <p:nvPr/>
        </p:nvSpPr>
        <p:spPr>
          <a:xfrm>
            <a:off x="540000" y="900000"/>
            <a:ext cx="764311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76]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979BB5B-2FF4-26FA-FB1D-E78D17E4DD9F}"/>
              </a:ext>
            </a:extLst>
          </p:cNvPr>
          <p:cNvSpPr txBox="1"/>
          <p:nvPr/>
        </p:nvSpPr>
        <p:spPr>
          <a:xfrm>
            <a:off x="449989" y="1328682"/>
            <a:ext cx="774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76]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318CD1-42BB-ED5D-1C7B-B8FD89FEC769}"/>
              </a:ext>
            </a:extLst>
          </p:cNvPr>
          <p:cNvSpPr txBox="1"/>
          <p:nvPr/>
        </p:nvSpPr>
        <p:spPr>
          <a:xfrm>
            <a:off x="449989" y="180417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11AE79-5213-1025-5068-81C52086341A}"/>
              </a:ext>
            </a:extLst>
          </p:cNvPr>
          <p:cNvSpPr txBox="1"/>
          <p:nvPr/>
        </p:nvSpPr>
        <p:spPr>
          <a:xfrm>
            <a:off x="449989" y="227965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8" name="yt_shape_10828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有理数加法运算律的应用</a:t>
            </a:r>
          </a:p>
        </p:txBody>
      </p:sp>
      <p:sp>
        <p:nvSpPr>
          <p:cNvPr id="10829" name="yt_shape_10829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七年级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班一学期班费收支情况如下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收入为正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a890d"/>
              </a:rPr>
              <a:t>，－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则该班期末时班费结余为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30" name="yt_table_108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1518441"/>
              </p:ext>
            </p:extLst>
          </p:nvPr>
        </p:nvGraphicFramePr>
        <p:xfrm>
          <a:off x="540056" y="2348869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225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</a:tbl>
          </a:graphicData>
        </a:graphic>
      </p:graphicFrame>
      <p:sp>
        <p:nvSpPr>
          <p:cNvPr id="10832" name="yt_shape_10832"/>
          <p:cNvSpPr txBox="1"/>
          <p:nvPr/>
        </p:nvSpPr>
        <p:spPr>
          <a:xfrm>
            <a:off x="540119" y="287504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某病人每天下午需要测量血压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该病人上周日收缩压为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b3a0f,isEnd"/>
              </a:rPr>
              <a:t>下表是该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病人这周每天与前一天相比较收缩压的变化情况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98877,isEnd"/>
              </a:rPr>
              <a:t>则本周星期五的收缩压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graphicFrame>
        <p:nvGraphicFramePr>
          <p:cNvPr id="10833" name="yt_table_10833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203658"/>
              </p:ext>
            </p:extLst>
          </p:nvPr>
        </p:nvGraphicFramePr>
        <p:xfrm>
          <a:off x="540000" y="4466970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星期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增减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3" name="yt_shape_1722145631825">
            <a:extLst>
              <a:ext uri="{FF2B5EF4-FFF2-40B4-BE49-F238E27FC236}">
                <a16:creationId xmlns:a16="http://schemas.microsoft.com/office/drawing/2014/main" id="{1CFFF93B-DEC4-574D-B0E9-4D8CE9B1423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7B8E691-4542-A774-0567-926596D9D6E8}"/>
              </a:ext>
            </a:extLst>
          </p:cNvPr>
          <p:cNvSpPr txBox="1"/>
          <p:nvPr/>
        </p:nvSpPr>
        <p:spPr>
          <a:xfrm>
            <a:off x="6546107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8A629F-BB6B-80B6-52EA-D8C55FAAE011}"/>
              </a:ext>
            </a:extLst>
          </p:cNvPr>
          <p:cNvSpPr txBox="1"/>
          <p:nvPr/>
        </p:nvSpPr>
        <p:spPr>
          <a:xfrm>
            <a:off x="1120033" y="3779210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130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5" name="yt_shape_10835"/>
          <p:cNvSpPr txBox="1"/>
          <p:nvPr/>
        </p:nvSpPr>
        <p:spPr>
          <a:xfrm>
            <a:off x="540119" y="900000"/>
            <a:ext cx="11492915" cy="38507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某公交车上原来有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个站点时上下车情况如下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上车为正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623d"/>
              </a:rPr>
              <a:t>下车为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则经过这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2134"/>
              </a:rPr>
              <a:t>4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个站点后车上还有多少人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还有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人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5E46651-597B-ED96-8718-CAB763A4D0A3}"/>
              </a:ext>
            </a:extLst>
          </p:cNvPr>
          <p:cNvSpPr txBox="1"/>
          <p:nvPr/>
        </p:nvSpPr>
        <p:spPr>
          <a:xfrm>
            <a:off x="450108" y="2279658"/>
            <a:ext cx="8409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88F43C9-F918-86F7-61A4-FC82FD7559F7}"/>
              </a:ext>
            </a:extLst>
          </p:cNvPr>
          <p:cNvSpPr txBox="1"/>
          <p:nvPr/>
        </p:nvSpPr>
        <p:spPr>
          <a:xfrm>
            <a:off x="450108" y="2755146"/>
            <a:ext cx="8917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80861B-EFEF-4F34-7976-E189A0F7B797}"/>
              </a:ext>
            </a:extLst>
          </p:cNvPr>
          <p:cNvSpPr txBox="1"/>
          <p:nvPr/>
        </p:nvSpPr>
        <p:spPr>
          <a:xfrm>
            <a:off x="450108" y="3230634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157C7D-0097-6EC5-408F-87E9E848AE11}"/>
              </a:ext>
            </a:extLst>
          </p:cNvPr>
          <p:cNvSpPr txBox="1"/>
          <p:nvPr/>
        </p:nvSpPr>
        <p:spPr>
          <a:xfrm>
            <a:off x="450108" y="370612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BAC62B1-5458-2C42-0448-3BF1F96C9EA9}"/>
              </a:ext>
            </a:extLst>
          </p:cNvPr>
          <p:cNvSpPr txBox="1"/>
          <p:nvPr/>
        </p:nvSpPr>
        <p:spPr>
          <a:xfrm>
            <a:off x="450108" y="4181610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还有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39" name="yt_shape_10839"/>
              <p:cNvSpPr txBox="1"/>
              <p:nvPr/>
            </p:nvSpPr>
            <p:spPr>
              <a:xfrm>
                <a:off x="540000" y="900000"/>
                <a:ext cx="11100616" cy="3897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【易错点】当多个有理数相加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加数中既有分数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又有小数时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不统一形式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_⨹_2_02dd2"/>
                  </a:rPr>
                  <a:t>造成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计算失误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375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839" name="yt_shape_108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1100616" cy="3897152"/>
              </a:xfrm>
              <a:prstGeom prst="rect">
                <a:avLst/>
              </a:prstGeom>
              <a:blipFill>
                <a:blip r:embed="rId2"/>
                <a:stretch>
                  <a:fillRect l="-1702" t="-1408" r="-494" b="-5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1B0C7E-D554-1FE5-F6CD-93120E836761}"/>
                  </a:ext>
                </a:extLst>
              </p:cNvPr>
              <p:cNvSpPr txBox="1"/>
              <p:nvPr/>
            </p:nvSpPr>
            <p:spPr>
              <a:xfrm>
                <a:off x="449989" y="2419890"/>
                <a:ext cx="6561837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1B0C7E-D554-1FE5-F6CD-93120E8367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19890"/>
                <a:ext cx="6561837" cy="769315"/>
              </a:xfrm>
              <a:prstGeom prst="rect">
                <a:avLst/>
              </a:prstGeom>
              <a:blipFill>
                <a:blip r:embed="rId3"/>
                <a:stretch>
                  <a:fillRect l="-1487" r="-139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80030E-4814-B3BF-7348-A250BCDD6E14}"/>
                  </a:ext>
                </a:extLst>
              </p:cNvPr>
              <p:cNvSpPr txBox="1"/>
              <p:nvPr/>
            </p:nvSpPr>
            <p:spPr>
              <a:xfrm>
                <a:off x="449989" y="3095593"/>
                <a:ext cx="6107113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680030E-4814-B3BF-7348-A250BCDD6E1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095593"/>
                <a:ext cx="6107113" cy="801701"/>
              </a:xfrm>
              <a:prstGeom prst="rect">
                <a:avLst/>
              </a:prstGeom>
              <a:blipFill>
                <a:blip r:embed="rId4"/>
                <a:stretch>
                  <a:fillRect l="-1597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7370213-68C2-8759-851A-EF7DB3FC0037}"/>
              </a:ext>
            </a:extLst>
          </p:cNvPr>
          <p:cNvSpPr txBox="1"/>
          <p:nvPr/>
        </p:nvSpPr>
        <p:spPr>
          <a:xfrm>
            <a:off x="449989" y="3803682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DE839E5-9182-0A78-0A30-A9B1916D2C7C}"/>
              </a:ext>
            </a:extLst>
          </p:cNvPr>
          <p:cNvSpPr txBox="1"/>
          <p:nvPr/>
        </p:nvSpPr>
        <p:spPr>
          <a:xfrm>
            <a:off x="449989" y="4279170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4" name="yt_shape_1084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43" name="yt_image_10843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46" name="yt_shape_10846"/>
          <p:cNvSpPr txBox="1"/>
          <p:nvPr/>
        </p:nvSpPr>
        <p:spPr>
          <a:xfrm>
            <a:off x="540000" y="1482165"/>
            <a:ext cx="90537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南阳西峡县期末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绝对值不大于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的所有整数的和是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47" name="yt_table_1084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7433487"/>
              </p:ext>
            </p:extLst>
          </p:nvPr>
        </p:nvGraphicFramePr>
        <p:xfrm>
          <a:off x="540056" y="1961468"/>
          <a:ext cx="82670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22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2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29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3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576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EFF1C2F-3F45-6CD6-39D2-6378F3C9505B}"/>
              </a:ext>
            </a:extLst>
          </p:cNvPr>
          <p:cNvSpPr txBox="1"/>
          <p:nvPr/>
        </p:nvSpPr>
        <p:spPr>
          <a:xfrm>
            <a:off x="86033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52" name="yt_shape_10852"/>
              <p:cNvSpPr txBox="1"/>
              <p:nvPr/>
            </p:nvSpPr>
            <p:spPr>
              <a:xfrm>
                <a:off x="540000" y="900000"/>
                <a:ext cx="9440020" cy="51296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[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125+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＋［（＋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）］＋（－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852" name="yt_shape_10852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440020" cy="5129609"/>
              </a:xfrm>
              <a:prstGeom prst="rect">
                <a:avLst/>
              </a:prstGeom>
              <a:blipFill>
                <a:blip r:embed="rId2"/>
                <a:stretch>
                  <a:fillRect l="-2003" t="-1070" r="-969" b="-5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6009F24-F9CC-1A1B-9CF6-5BA7C38FED3A}"/>
              </a:ext>
            </a:extLst>
          </p:cNvPr>
          <p:cNvSpPr txBox="1"/>
          <p:nvPr/>
        </p:nvSpPr>
        <p:spPr>
          <a:xfrm>
            <a:off x="449989" y="1804170"/>
            <a:ext cx="7546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59585F4-94E0-DC9B-D7C9-87C2FD019FCC}"/>
              </a:ext>
            </a:extLst>
          </p:cNvPr>
          <p:cNvSpPr txBox="1"/>
          <p:nvPr/>
        </p:nvSpPr>
        <p:spPr>
          <a:xfrm>
            <a:off x="449989" y="227965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005F734-C4DE-EE97-B7DB-AE53B293B757}"/>
              </a:ext>
            </a:extLst>
          </p:cNvPr>
          <p:cNvSpPr txBox="1"/>
          <p:nvPr/>
        </p:nvSpPr>
        <p:spPr>
          <a:xfrm>
            <a:off x="449989" y="275514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4464EDD-D69C-5266-D55A-7AEF6EACECEF}"/>
                  </a:ext>
                </a:extLst>
              </p:cNvPr>
              <p:cNvSpPr txBox="1"/>
              <p:nvPr/>
            </p:nvSpPr>
            <p:spPr>
              <a:xfrm>
                <a:off x="449989" y="3906338"/>
                <a:ext cx="9528811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125+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＋［（＋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）］＋（－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4}">
                <a:extLst>
                  <a:ext uri="{FF2B5EF4-FFF2-40B4-BE49-F238E27FC236}">
                    <a16:creationId xmlns:a16="http://schemas.microsoft.com/office/drawing/2014/main" id="{E4464EDD-D69C-5266-D55A-7AEF6EACEC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6338"/>
                <a:ext cx="9528811" cy="801700"/>
              </a:xfrm>
              <a:prstGeom prst="rect">
                <a:avLst/>
              </a:prstGeom>
              <a:blipFill>
                <a:blip r:embed="rId3"/>
                <a:stretch>
                  <a:fillRect l="-1024" r="-960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4A7B9F5-456F-1F60-2D40-B08563E942F1}"/>
                  </a:ext>
                </a:extLst>
              </p:cNvPr>
              <p:cNvSpPr txBox="1"/>
              <p:nvPr/>
            </p:nvSpPr>
            <p:spPr>
              <a:xfrm>
                <a:off x="449989" y="4614426"/>
                <a:ext cx="2689924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4}">
                <a:extLst>
                  <a:ext uri="{FF2B5EF4-FFF2-40B4-BE49-F238E27FC236}">
                    <a16:creationId xmlns:a16="http://schemas.microsoft.com/office/drawing/2014/main" id="{54A7B9F5-456F-1F60-2D40-B08563E942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14426"/>
                <a:ext cx="2689924" cy="769316"/>
              </a:xfrm>
              <a:prstGeom prst="rect">
                <a:avLst/>
              </a:prstGeom>
              <a:blipFill>
                <a:blip r:embed="rId4"/>
                <a:stretch>
                  <a:fillRect l="-3628" r="-362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411D644E-99CD-0DC1-2CFF-7E696C37E1B5}"/>
                  </a:ext>
                </a:extLst>
              </p:cNvPr>
              <p:cNvSpPr txBox="1"/>
              <p:nvPr/>
            </p:nvSpPr>
            <p:spPr>
              <a:xfrm>
                <a:off x="449989" y="5290130"/>
                <a:ext cx="861124" cy="736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4}">
                <a:extLst>
                  <a:ext uri="{FF2B5EF4-FFF2-40B4-BE49-F238E27FC236}">
                    <a16:creationId xmlns:a16="http://schemas.microsoft.com/office/drawing/2014/main" id="{411D644E-99CD-0DC1-2CFF-7E696C37E1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90130"/>
                <a:ext cx="861124" cy="736676"/>
              </a:xfrm>
              <a:prstGeom prst="rect">
                <a:avLst/>
              </a:prstGeom>
              <a:blipFill>
                <a:blip r:embed="rId5"/>
                <a:stretch>
                  <a:fillRect l="-11348" r="-11348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1867</Words>
  <Application>Microsoft Office PowerPoint</Application>
  <PresentationFormat>宽屏</PresentationFormat>
  <Paragraphs>199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11</cp:revision>
  <dcterms:created xsi:type="dcterms:W3CDTF">2024-07-28T05:44:51Z</dcterms:created>
  <dcterms:modified xsi:type="dcterms:W3CDTF">2024-07-29T09:22:59Z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