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09" r:id="rId5"/>
    <p:sldId id="310" r:id="rId6"/>
    <p:sldId id="315" r:id="rId7"/>
    <p:sldId id="317" r:id="rId8"/>
    <p:sldId id="256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86" y="53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38" name="yt_shape_12538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537" name="yt_image_12537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40" name="yt_shape_12540"/>
          <p:cNvSpPr txBox="1"/>
          <p:nvPr/>
        </p:nvSpPr>
        <p:spPr>
          <a:xfrm>
            <a:off x="540000" y="1482165"/>
            <a:ext cx="30441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合并同类项</a:t>
            </a:r>
          </a:p>
        </p:txBody>
      </p:sp>
      <p:sp>
        <p:nvSpPr>
          <p:cNvPr id="12541" name="yt_shape_12541"/>
          <p:cNvSpPr txBox="1"/>
          <p:nvPr/>
        </p:nvSpPr>
        <p:spPr>
          <a:xfrm>
            <a:off x="540000" y="1971599"/>
            <a:ext cx="57066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42" name="yt_table_1254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2244144"/>
              </p:ext>
            </p:extLst>
          </p:nvPr>
        </p:nvGraphicFramePr>
        <p:xfrm>
          <a:off x="540056" y="2450902"/>
          <a:ext cx="817181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568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69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570"/>
                    </a:ext>
                  </a:extLst>
                </a:gridCol>
                <a:gridCol w="1176338">
                  <a:extLst>
                    <a:ext uri="{9D8B030D-6E8A-4147-A177-3AD203B41FA5}">
                      <a16:colId xmlns:a16="http://schemas.microsoft.com/office/drawing/2014/main" val="105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6"/>
                  </a:ext>
                </a:extLst>
              </a:tr>
            </a:tbl>
          </a:graphicData>
        </a:graphic>
      </p:graphicFrame>
      <p:sp>
        <p:nvSpPr>
          <p:cNvPr id="12544" name="yt_shape_12544"/>
          <p:cNvSpPr txBox="1"/>
          <p:nvPr/>
        </p:nvSpPr>
        <p:spPr>
          <a:xfrm>
            <a:off x="540000" y="2977073"/>
            <a:ext cx="1066958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合并同类项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依据的运算律是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45" name="yt_table_1254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914972"/>
              </p:ext>
            </p:extLst>
          </p:nvPr>
        </p:nvGraphicFramePr>
        <p:xfrm>
          <a:off x="540056" y="3456376"/>
          <a:ext cx="7080886" cy="950976"/>
        </p:xfrm>
        <a:graphic>
          <a:graphicData uri="http://schemas.openxmlformats.org/drawingml/2006/table">
            <a:tbl>
              <a:tblPr/>
              <a:tblGrid>
                <a:gridCol w="4523423">
                  <a:extLst>
                    <a:ext uri="{9D8B030D-6E8A-4147-A177-3AD203B41FA5}">
                      <a16:colId xmlns:a16="http://schemas.microsoft.com/office/drawing/2014/main" val="10572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5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加法交换律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乘法交换律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分配律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乘法结合律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8"/>
                  </a:ext>
                </a:extLst>
              </a:tr>
            </a:tbl>
          </a:graphicData>
        </a:graphic>
      </p:graphicFrame>
      <p:sp>
        <p:nvSpPr>
          <p:cNvPr id="12547" name="yt_shape_12547"/>
          <p:cNvSpPr txBox="1"/>
          <p:nvPr/>
        </p:nvSpPr>
        <p:spPr>
          <a:xfrm>
            <a:off x="540000" y="4457930"/>
            <a:ext cx="64552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濮阳市期末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下列计算正确的是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48" name="yt_table_1254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0006929"/>
              </p:ext>
            </p:extLst>
          </p:nvPr>
        </p:nvGraphicFramePr>
        <p:xfrm>
          <a:off x="540056" y="4937233"/>
          <a:ext cx="8061961" cy="950976"/>
        </p:xfrm>
        <a:graphic>
          <a:graphicData uri="http://schemas.openxmlformats.org/drawingml/2006/table">
            <a:tbl>
              <a:tblPr/>
              <a:tblGrid>
                <a:gridCol w="4523423">
                  <a:extLst>
                    <a:ext uri="{9D8B030D-6E8A-4147-A177-3AD203B41FA5}">
                      <a16:colId xmlns:a16="http://schemas.microsoft.com/office/drawing/2014/main" val="10574"/>
                    </a:ext>
                  </a:extLst>
                </a:gridCol>
                <a:gridCol w="3538538">
                  <a:extLst>
                    <a:ext uri="{9D8B030D-6E8A-4147-A177-3AD203B41FA5}">
                      <a16:colId xmlns:a16="http://schemas.microsoft.com/office/drawing/2014/main" val="105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0"/>
                  </a:ext>
                </a:extLst>
              </a:tr>
            </a:tbl>
          </a:graphicData>
        </a:graphic>
      </p:graphicFrame>
      <p:pic>
        <p:nvPicPr>
          <p:cNvPr id="3" name="yt_shape_1722145864920">
            <a:extLst>
              <a:ext uri="{FF2B5EF4-FFF2-40B4-BE49-F238E27FC236}">
                <a16:creationId xmlns:a16="http://schemas.microsoft.com/office/drawing/2014/main" id="{CB20BAFB-1F2C-696B-3835-E2242C1AC7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6ED4481-3ACD-F555-99A1-F20828D15312}"/>
              </a:ext>
            </a:extLst>
          </p:cNvPr>
          <p:cNvSpPr txBox="1"/>
          <p:nvPr/>
        </p:nvSpPr>
        <p:spPr>
          <a:xfrm>
            <a:off x="52886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7D327BC-F576-C8AA-11FA-71D99DC0F6AD}"/>
              </a:ext>
            </a:extLst>
          </p:cNvPr>
          <p:cNvSpPr txBox="1"/>
          <p:nvPr/>
        </p:nvSpPr>
        <p:spPr>
          <a:xfrm>
            <a:off x="10203589" y="293026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4019AF7-B542-F618-30CD-76B9A030742F}"/>
              </a:ext>
            </a:extLst>
          </p:cNvPr>
          <p:cNvSpPr txBox="1"/>
          <p:nvPr/>
        </p:nvSpPr>
        <p:spPr>
          <a:xfrm>
            <a:off x="6012589" y="441112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50" name="yt_shape_12550"/>
          <p:cNvSpPr txBox="1"/>
          <p:nvPr/>
        </p:nvSpPr>
        <p:spPr>
          <a:xfrm>
            <a:off x="540000" y="900000"/>
            <a:ext cx="1024318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把多项式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合并同类项后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所得多项式是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51" name="yt_table_1255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5881796"/>
              </p:ext>
            </p:extLst>
          </p:nvPr>
        </p:nvGraphicFramePr>
        <p:xfrm>
          <a:off x="540056" y="1379303"/>
          <a:ext cx="6047106" cy="950976"/>
        </p:xfrm>
        <a:graphic>
          <a:graphicData uri="http://schemas.openxmlformats.org/drawingml/2006/table">
            <a:tbl>
              <a:tblPr/>
              <a:tblGrid>
                <a:gridCol w="3489643">
                  <a:extLst>
                    <a:ext uri="{9D8B030D-6E8A-4147-A177-3AD203B41FA5}">
                      <a16:colId xmlns:a16="http://schemas.microsoft.com/office/drawing/2014/main" val="10576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5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二次二项式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二次三项式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一次二项式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三次二项式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2"/>
                  </a:ext>
                </a:extLst>
              </a:tr>
            </a:tbl>
          </a:graphicData>
        </a:graphic>
      </p:graphicFrame>
      <p:sp>
        <p:nvSpPr>
          <p:cNvPr id="12553" name="yt_shape_12553"/>
          <p:cNvSpPr txBox="1"/>
          <p:nvPr/>
        </p:nvSpPr>
        <p:spPr>
          <a:xfrm>
            <a:off x="540000" y="2380857"/>
            <a:ext cx="7771358" cy="28997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合并下列多项式中的同类项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C9792D8-157B-C22D-A539-99F9F6B9ED84}"/>
              </a:ext>
            </a:extLst>
          </p:cNvPr>
          <p:cNvSpPr txBox="1"/>
          <p:nvPr/>
        </p:nvSpPr>
        <p:spPr>
          <a:xfrm>
            <a:off x="9763851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E0DEF68-29DA-B7A6-784E-ECFE52C12DDE}"/>
              </a:ext>
            </a:extLst>
          </p:cNvPr>
          <p:cNvSpPr txBox="1"/>
          <p:nvPr/>
        </p:nvSpPr>
        <p:spPr>
          <a:xfrm>
            <a:off x="449989" y="3285027"/>
            <a:ext cx="2828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9DA3B4F-1C2F-4A0B-15D7-437D46BC7487}"/>
              </a:ext>
            </a:extLst>
          </p:cNvPr>
          <p:cNvSpPr txBox="1"/>
          <p:nvPr/>
        </p:nvSpPr>
        <p:spPr>
          <a:xfrm>
            <a:off x="449989" y="4236003"/>
            <a:ext cx="6825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3593BBC-4BC7-2462-67A8-BA1DAFADCE36}"/>
              </a:ext>
            </a:extLst>
          </p:cNvPr>
          <p:cNvSpPr txBox="1"/>
          <p:nvPr/>
        </p:nvSpPr>
        <p:spPr>
          <a:xfrm>
            <a:off x="449989" y="4711491"/>
            <a:ext cx="2253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559" name="yt_shape_12559"/>
              <p:cNvSpPr txBox="1"/>
              <p:nvPr/>
            </p:nvSpPr>
            <p:spPr>
              <a:xfrm>
                <a:off x="540000" y="900000"/>
                <a:ext cx="8210581" cy="117680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黑体" pitchFamily="24"/>
                  </a:rPr>
                  <a:t>【易错点】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黑体" pitchFamily="24"/>
                  </a:rPr>
                  <a:t>合并同类项时出现漏项和符号错误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多项式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的合并结果为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2559" name="yt_shape_1255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210581" cy="1176809"/>
              </a:xfrm>
              <a:prstGeom prst="rect">
                <a:avLst/>
              </a:prstGeom>
              <a:blipFill>
                <a:blip r:embed="rId2"/>
                <a:stretch>
                  <a:fillRect l="-2303" t="-4663" r="-1337" b="-31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2561" name="yt_table_12561" title="H_10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55808898"/>
                  </p:ext>
                </p:extLst>
              </p:nvPr>
            </p:nvGraphicFramePr>
            <p:xfrm>
              <a:off x="540056" y="2086992"/>
              <a:ext cx="6305868" cy="1270000"/>
            </p:xfrm>
            <a:graphic>
              <a:graphicData uri="http://schemas.openxmlformats.org/drawingml/2006/table">
                <a:tbl>
                  <a:tblPr/>
                  <a:tblGrid>
                    <a:gridCol w="3596005">
                      <a:extLst>
                        <a:ext uri="{9D8B030D-6E8A-4147-A177-3AD203B41FA5}">
                          <a16:colId xmlns:a16="http://schemas.microsoft.com/office/drawing/2014/main" val="10578"/>
                        </a:ext>
                      </a:extLst>
                    </a:gridCol>
                    <a:gridCol w="2709863">
                      <a:extLst>
                        <a:ext uri="{9D8B030D-6E8A-4147-A177-3AD203B41FA5}">
                          <a16:colId xmlns:a16="http://schemas.microsoft.com/office/drawing/2014/main" val="1057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3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以上都不对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34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2561" name="yt_table_12561" title="H_10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55808898"/>
                  </p:ext>
                </p:extLst>
              </p:nvPr>
            </p:nvGraphicFramePr>
            <p:xfrm>
              <a:off x="540056" y="2086992"/>
              <a:ext cx="6305868" cy="1270000"/>
            </p:xfrm>
            <a:graphic>
              <a:graphicData uri="http://schemas.openxmlformats.org/drawingml/2006/table">
                <a:tbl>
                  <a:tblPr/>
                  <a:tblGrid>
                    <a:gridCol w="3596005">
                      <a:extLst>
                        <a:ext uri="{9D8B030D-6E8A-4147-A177-3AD203B41FA5}">
                          <a16:colId xmlns:a16="http://schemas.microsoft.com/office/drawing/2014/main" val="10578"/>
                        </a:ext>
                      </a:extLst>
                    </a:gridCol>
                    <a:gridCol w="2709863">
                      <a:extLst>
                        <a:ext uri="{9D8B030D-6E8A-4147-A177-3AD203B41FA5}">
                          <a16:colId xmlns:a16="http://schemas.microsoft.com/office/drawing/2014/main" val="10579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75296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2809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33"/>
                      </a:ext>
                    </a:extLst>
                  </a:tr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962" r="-75296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以上都不对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3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2511950-A7DE-FED8-AB71-5561A341DC8B}"/>
              </a:ext>
            </a:extLst>
          </p:cNvPr>
          <p:cNvSpPr txBox="1"/>
          <p:nvPr/>
        </p:nvSpPr>
        <p:spPr>
          <a:xfrm>
            <a:off x="7750901" y="1348197"/>
            <a:ext cx="400748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63" name="yt_shape_12563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562" name="yt_image_12562" title="H_41.85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565" name="yt_shape_12565"/>
              <p:cNvSpPr txBox="1"/>
              <p:nvPr/>
            </p:nvSpPr>
            <p:spPr>
              <a:xfrm>
                <a:off x="540119" y="1482165"/>
                <a:ext cx="11111999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惠安县期末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若单项式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的和仍然是单项式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a668a"/>
                  </a:rPr>
                  <a:t>的值是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2565" name="yt_shape_12565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111999" cy="1106521"/>
              </a:xfrm>
              <a:prstGeom prst="rect">
                <a:avLst/>
              </a:prstGeom>
              <a:blipFill>
                <a:blip r:embed="rId3"/>
                <a:stretch>
                  <a:fillRect l="-1701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567" name="yt_table_1256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9301205"/>
              </p:ext>
            </p:extLst>
          </p:nvPr>
        </p:nvGraphicFramePr>
        <p:xfrm>
          <a:off x="540056" y="2639474"/>
          <a:ext cx="7852729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580"/>
                    </a:ext>
                  </a:extLst>
                </a:gridCol>
                <a:gridCol w="2448243">
                  <a:extLst>
                    <a:ext uri="{9D8B030D-6E8A-4147-A177-3AD203B41FA5}">
                      <a16:colId xmlns:a16="http://schemas.microsoft.com/office/drawing/2014/main" val="10581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82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5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35"/>
                  </a:ext>
                </a:extLst>
              </a:tr>
            </a:tbl>
          </a:graphicData>
        </a:graphic>
      </p:graphicFrame>
      <p:sp>
        <p:nvSpPr>
          <p:cNvPr id="12569" name="yt_shape_12569"/>
          <p:cNvSpPr txBox="1"/>
          <p:nvPr/>
        </p:nvSpPr>
        <p:spPr>
          <a:xfrm>
            <a:off x="540000" y="3165645"/>
            <a:ext cx="1001556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若多项式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化简后不含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570" name="yt_table_12570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47927121"/>
                  </p:ext>
                </p:extLst>
              </p:nvPr>
            </p:nvGraphicFramePr>
            <p:xfrm>
              <a:off x="540056" y="3644948"/>
              <a:ext cx="7852729" cy="635000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584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585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586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58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36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2570" name="yt_table_12570" descr="{&quot;rangeId&quot;:10,&quot;type&quot;:&quot;Option&quot;}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47927121"/>
                  </p:ext>
                </p:extLst>
              </p:nvPr>
            </p:nvGraphicFramePr>
            <p:xfrm>
              <a:off x="540056" y="3644948"/>
              <a:ext cx="7852729" cy="635000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584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585"/>
                        </a:ext>
                      </a:extLst>
                    </a:gridCol>
                    <a:gridCol w="2100580">
                      <a:extLst>
                        <a:ext uri="{9D8B030D-6E8A-4147-A177-3AD203B41FA5}">
                          <a16:colId xmlns:a16="http://schemas.microsoft.com/office/drawing/2014/main" val="10586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587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86567" r="-134080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18023" r="-56686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3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571" name="yt_shape_12571"/>
          <p:cNvSpPr txBox="1"/>
          <p:nvPr/>
        </p:nvSpPr>
        <p:spPr>
          <a:xfrm>
            <a:off x="540119" y="4330596"/>
            <a:ext cx="11492915" cy="95054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看作一个整体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合并同类项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br>
              <a:rPr lang="en-US" altLang="zh-CN" sz="15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3.755039,H:37.44,isEnd"/>
              </a:rPr>
            </a:b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A83C122-6237-24E7-A7C0-C6F83168D583}"/>
              </a:ext>
            </a:extLst>
          </p:cNvPr>
          <p:cNvSpPr txBox="1"/>
          <p:nvPr/>
        </p:nvSpPr>
        <p:spPr>
          <a:xfrm>
            <a:off x="1059708" y="210680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A0EE2B6-5AB6-BE25-5D03-CDBB38CBA82C}"/>
              </a:ext>
            </a:extLst>
          </p:cNvPr>
          <p:cNvSpPr txBox="1"/>
          <p:nvPr/>
        </p:nvSpPr>
        <p:spPr>
          <a:xfrm>
            <a:off x="9555889" y="311883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105A407-75AA-B82D-E4C7-26430B0F1CF2}"/>
              </a:ext>
            </a:extLst>
          </p:cNvPr>
          <p:cNvSpPr txBox="1"/>
          <p:nvPr/>
        </p:nvSpPr>
        <p:spPr>
          <a:xfrm>
            <a:off x="10649796" y="4283790"/>
            <a:ext cx="1153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e38e1"/>
              </a:rPr>
              <a:t> </a:t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DD78AB1-C331-12F8-03AA-2B2F64D6078B}"/>
              </a:ext>
            </a:extLst>
          </p:cNvPr>
          <p:cNvSpPr txBox="1"/>
          <p:nvPr/>
        </p:nvSpPr>
        <p:spPr>
          <a:xfrm>
            <a:off x="450108" y="4759278"/>
            <a:ext cx="14437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573" name="yt_shape_12573"/>
              <p:cNvSpPr txBox="1"/>
              <p:nvPr/>
            </p:nvSpPr>
            <p:spPr>
              <a:xfrm>
                <a:off x="540000" y="900000"/>
                <a:ext cx="8584081" cy="36811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先化简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再求值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573" name="yt_shape_125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584081" cy="3681128"/>
              </a:xfrm>
              <a:prstGeom prst="rect">
                <a:avLst/>
              </a:prstGeom>
              <a:blipFill>
                <a:blip r:embed="rId2"/>
                <a:stretch>
                  <a:fillRect l="-2202" t="-1493" r="-1136" b="-8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F89E745-0064-2C19-E8CF-30004457EBDD}"/>
                  </a:ext>
                </a:extLst>
              </p:cNvPr>
              <p:cNvSpPr txBox="1"/>
              <p:nvPr/>
            </p:nvSpPr>
            <p:spPr>
              <a:xfrm>
                <a:off x="449989" y="2032987"/>
                <a:ext cx="8093773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F89E745-0064-2C19-E8CF-30004457EB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32987"/>
                <a:ext cx="8093773" cy="768490"/>
              </a:xfrm>
              <a:prstGeom prst="rect">
                <a:avLst/>
              </a:prstGeom>
              <a:blipFill>
                <a:blip r:embed="rId3"/>
                <a:stretch>
                  <a:fillRect l="-1205" r="-1130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EAEBF3BB-0454-D00B-5206-09C399A4EE88}"/>
              </a:ext>
            </a:extLst>
          </p:cNvPr>
          <p:cNvSpPr txBox="1"/>
          <p:nvPr/>
        </p:nvSpPr>
        <p:spPr>
          <a:xfrm>
            <a:off x="449989" y="2707865"/>
            <a:ext cx="21977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EDDDFAA-3BAA-6F39-70F5-61BF1440E881}"/>
                  </a:ext>
                </a:extLst>
              </p:cNvPr>
              <p:cNvSpPr txBox="1"/>
              <p:nvPr/>
            </p:nvSpPr>
            <p:spPr>
              <a:xfrm>
                <a:off x="449989" y="3183353"/>
                <a:ext cx="315029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EDDDFAA-3BAA-6F39-70F5-61BF1440E8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83353"/>
                <a:ext cx="3150299" cy="765061"/>
              </a:xfrm>
              <a:prstGeom prst="rect">
                <a:avLst/>
              </a:prstGeom>
              <a:blipFill>
                <a:blip r:embed="rId4"/>
                <a:stretch>
                  <a:fillRect l="-3095" r="-2901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56BE861-712B-DAF7-77D6-B13D7488CE1A}"/>
                  </a:ext>
                </a:extLst>
              </p:cNvPr>
              <p:cNvSpPr txBox="1"/>
              <p:nvPr/>
            </p:nvSpPr>
            <p:spPr>
              <a:xfrm>
                <a:off x="449989" y="3854802"/>
                <a:ext cx="533152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56BE861-712B-DAF7-77D6-B13D7488CE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54802"/>
                <a:ext cx="5331523" cy="726326"/>
              </a:xfrm>
              <a:prstGeom prst="rect">
                <a:avLst/>
              </a:prstGeom>
              <a:blipFill>
                <a:blip r:embed="rId5"/>
                <a:stretch>
                  <a:fillRect l="-1831" r="-1831" b="-92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78" name="yt_shape_12578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577" name="yt_image_12577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80" name="yt_shape_12580"/>
          <p:cNvSpPr txBox="1"/>
          <p:nvPr/>
        </p:nvSpPr>
        <p:spPr>
          <a:xfrm>
            <a:off x="540119" y="1431377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运算能力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某公园中一块草坪的形状如图中的阴影部分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e986b"/>
              </a:rPr>
              <a:t>图中线段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互相平行或垂直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用整式表示草坪的周长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所以草坪的周长为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583" name="yt_image_12583" title="H_121.3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92344" y="3645846"/>
            <a:ext cx="2319147" cy="1540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85" name="yt_shape_12585"/>
          <p:cNvSpPr txBox="1"/>
          <p:nvPr/>
        </p:nvSpPr>
        <p:spPr>
          <a:xfrm>
            <a:off x="540000" y="3855623"/>
            <a:ext cx="5424562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求草坪的周长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即草坪的周长是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5AB23BA-46F0-BA37-3998-8EDD04BB3232}"/>
              </a:ext>
            </a:extLst>
          </p:cNvPr>
          <p:cNvSpPr txBox="1"/>
          <p:nvPr/>
        </p:nvSpPr>
        <p:spPr>
          <a:xfrm>
            <a:off x="450108" y="2811035"/>
            <a:ext cx="106893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41A6F60-ABB2-E794-468A-EE5CB48B461D}"/>
              </a:ext>
            </a:extLst>
          </p:cNvPr>
          <p:cNvSpPr txBox="1"/>
          <p:nvPr/>
        </p:nvSpPr>
        <p:spPr>
          <a:xfrm>
            <a:off x="450108" y="3286523"/>
            <a:ext cx="36281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所以草坪的周长为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832D066-B672-1682-237B-88485471F6DB}"/>
              </a:ext>
            </a:extLst>
          </p:cNvPr>
          <p:cNvSpPr txBox="1"/>
          <p:nvPr/>
        </p:nvSpPr>
        <p:spPr>
          <a:xfrm>
            <a:off x="449989" y="4284305"/>
            <a:ext cx="5552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CD92436-9C10-1944-534E-42476448248A}"/>
              </a:ext>
            </a:extLst>
          </p:cNvPr>
          <p:cNvSpPr txBox="1"/>
          <p:nvPr/>
        </p:nvSpPr>
        <p:spPr>
          <a:xfrm>
            <a:off x="449989" y="4759793"/>
            <a:ext cx="3075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即草坪的周长是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967</Words>
  <Application>Microsoft Office PowerPoint</Application>
  <PresentationFormat>宽屏</PresentationFormat>
  <Paragraphs>85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11</cp:revision>
  <dcterms:created xsi:type="dcterms:W3CDTF">2024-07-28T05:44:51Z</dcterms:created>
  <dcterms:modified xsi:type="dcterms:W3CDTF">2024-07-30T02:55:39Z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