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27" r:id="rId4"/>
    <p:sldId id="304" r:id="rId5"/>
    <p:sldId id="306" r:id="rId6"/>
    <p:sldId id="307" r:id="rId7"/>
    <p:sldId id="310" r:id="rId8"/>
    <p:sldId id="311" r:id="rId9"/>
    <p:sldId id="314" r:id="rId10"/>
    <p:sldId id="316" r:id="rId11"/>
    <p:sldId id="317" r:id="rId12"/>
    <p:sldId id="318" r:id="rId13"/>
    <p:sldId id="319" r:id="rId14"/>
    <p:sldId id="320" r:id="rId15"/>
    <p:sldId id="322" r:id="rId16"/>
    <p:sldId id="325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6" name="yt_shape_14646"/>
          <p:cNvSpPr txBox="1"/>
          <p:nvPr/>
        </p:nvSpPr>
        <p:spPr>
          <a:xfrm>
            <a:off x="540000" y="900000"/>
            <a:ext cx="2375074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858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645" name="yt_image_14645" title="H_41.85">
            <a:extLst>
              <a:ext uri="">
                <a16:creationId xmlns:a16="http://schemas.microsoft.com/office/drawing/2014/main" xmlns:m="http://schemas.openxmlformats.org/officeDocument/2006/math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0008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648" name="yt_shape_14648"/>
              <p:cNvSpPr txBox="1"/>
              <p:nvPr/>
            </p:nvSpPr>
            <p:spPr>
              <a:xfrm>
                <a:off x="540000" y="1482165"/>
                <a:ext cx="9198737" cy="46780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1">
                    <a:solidFill>
                      <a:srgbClr val="000000"/>
                    </a:solidFill>
                    <a:effectLst/>
                    <a:latin typeface="Cambria Math" panose="02040503050406030204" pitchFamily="48" charset="0"/>
                    <a:ea typeface="Cambria Math" panose="02040503050406030204" pitchFamily="48" charset="0"/>
                  </a:rPr>
                  <a:t>相交线与平行线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m>
                      <m:mPr>
                        <m:mcs>
                          <m:mc>
                            <m:mcPr>
                              <m:count m:val="1"/>
                              <m:mcJc m:val="center"/>
                            </m:mcPr>
                          </m:mc>
                        </m:mcs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mPr>
                      <m:mr>
                        <m:e>
                          <m:r>
                            <a:rPr lang="zh-CN" altLang="zh-CN" sz="2400" b="0" i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相</m:t>
                          </m:r>
                        </m:e>
                      </m:mr>
                      <m:mr>
                        <m:e>
                          <m:r>
                            <a:rPr lang="zh-CN" altLang="zh-CN" sz="2400" b="0" i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交</m:t>
                          </m:r>
                        </m:e>
                      </m:mr>
                      <m:mr>
                        <m:e>
                          <m:r>
                            <a:rPr lang="zh-CN" altLang="zh-CN" sz="2400" b="0" i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线</m:t>
                          </m:r>
                        </m:e>
                      </m:mr>
                      <m:mr>
                        <m:e>
                          <m:r>
                            <a:rPr lang="zh-CN" altLang="zh-CN" sz="2400" b="0" i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与</m:t>
                          </m:r>
                        </m:e>
                      </m:mr>
                      <m:mr>
                        <m:e>
                          <m:r>
                            <a:rPr lang="zh-CN" altLang="zh-CN" sz="2400" b="0" i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平</m:t>
                          </m:r>
                        </m:e>
                      </m:mr>
                      <m:mr>
                        <m:e>
                          <m:r>
                            <a:rPr lang="zh-CN" altLang="zh-CN" sz="2400" b="0" i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行</m:t>
                          </m:r>
                        </m:e>
                      </m:mr>
                      <m:mr>
                        <m:e>
                          <m:r>
                            <a:rPr lang="zh-CN" altLang="zh-CN" sz="2400" b="0" i="0">
                              <a:solidFill>
                                <a:srgbClr val="000000"/>
                              </a:solidFill>
                              <a:effectLst/>
                              <a:latin typeface="Cambria Math" panose="02040503050406030204" pitchFamily="48" charset="0"/>
                              <a:ea typeface="Cambria Math" panose="02040503050406030204" pitchFamily="48" charset="0"/>
                            </a:rPr>
                            <m:t>线</m:t>
                          </m:r>
                        </m:e>
                      </m:mr>
                    </m:m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相交线</m:t>
                            </m:r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d>
                                      <m:dPr>
                                        <m:begChr m:val=""/>
                                        <m:endChr m:val=""/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dPr>
                                      <m:e>
                                        <m:eqArr>
                                          <m:eqArrPr>
                                            <m:ctrlP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48" charset="0"/>
                                              </a:rPr>
                                            </m:ctrlPr>
                                          </m:eqArrPr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两条直线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相交</m:t>
                                            </m:r>
                                          </m:e>
                                        </m:eqArr>
                                      </m:e>
                                    </m:d>
                                    <m:d>
                                      <m:dPr>
                                        <m:begChr m:val="{"/>
                                        <m:endChr m:val=""/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dPr>
                                      <m:e>
                                        <m:eqArr>
                                          <m:eqArrPr>
                                            <m:ctrlP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48" charset="0"/>
                                              </a:rPr>
                                            </m:ctrlPr>
                                          </m:eqArrPr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对顶角</m:t>
                                            </m:r>
                                            <m:r>
                                              <a:rPr lang="zh-CN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（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对顶角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相等　</m:t>
                                                </m:r>
                                              </m:e>
                                            </m:bar>
                                            <m:r>
                                              <a:rPr lang="zh-CN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）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垂线性质</m:t>
                                            </m:r>
                                            <m:d>
                                              <m:dPr>
                                                <m:begChr m:val="{"/>
                                                <m:endChr m:val=""/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dPr>
                                              <m:e>
                                                <m:eqArr>
                                                  <m:eqArrPr>
                                                    <m:ctrlPr>
                                                      <a:rPr lang="en-US" altLang="zh-CN" sz="2400" b="0" i="1">
                                                        <a:solidFill>
                                                          <a:srgbClr val="010000"/>
                                                        </a:solidFill>
                                                        <a:effectLst/>
                                                        <a:latin typeface="Cambria Math" panose="02040503050406030204" pitchFamily="18" charset="0"/>
                                                        <a:ea typeface="Cambria Math" panose="02040503050406030204" pitchFamily="48" charset="0"/>
                                                      </a:rPr>
                                                    </m:ctrlPr>
                                                  </m:eqArrPr>
                                                  <m:e>
                                                    <m:r>
                                                      <a:rPr lang="en-US" altLang="zh-CN" sz="2400" b="0" i="1">
                                                        <a:solidFill>
                                                          <a:srgbClr val="010000"/>
                                                        </a:solidFill>
                                                        <a:effectLst/>
                                                        <a:latin typeface="Cambria Math" panose="02040503050406030204" pitchFamily="48" charset="0"/>
                                                        <a:ea typeface="Cambria Math" panose="02040503050406030204" pitchFamily="48" charset="0"/>
                                                      </a:rPr>
                                                      <m:t>&amp;</m:t>
                                                    </m:r>
                                                    <m:r>
                                                      <m:rPr>
                                                        <m:nor/>
                                                      </m:rPr>
                                                      <a:rPr lang="zh-CN" altLang="zh-CN" sz="2400" b="0" i="0">
                                                        <a:solidFill>
                                                          <a:srgbClr val="010000"/>
                                                        </a:solidFill>
                                                        <a:effectLst/>
                                                        <a:latin typeface="Times New Roman" panose="02040503050406030204" pitchFamily="48" charset="0"/>
                                                        <a:ea typeface="宋体" panose="02040503050406030204" pitchFamily="48" charset="0"/>
                                                      </a:rPr>
                                                      <m:t>点到直线的距离</m:t>
                                                    </m:r>
                                                  </m:e>
                                                  <m:e>
                                                    <m:r>
                                                      <a:rPr lang="en-US" altLang="zh-CN" sz="2400" b="0" i="1">
                                                        <a:solidFill>
                                                          <a:srgbClr val="010000"/>
                                                        </a:solidFill>
                                                        <a:effectLst/>
                                                        <a:latin typeface="Cambria Math" panose="02040503050406030204" pitchFamily="48" charset="0"/>
                                                        <a:ea typeface="Cambria Math" panose="02040503050406030204" pitchFamily="48" charset="0"/>
                                                      </a:rPr>
                                                      <m:t>&amp;</m:t>
                                                    </m:r>
                                                    <m:r>
                                                      <m:rPr>
                                                        <m:nor/>
                                                      </m:rPr>
                                                      <a:rPr lang="zh-CN" altLang="zh-CN" sz="2400" b="0" i="0">
                                                        <a:solidFill>
                                                          <a:srgbClr val="010000"/>
                                                        </a:solidFill>
                                                        <a:effectLst/>
                                                        <a:latin typeface="Times New Roman" panose="02040503050406030204" pitchFamily="48" charset="0"/>
                                                        <a:ea typeface="宋体" panose="02040503050406030204" pitchFamily="48" charset="0"/>
                                                      </a:rPr>
                                                      <m:t>垂线段</m:t>
                                                    </m:r>
                                                    <m:bar>
                                                      <m:barPr>
                                                        <m:ctrlPr>
                                                          <a:rPr lang="en-US" altLang="zh-CN" sz="2400" b="0" i="1">
                                                            <a:solidFill>
                                                              <a:srgbClr val="010000"/>
                                                            </a:solidFill>
                                                            <a:effectLst/>
                                                            <a:latin typeface="Cambria Math" panose="02040503050406030204" pitchFamily="18" charset="0"/>
                                                            <a:ea typeface="Cambria Math" panose="02040503050406030204" pitchFamily="48" charset="0"/>
                                                          </a:rPr>
                                                        </m:ctrlPr>
                                                      </m:barPr>
                                                      <m:e>
                                                        <m:r>
                                                          <m:rPr>
                                                            <m:nor/>
                                                          </m:rPr>
                                                          <a:rPr lang="zh-CN" altLang="zh-CN" sz="2400" b="0" i="0">
                                                            <a:solidFill>
                                                              <a:srgbClr val="FE0000"/>
                                                            </a:solidFill>
                                                            <a:effectLst/>
                                                            <a:latin typeface="Times New Roman" panose="02040503050406030204" pitchFamily="48" charset="0"/>
                                                            <a:ea typeface="宋体" panose="02040503050406030204" pitchFamily="48" charset="0"/>
                                                          </a:rPr>
                                                          <m:t>　</m:t>
                                                        </m:r>
                                                        <m:r>
                                                          <m:rPr>
                                                            <m:nor/>
                                                          </m:rPr>
                                                          <a:rPr lang="zh-CN" altLang="zh-CN" sz="2400" b="0" i="0" smtClean="0">
                                                            <a:solidFill>
                                                              <a:srgbClr val="FE0000">
                                                                <a:alpha val="0"/>
                                                              </a:srgbClr>
                                                            </a:solidFill>
                                                            <a:effectLst/>
                                                            <a:latin typeface="Times New Roman" panose="02040503050406030204" pitchFamily="48" charset="0"/>
                                                            <a:ea typeface="宋体" panose="02040503050406030204" pitchFamily="48" charset="0"/>
                                                          </a:rPr>
                                                          <m:t>最短　</m:t>
                                                        </m:r>
                                                      </m:e>
                                                    </m:bar>
                                                  </m:e>
                                                </m:eqArr>
                                              </m:e>
                                            </m:d>
                                          </m:e>
                                        </m:eqArr>
                                      </m:e>
                                    </m:d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两条直线被第三条直线所截</m:t>
                                    </m:r>
                                    <m:d>
                                      <m:dPr>
                                        <m:begChr m:val="{"/>
                                        <m:endChr m:val=""/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dPr>
                                      <m:e>
                                        <m:eqArr>
                                          <m:eqArrPr>
                                            <m:ctrlP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48" charset="0"/>
                                              </a:rPr>
                                            </m:ctrlPr>
                                          </m:eqArrPr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同位角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内错角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同旁内角</m:t>
                                            </m:r>
                                          </m:e>
                                        </m:eqArr>
                                      </m:e>
                                    </m:d>
                                  </m:e>
                                </m:eqArr>
                              </m:e>
                            </m:d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平行线</m:t>
                            </m:r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平行的基本事实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n-US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:</m:t>
                                    </m:r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(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过直线外一点</m:t>
                                    </m:r>
                                    <m:bar>
                                      <m:bar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>
                                            <a:solidFill>
                                              <a:srgbClr val="FE0000"/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　</m:t>
                                        </m:r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有且</m:t>
                                        </m:r>
                                      </m:e>
                                    </m:ba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bar>
                                      <m:barPr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barPr>
                                      <m:e>
                                        <m:r>
                                          <m:rPr>
                                            <m:nor/>
                                          </m:rPr>
                                          <a:rPr lang="zh-CN" altLang="zh-CN" sz="2400" b="0" i="0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Times New Roman" panose="02040503050406030204" pitchFamily="48" charset="0"/>
                                            <a:ea typeface="宋体" panose="02040503050406030204" pitchFamily="48" charset="0"/>
                                          </a:rPr>
                                          <m:t>只有　</m:t>
                                        </m:r>
                                      </m:e>
                                    </m:ba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一条直线与已知直线平行</m:t>
                                    </m:r>
                                    <m:r>
                                      <a:rPr lang="zh-CN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）</m:t>
                                    </m:r>
                                  </m:e>
                                </m:eqArr>
                              </m:e>
                            </m:d>
                          </m:e>
                        </m:eqArr>
                      </m:e>
                    </m:d>
                  </m:oMath>
                </a14:m>
                <a:r>
                  <a:rPr lang="zh-CN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648" name="yt_shape_14648" descr="{&quot;rangeId&quot;:25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9198737" cy="4678076"/>
              </a:xfrm>
              <a:prstGeom prst="rect">
                <a:avLst/>
              </a:prstGeom>
              <a:blipFill>
                <a:blip r:embed="rId3"/>
                <a:stretch>
                  <a:fillRect l="-2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E7D2904-90B4-447A-CF2F-77C08E3EC767}"/>
                  </a:ext>
                </a:extLst>
              </p:cNvPr>
              <p:cNvSpPr txBox="1"/>
              <p:nvPr/>
            </p:nvSpPr>
            <p:spPr>
              <a:xfrm>
                <a:off x="8292937" y="1622049"/>
                <a:ext cx="1094486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相等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5, 'mathAnswerShape': 1, 'IsSplitBraceMath': 1}">
                <a:extLst>
                  <a:ext uri="{FF2B5EF4-FFF2-40B4-BE49-F238E27FC236}">
                    <a16:creationId xmlns:a16="http://schemas.microsoft.com/office/drawing/2014/main" id="{9E7D2904-90B4-447A-CF2F-77C08E3EC7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92937" y="1622049"/>
                <a:ext cx="1094486" cy="4594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534DC7F-682A-9464-AAB5-852F1E1D9970}"/>
                  </a:ext>
                </a:extLst>
              </p:cNvPr>
              <p:cNvSpPr txBox="1"/>
              <p:nvPr/>
            </p:nvSpPr>
            <p:spPr>
              <a:xfrm>
                <a:off x="8525029" y="2698184"/>
                <a:ext cx="1094487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最短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5, 'mathAnswerShape': 1, 'IsSplitBraceMath': 1}">
                <a:extLst>
                  <a:ext uri="{FF2B5EF4-FFF2-40B4-BE49-F238E27FC236}">
                    <a16:creationId xmlns:a16="http://schemas.microsoft.com/office/drawing/2014/main" id="{0534DC7F-682A-9464-AAB5-852F1E1D99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25029" y="2698184"/>
                <a:ext cx="1094487" cy="45943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5A37AF9-D372-7DDC-A1AE-D9686F5BE7E7}"/>
                  </a:ext>
                </a:extLst>
              </p:cNvPr>
              <p:cNvSpPr txBox="1"/>
              <p:nvPr/>
            </p:nvSpPr>
            <p:spPr>
              <a:xfrm>
                <a:off x="8826846" y="4797152"/>
                <a:ext cx="789685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有且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5A37AF9-D372-7DDC-A1AE-D9686F5BE7E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26846" y="4797152"/>
                <a:ext cx="789685" cy="459435"/>
              </a:xfrm>
              <a:prstGeom prst="rect">
                <a:avLst/>
              </a:prstGeom>
              <a:blipFill>
                <a:blip r:embed="rId6"/>
                <a:stretch>
                  <a:fillRect l="-6923" r="-6154" b="-13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D6898A5-2DC8-A0D1-4A22-F6F751043D65}"/>
                  </a:ext>
                </a:extLst>
              </p:cNvPr>
              <p:cNvSpPr txBox="1"/>
              <p:nvPr/>
            </p:nvSpPr>
            <p:spPr>
              <a:xfrm>
                <a:off x="4348508" y="5301208"/>
                <a:ext cx="1094487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只有　</m:t>
                      </m:r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D6898A5-2DC8-A0D1-4A22-F6F751043D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8508" y="5301208"/>
                <a:ext cx="1094487" cy="45943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9" name="yt_shape_1470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c6f3"/>
              </a:rPr>
              <a:t>的度数是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13" name="yt_table_1471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838904"/>
              </p:ext>
            </p:extLst>
          </p:nvPr>
        </p:nvGraphicFramePr>
        <p:xfrm>
          <a:off x="540056" y="3673592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946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4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48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9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75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9"/>
                  </a:ext>
                </a:extLst>
              </a:tr>
            </a:tbl>
          </a:graphicData>
        </a:graphic>
      </p:graphicFrame>
      <p:grpSp>
        <p:nvGrpSpPr>
          <p:cNvPr id="14710" name="yt_shape_14710_skip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0571" y="1859435"/>
            <a:ext cx="1708785" cy="1739025"/>
            <a:chOff x="0" y="0"/>
            <a:chExt cx="1708785" cy="1739025"/>
          </a:xfrm>
        </p:grpSpPr>
        <p:pic>
          <p:nvPicPr>
            <p:cNvPr id="2" name="yt_image_1471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08785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12" name="yt_shape_14712" descr="{&quot;rangeId&quot;:0,&quot;IgnoreLineSpacing&quot;:1}"/>
            <p:cNvSpPr txBox="1"/>
            <p:nvPr/>
          </p:nvSpPr>
          <p:spPr>
            <a:xfrm>
              <a:off x="244928" y="137902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第10题图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C32F20B-394B-F9F7-78FD-3753306D3BD6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15" name="yt_shape_1471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黄冈市中考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a68a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719" name="yt_shape_14719"/>
          <p:cNvSpPr txBox="1"/>
          <p:nvPr/>
        </p:nvSpPr>
        <p:spPr>
          <a:xfrm>
            <a:off x="540000" y="383436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716" name="yt_shape_14716" title="H_139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1045" y="2011799"/>
            <a:ext cx="1549908" cy="1772172"/>
            <a:chOff x="0" y="0"/>
            <a:chExt cx="1549908" cy="1772172"/>
          </a:xfrm>
        </p:grpSpPr>
        <p:pic>
          <p:nvPicPr>
            <p:cNvPr id="2" name="yt_image_1471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49908" cy="13761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18" name="yt_shape_14718" descr="{&quot;rangeId&quot;:0,&quot;IgnoreLineSpacing&quot;:1}"/>
            <p:cNvSpPr txBox="1"/>
            <p:nvPr/>
          </p:nvSpPr>
          <p:spPr>
            <a:xfrm>
              <a:off x="165490" y="141217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32C96D7-35CD-20E5-99D5-1BC462FC9F95}"/>
              </a:ext>
            </a:extLst>
          </p:cNvPr>
          <p:cNvSpPr txBox="1"/>
          <p:nvPr/>
        </p:nvSpPr>
        <p:spPr>
          <a:xfrm>
            <a:off x="9073407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0" name="yt_shape_14720"/>
          <p:cNvSpPr txBox="1"/>
          <p:nvPr/>
        </p:nvSpPr>
        <p:spPr>
          <a:xfrm>
            <a:off x="540120" y="69269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AHD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GFA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HAQ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afb3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721" name="yt_image_14721" title="H_135.6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17349" y="1804495"/>
            <a:ext cx="2127123" cy="1722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23" name="yt_shape_14723"/>
          <p:cNvSpPr txBox="1"/>
          <p:nvPr/>
        </p:nvSpPr>
        <p:spPr>
          <a:xfrm>
            <a:off x="540000" y="1603598"/>
            <a:ext cx="8289898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AHD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GFA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FAH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FAH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HAQ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82A423F-D6B9-1D0B-DFA1-276998152D9B}"/>
              </a:ext>
            </a:extLst>
          </p:cNvPr>
          <p:cNvSpPr txBox="1"/>
          <p:nvPr/>
        </p:nvSpPr>
        <p:spPr>
          <a:xfrm>
            <a:off x="449989" y="1556792"/>
            <a:ext cx="540137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AHD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8AE0566-E07E-3848-005F-530C6EC4A231}"/>
              </a:ext>
            </a:extLst>
          </p:cNvPr>
          <p:cNvSpPr txBox="1"/>
          <p:nvPr/>
        </p:nvSpPr>
        <p:spPr>
          <a:xfrm>
            <a:off x="449989" y="2032280"/>
            <a:ext cx="26569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GFA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E74432-F3FA-1BAE-B72F-2DA58CF9F8B7}"/>
              </a:ext>
            </a:extLst>
          </p:cNvPr>
          <p:cNvSpPr txBox="1"/>
          <p:nvPr/>
        </p:nvSpPr>
        <p:spPr>
          <a:xfrm>
            <a:off x="449989" y="2507768"/>
            <a:ext cx="26569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86B76C-3F97-8CD1-9ADD-21B40569D845}"/>
              </a:ext>
            </a:extLst>
          </p:cNvPr>
          <p:cNvSpPr txBox="1"/>
          <p:nvPr/>
        </p:nvSpPr>
        <p:spPr>
          <a:xfrm>
            <a:off x="449989" y="2983256"/>
            <a:ext cx="283635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097AC0-A7DE-7BE1-66CA-E35D265AC53F}"/>
              </a:ext>
            </a:extLst>
          </p:cNvPr>
          <p:cNvSpPr txBox="1"/>
          <p:nvPr/>
        </p:nvSpPr>
        <p:spPr>
          <a:xfrm>
            <a:off x="449989" y="3458744"/>
            <a:ext cx="30570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B81475F-E366-1653-C091-68CFE2423730}"/>
              </a:ext>
            </a:extLst>
          </p:cNvPr>
          <p:cNvSpPr txBox="1"/>
          <p:nvPr/>
        </p:nvSpPr>
        <p:spPr>
          <a:xfrm>
            <a:off x="449989" y="3934232"/>
            <a:ext cx="3035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F7C7CE6-32C2-5DA5-099F-2A0B92EB720F}"/>
              </a:ext>
            </a:extLst>
          </p:cNvPr>
          <p:cNvSpPr txBox="1"/>
          <p:nvPr/>
        </p:nvSpPr>
        <p:spPr>
          <a:xfrm>
            <a:off x="449989" y="4409720"/>
            <a:ext cx="83898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8AD9975-53CE-6711-6498-8BFC19B69078}"/>
              </a:ext>
            </a:extLst>
          </p:cNvPr>
          <p:cNvSpPr txBox="1"/>
          <p:nvPr/>
        </p:nvSpPr>
        <p:spPr>
          <a:xfrm>
            <a:off x="449989" y="4885208"/>
            <a:ext cx="7188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HAQ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02CEF3F-D1A4-0E7E-1D78-03BA6B0B9E92}"/>
              </a:ext>
            </a:extLst>
          </p:cNvPr>
          <p:cNvSpPr txBox="1"/>
          <p:nvPr/>
        </p:nvSpPr>
        <p:spPr>
          <a:xfrm>
            <a:off x="449989" y="5360696"/>
            <a:ext cx="2678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42212C6-5C3D-6C39-D462-66CF3AF007AC}"/>
              </a:ext>
            </a:extLst>
          </p:cNvPr>
          <p:cNvSpPr txBox="1"/>
          <p:nvPr/>
        </p:nvSpPr>
        <p:spPr>
          <a:xfrm>
            <a:off x="449989" y="5836184"/>
            <a:ext cx="6587237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26E87EF-5DA1-A187-BE27-83BCB9C896CE}"/>
              </a:ext>
            </a:extLst>
          </p:cNvPr>
          <p:cNvSpPr txBox="1"/>
          <p:nvPr/>
        </p:nvSpPr>
        <p:spPr>
          <a:xfrm>
            <a:off x="449989" y="6311672"/>
            <a:ext cx="2501011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25" name="yt_shape_14725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724" name="yt_image_14724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27" name="yt_shape_14727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淄博市中考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dfcb"/>
              </a:rPr>
              <a:t>则图中能表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示点到直线距离的线段共有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29" name="yt_table_1472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0579940"/>
              </p:ext>
            </p:extLst>
          </p:nvPr>
        </p:nvGraphicFramePr>
        <p:xfrm>
          <a:off x="540056" y="2441600"/>
          <a:ext cx="1490663" cy="1901952"/>
        </p:xfrm>
        <a:graphic>
          <a:graphicData uri="http://schemas.openxmlformats.org/drawingml/2006/table">
            <a:tbl>
              <a:tblPr/>
              <a:tblGrid>
                <a:gridCol w="1490663">
                  <a:extLst>
                    <a:ext uri="{9D8B030D-6E8A-4147-A177-3AD203B41FA5}">
                      <a16:colId xmlns:a16="http://schemas.microsoft.com/office/drawing/2014/main" val="109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73"/>
                  </a:ext>
                </a:extLst>
              </a:tr>
            </a:tbl>
          </a:graphicData>
        </a:graphic>
      </p:graphicFrame>
      <p:pic>
        <p:nvPicPr>
          <p:cNvPr id="14728" name="yt_image_14728_skip" title="H_85.9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1363" y="2441600"/>
            <a:ext cx="1738503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1DE774-CFE2-0B83-81F0-B35DF63D809B}"/>
              </a:ext>
            </a:extLst>
          </p:cNvPr>
          <p:cNvSpPr txBox="1"/>
          <p:nvPr/>
        </p:nvSpPr>
        <p:spPr>
          <a:xfrm>
            <a:off x="471730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1" name="yt_shape_14731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平面上不重合的三条直线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可能产生交点的个数有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150c,isEnd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F419159-59AD-4D4A-A64A-7C2494B724F7}"/>
              </a:ext>
            </a:extLst>
          </p:cNvPr>
          <p:cNvSpPr txBox="1"/>
          <p:nvPr/>
        </p:nvSpPr>
        <p:spPr>
          <a:xfrm>
            <a:off x="7993907" y="85319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E9883D-2B7C-9DD4-0CB8-AB4DAB28C2A2}"/>
              </a:ext>
            </a:extLst>
          </p:cNvPr>
          <p:cNvSpPr txBox="1"/>
          <p:nvPr/>
        </p:nvSpPr>
        <p:spPr>
          <a:xfrm>
            <a:off x="3050433" y="180417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34" name="yt_shape_14734"/>
          <p:cNvSpPr txBox="1"/>
          <p:nvPr/>
        </p:nvSpPr>
        <p:spPr>
          <a:xfrm>
            <a:off x="540000" y="776183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733" name="yt_image_14733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776183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36" name="yt_shape_14736"/>
          <p:cNvSpPr txBox="1"/>
          <p:nvPr/>
        </p:nvSpPr>
        <p:spPr>
          <a:xfrm>
            <a:off x="540120" y="1358349"/>
            <a:ext cx="11492915" cy="72246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be4e"/>
              </a:rPr>
              <a:t>平分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737" name="yt_image_14737" title="H_95.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63004" y="2326131"/>
            <a:ext cx="1961388" cy="121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739" name="yt_shape_14739"/>
          <p:cNvSpPr txBox="1"/>
          <p:nvPr/>
        </p:nvSpPr>
        <p:spPr>
          <a:xfrm>
            <a:off x="540119" y="2127853"/>
            <a:ext cx="11492915" cy="468552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内错角相等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内错角相等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等量代换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同位角相等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内错角相等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e10a2"/>
              </a:rPr>
              <a:t>两直线平</a:t>
            </a:r>
            <a:b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同位角相等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等量代换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/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ADF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角平分线的定义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CBD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等量代换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/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DBE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角平分线的定义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5A27B69-AB90-2125-2E2F-F7DF56DF93E8}"/>
              </a:ext>
            </a:extLst>
          </p:cNvPr>
          <p:cNvSpPr txBox="1"/>
          <p:nvPr/>
        </p:nvSpPr>
        <p:spPr>
          <a:xfrm>
            <a:off x="450108" y="2081047"/>
            <a:ext cx="3837686" cy="45249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2D5C4B-FA49-B868-8CD7-B74BF4A52692}"/>
              </a:ext>
            </a:extLst>
          </p:cNvPr>
          <p:cNvSpPr txBox="1"/>
          <p:nvPr/>
        </p:nvSpPr>
        <p:spPr>
          <a:xfrm>
            <a:off x="450108" y="2441087"/>
            <a:ext cx="5844286" cy="4524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152BC5-8FEC-1F41-4573-5A840C10607B}"/>
              </a:ext>
            </a:extLst>
          </p:cNvPr>
          <p:cNvSpPr txBox="1"/>
          <p:nvPr/>
        </p:nvSpPr>
        <p:spPr>
          <a:xfrm>
            <a:off x="450108" y="2801127"/>
            <a:ext cx="6888862" cy="45249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426AF09-B3F5-84AB-F1C7-1DE9E6DA4DB6}"/>
              </a:ext>
            </a:extLst>
          </p:cNvPr>
          <p:cNvSpPr txBox="1"/>
          <p:nvPr/>
        </p:nvSpPr>
        <p:spPr>
          <a:xfrm>
            <a:off x="450108" y="3161167"/>
            <a:ext cx="4620323" cy="45249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0ED9D3-DED2-96EF-330F-228AA38C32F8}"/>
              </a:ext>
            </a:extLst>
          </p:cNvPr>
          <p:cNvSpPr txBox="1"/>
          <p:nvPr/>
        </p:nvSpPr>
        <p:spPr>
          <a:xfrm>
            <a:off x="450108" y="3521207"/>
            <a:ext cx="4890198" cy="45249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等量代换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1C3554E-AC60-8D17-8E6F-C96BD4A509A6}"/>
              </a:ext>
            </a:extLst>
          </p:cNvPr>
          <p:cNvSpPr txBox="1"/>
          <p:nvPr/>
        </p:nvSpPr>
        <p:spPr>
          <a:xfrm>
            <a:off x="450108" y="3881247"/>
            <a:ext cx="5879211" cy="4524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F16F9BA-EEFC-EFC8-C007-E74181863E1A}"/>
              </a:ext>
            </a:extLst>
          </p:cNvPr>
          <p:cNvSpPr txBox="1"/>
          <p:nvPr/>
        </p:nvSpPr>
        <p:spPr>
          <a:xfrm>
            <a:off x="450108" y="4241287"/>
            <a:ext cx="10965497" cy="45249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e10a2"/>
              </a:rPr>
              <a:t>两直线平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D517A0A-31FA-2F1E-5D9D-0761BA1D6DC9}"/>
              </a:ext>
            </a:extLst>
          </p:cNvPr>
          <p:cNvSpPr txBox="1"/>
          <p:nvPr/>
        </p:nvSpPr>
        <p:spPr>
          <a:xfrm>
            <a:off x="450108" y="4601327"/>
            <a:ext cx="2923286" cy="45249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B31A21E-6FB6-5B4A-6A66-4669CD9A0138}"/>
              </a:ext>
            </a:extLst>
          </p:cNvPr>
          <p:cNvSpPr txBox="1"/>
          <p:nvPr/>
        </p:nvSpPr>
        <p:spPr>
          <a:xfrm>
            <a:off x="450108" y="4961367"/>
            <a:ext cx="4737798" cy="45249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等量代换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47B6A6C-8BA2-FE8E-E21C-5A3735D5AF89}"/>
              </a:ext>
            </a:extLst>
          </p:cNvPr>
          <p:cNvSpPr txBox="1"/>
          <p:nvPr/>
        </p:nvSpPr>
        <p:spPr>
          <a:xfrm>
            <a:off x="450108" y="5321407"/>
            <a:ext cx="4417123" cy="45249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5913D03-8D6F-2BBE-A4B1-7F0473FAC5DA}"/>
              </a:ext>
            </a:extLst>
          </p:cNvPr>
          <p:cNvSpPr txBox="1"/>
          <p:nvPr/>
        </p:nvSpPr>
        <p:spPr>
          <a:xfrm>
            <a:off x="450108" y="5681447"/>
            <a:ext cx="5822061" cy="45249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角平分线的定义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A54616C-0400-ECDB-9572-DD1F309B4692}"/>
              </a:ext>
            </a:extLst>
          </p:cNvPr>
          <p:cNvSpPr txBox="1"/>
          <p:nvPr/>
        </p:nvSpPr>
        <p:spPr>
          <a:xfrm>
            <a:off x="450108" y="6041487"/>
            <a:ext cx="4907661" cy="45249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等量代换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C110FF3-C689-2E6D-FFF5-C3213070A88D}"/>
              </a:ext>
            </a:extLst>
          </p:cNvPr>
          <p:cNvSpPr txBox="1"/>
          <p:nvPr/>
        </p:nvSpPr>
        <p:spPr>
          <a:xfrm>
            <a:off x="450108" y="6401527"/>
            <a:ext cx="5466461" cy="411849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角平分线的定义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650" name="yt_shape_14650"/>
              <p:cNvSpPr txBox="1"/>
              <p:nvPr/>
            </p:nvSpPr>
            <p:spPr>
              <a:xfrm>
                <a:off x="540000" y="900000"/>
                <a:ext cx="8813823" cy="40602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en-US" altLang="zh-CN" sz="2400" b="0" i="1">
                    <a:solidFill>
                      <a:srgbClr val="000000"/>
                    </a:solidFill>
                    <a:effectLst/>
                    <a:latin typeface="Cambria Math" panose="02040503050406030204" pitchFamily="48" charset="0"/>
                    <a:ea typeface="Cambria Math" panose="02040503050406030204" pitchFamily="48" charset="0"/>
                  </a:rPr>
                  <a:t>相交线与平行线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平行线</m:t>
                            </m:r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判定</m:t>
                                    </m:r>
                                    <m:d>
                                      <m:dPr>
                                        <m:begChr m:val="{"/>
                                        <m:endChr m:val=""/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dPr>
                                      <m:e>
                                        <m:eqArr>
                                          <m:eqArrPr>
                                            <m:ctrlP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48" charset="0"/>
                                              </a:rPr>
                                            </m:ctrlPr>
                                          </m:eqArrPr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同位角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相等　</m:t>
                                                </m:r>
                                              </m:e>
                                            </m:ba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，两直线平行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内错角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相等　</m:t>
                                                </m:r>
                                              </m:e>
                                            </m:ba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，两直线平行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同旁内角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互补　</m:t>
                                                </m:r>
                                              </m:e>
                                            </m:ba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，两直线平行</m:t>
                                            </m:r>
                                          </m:e>
                                        </m:eqArr>
                                      </m:e>
                                    </m:d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性质</m:t>
                                    </m:r>
                                    <m:d>
                                      <m:dPr>
                                        <m:begChr m:val="{"/>
                                        <m:endChr m:val=""/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dPr>
                                      <m:e>
                                        <m:eqArr>
                                          <m:eqArrPr>
                                            <m:ctrlP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48" charset="0"/>
                                              </a:rPr>
                                            </m:ctrlPr>
                                          </m:eqArrPr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两直线平行，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同位角　</m:t>
                                                </m:r>
                                              </m:e>
                                            </m:ba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相等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两直线平行，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内错角　</m:t>
                                                </m:r>
                                              </m:e>
                                            </m:ba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相等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两直线平行，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同旁内角　</m:t>
                                                </m:r>
                                              </m:e>
                                            </m:ba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互补</m:t>
                                            </m:r>
                                          </m:e>
                                        </m:eqArr>
                                      </m:e>
                                    </m:d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平移</m:t>
                                    </m:r>
                                  </m:e>
                                </m:eqArr>
                              </m:e>
                            </m:d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650" name="yt_shape_14650" descr="{&quot;rangeId&quot;:26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13823" cy="4060214"/>
              </a:xfrm>
              <a:prstGeom prst="rect">
                <a:avLst/>
              </a:prstGeom>
              <a:blipFill>
                <a:blip r:embed="rId2"/>
                <a:stretch>
                  <a:fillRect l="-21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B02E128-D278-DAA0-5A53-12F8940BEC09}"/>
                  </a:ext>
                </a:extLst>
              </p:cNvPr>
              <p:cNvSpPr txBox="1"/>
              <p:nvPr/>
            </p:nvSpPr>
            <p:spPr>
              <a:xfrm>
                <a:off x="6054372" y="1039948"/>
                <a:ext cx="1094487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相等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, 'mathAnswerShape': 1, 'IsSplitBraceMath': 1}">
                <a:extLst>
                  <a:ext uri="{FF2B5EF4-FFF2-40B4-BE49-F238E27FC236}">
                    <a16:creationId xmlns:a16="http://schemas.microsoft.com/office/drawing/2014/main" id="{8B02E128-D278-DAA0-5A53-12F8940BEC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4372" y="1039948"/>
                <a:ext cx="1094487" cy="45943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5EC354B-0614-D436-2828-570F24DC5289}"/>
                  </a:ext>
                </a:extLst>
              </p:cNvPr>
              <p:cNvSpPr txBox="1"/>
              <p:nvPr/>
            </p:nvSpPr>
            <p:spPr>
              <a:xfrm>
                <a:off x="6054372" y="1593858"/>
                <a:ext cx="1094487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相等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6, 'mathAnswerShape': 1, 'IsSplitBraceMath': 1}">
                <a:extLst>
                  <a:ext uri="{FF2B5EF4-FFF2-40B4-BE49-F238E27FC236}">
                    <a16:creationId xmlns:a16="http://schemas.microsoft.com/office/drawing/2014/main" id="{25EC354B-0614-D436-2828-570F24DC52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4372" y="1593858"/>
                <a:ext cx="1094487" cy="4594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847D5F2-3BB7-659B-77C6-D064CC856742}"/>
                  </a:ext>
                </a:extLst>
              </p:cNvPr>
              <p:cNvSpPr txBox="1"/>
              <p:nvPr/>
            </p:nvSpPr>
            <p:spPr>
              <a:xfrm>
                <a:off x="6359172" y="2147769"/>
                <a:ext cx="1094487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互补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, 'mathAnswerShape': 1, 'IsSplitBraceMath': 1}">
                <a:extLst>
                  <a:ext uri="{FF2B5EF4-FFF2-40B4-BE49-F238E27FC236}">
                    <a16:creationId xmlns:a16="http://schemas.microsoft.com/office/drawing/2014/main" id="{A847D5F2-3BB7-659B-77C6-D064CC8567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9172" y="2147769"/>
                <a:ext cx="1094487" cy="45943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0940EF0-7BBC-E36A-AD9E-9BC74B2B3780}"/>
                  </a:ext>
                </a:extLst>
              </p:cNvPr>
              <p:cNvSpPr txBox="1"/>
              <p:nvPr/>
            </p:nvSpPr>
            <p:spPr>
              <a:xfrm>
                <a:off x="6968772" y="2796421"/>
                <a:ext cx="1399287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同位角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, 'mathAnswerShape': 1, 'IsSplitBraceMath': 1}">
                <a:extLst>
                  <a:ext uri="{FF2B5EF4-FFF2-40B4-BE49-F238E27FC236}">
                    <a16:creationId xmlns:a16="http://schemas.microsoft.com/office/drawing/2014/main" id="{50940EF0-7BBC-E36A-AD9E-9BC74B2B37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8772" y="2796421"/>
                <a:ext cx="1399287" cy="45943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F08BF14-6565-F144-5D9A-226631281E5C}"/>
                  </a:ext>
                </a:extLst>
              </p:cNvPr>
              <p:cNvSpPr txBox="1"/>
              <p:nvPr/>
            </p:nvSpPr>
            <p:spPr>
              <a:xfrm>
                <a:off x="6968772" y="3350332"/>
                <a:ext cx="1399287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内错角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6, 'mathAnswerShape': 1, 'IsSplitBraceMath': 1}">
                <a:extLst>
                  <a:ext uri="{FF2B5EF4-FFF2-40B4-BE49-F238E27FC236}">
                    <a16:creationId xmlns:a16="http://schemas.microsoft.com/office/drawing/2014/main" id="{DF08BF14-6565-F144-5D9A-226631281E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8772" y="3350332"/>
                <a:ext cx="1399287" cy="45943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C194BA0-D223-C72F-0B47-AFB8A68FA345}"/>
                  </a:ext>
                </a:extLst>
              </p:cNvPr>
              <p:cNvSpPr txBox="1"/>
              <p:nvPr/>
            </p:nvSpPr>
            <p:spPr>
              <a:xfrm>
                <a:off x="6968772" y="3904242"/>
                <a:ext cx="1704086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同旁内角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6, 'mathAnswerShape': 1, 'IsSplitBraceMath': 1}">
                <a:extLst>
                  <a:ext uri="{FF2B5EF4-FFF2-40B4-BE49-F238E27FC236}">
                    <a16:creationId xmlns:a16="http://schemas.microsoft.com/office/drawing/2014/main" id="{5C194BA0-D223-C72F-0B47-AFB8A68FA3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8772" y="3904242"/>
                <a:ext cx="1704086" cy="45943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53" name="yt_shape_14653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4652" name="yt_image_1465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655" name="yt_shape_14655"/>
          <p:cNvSpPr txBox="1"/>
          <p:nvPr/>
        </p:nvSpPr>
        <p:spPr>
          <a:xfrm>
            <a:off x="540000" y="1482165"/>
            <a:ext cx="2216954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对顶角</a:t>
            </a:r>
          </a:p>
        </p:txBody>
      </p:sp>
      <p:sp>
        <p:nvSpPr>
          <p:cNvPr id="14656" name="yt_shape_14656"/>
          <p:cNvSpPr txBox="1"/>
          <p:nvPr/>
        </p:nvSpPr>
        <p:spPr>
          <a:xfrm>
            <a:off x="540000" y="1971599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下列各组角中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互为对顶角的是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60" name="yt_table_14660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040576"/>
              </p:ext>
            </p:extLst>
          </p:nvPr>
        </p:nvGraphicFramePr>
        <p:xfrm>
          <a:off x="540056" y="2450902"/>
          <a:ext cx="5437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925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9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8"/>
                  </a:ext>
                </a:extLst>
              </a:tr>
            </a:tbl>
          </a:graphicData>
        </a:graphic>
      </p:graphicFrame>
      <p:grpSp>
        <p:nvGrpSpPr>
          <p:cNvPr id="14657" name="yt_shape_14657_skip" title="H_140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50197" y="2450902"/>
            <a:ext cx="1499616" cy="1789317"/>
            <a:chOff x="0" y="0"/>
            <a:chExt cx="1499616" cy="1789317"/>
          </a:xfrm>
        </p:grpSpPr>
        <p:pic>
          <p:nvPicPr>
            <p:cNvPr id="2" name="yt_image_1465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99616" cy="13933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59" name="yt_shape_14659" descr="{&quot;rangeId&quot;:0,&quot;IgnoreLineSpacing&quot;:1}"/>
            <p:cNvSpPr txBox="1"/>
            <p:nvPr/>
          </p:nvSpPr>
          <p:spPr>
            <a:xfrm>
              <a:off x="216527" y="14293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第1题图</a:t>
              </a:r>
            </a:p>
          </p:txBody>
        </p:sp>
      </p:grpSp>
      <p:pic>
        <p:nvPicPr>
          <p:cNvPr id="4" name="yt_shape_1722146118314">
            <a:extLst>
              <a:ext uri="{FF2B5EF4-FFF2-40B4-BE49-F238E27FC236}">
                <a16:creationId xmlns:a16="http://schemas.microsoft.com/office/drawing/2014/main" id="{A79F2912-E0E0-F818-32A9-58831D071A7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969"/>
            <a:ext cx="976502" cy="32879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61E2371E-9346-C2F5-0F85-0C1F25DDA6C4}"/>
              </a:ext>
            </a:extLst>
          </p:cNvPr>
          <p:cNvSpPr txBox="1"/>
          <p:nvPr/>
        </p:nvSpPr>
        <p:spPr>
          <a:xfrm>
            <a:off x="66221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2" name="yt_shape_1466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曲靖市中考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6680,isEnd"/>
              </a:rPr>
              <a:t>平分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4666" name="yt_shape_14666"/>
          <p:cNvSpPr txBox="1"/>
          <p:nvPr/>
        </p:nvSpPr>
        <p:spPr>
          <a:xfrm>
            <a:off x="540000" y="414748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663" name="yt_shape_14663" title="H_164.2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15293" y="2011799"/>
            <a:ext cx="2161413" cy="2085354"/>
            <a:chOff x="0" y="0"/>
            <a:chExt cx="2161413" cy="2085354"/>
          </a:xfrm>
        </p:grpSpPr>
        <p:pic>
          <p:nvPicPr>
            <p:cNvPr id="2" name="yt_image_14663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61413" cy="16893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65" name="yt_shape_14665" descr="{&quot;rangeId&quot;:0,&quot;IgnoreLineSpacing&quot;:1}"/>
            <p:cNvSpPr txBox="1"/>
            <p:nvPr/>
          </p:nvSpPr>
          <p:spPr>
            <a:xfrm>
              <a:off x="547425" y="172535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80B8139-6124-766B-F195-3B5D1607091F}"/>
              </a:ext>
            </a:extLst>
          </p:cNvPr>
          <p:cNvSpPr txBox="1"/>
          <p:nvPr/>
        </p:nvSpPr>
        <p:spPr>
          <a:xfrm>
            <a:off x="3671146" y="132868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67" name="yt_shape_14667"/>
          <p:cNvSpPr txBox="1"/>
          <p:nvPr/>
        </p:nvSpPr>
        <p:spPr>
          <a:xfrm>
            <a:off x="540000" y="900000"/>
            <a:ext cx="190917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垂线</a:t>
            </a:r>
          </a:p>
        </p:txBody>
      </p:sp>
      <p:sp>
        <p:nvSpPr>
          <p:cNvPr id="14668" name="yt_shape_14668"/>
          <p:cNvSpPr txBox="1"/>
          <p:nvPr/>
        </p:nvSpPr>
        <p:spPr>
          <a:xfrm>
            <a:off x="540119" y="1389434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贺州市中考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72" name="yt_table_1467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101132"/>
              </p:ext>
            </p:extLst>
          </p:nvPr>
        </p:nvGraphicFramePr>
        <p:xfrm>
          <a:off x="540056" y="1868737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92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2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2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9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59"/>
                  </a:ext>
                </a:extLst>
              </a:tr>
            </a:tbl>
          </a:graphicData>
        </a:graphic>
      </p:graphicFrame>
      <p:grpSp>
        <p:nvGrpSpPr>
          <p:cNvPr id="14669" name="yt_shape_14669_skip" title="H_125.7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454168" y="1868737"/>
            <a:ext cx="1195578" cy="1597293"/>
            <a:chOff x="0" y="0"/>
            <a:chExt cx="1195578" cy="1597293"/>
          </a:xfrm>
        </p:grpSpPr>
        <p:pic>
          <p:nvPicPr>
            <p:cNvPr id="3" name="yt_image_1466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95578" cy="120129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71" name="yt_shape_14671" descr="{&quot;rangeId&quot;:0,&quot;IgnoreLineSpacing&quot;:1}"/>
            <p:cNvSpPr txBox="1"/>
            <p:nvPr/>
          </p:nvSpPr>
          <p:spPr>
            <a:xfrm>
              <a:off x="64508" y="123729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14674" name="yt_shape_14674"/>
          <p:cNvSpPr txBox="1"/>
          <p:nvPr/>
        </p:nvSpPr>
        <p:spPr>
          <a:xfrm>
            <a:off x="540119" y="35164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9a75"/>
              </a:rPr>
              <a:t>1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78" name="yt_table_1467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555793"/>
              </p:ext>
            </p:extLst>
          </p:nvPr>
        </p:nvGraphicFramePr>
        <p:xfrm>
          <a:off x="540056" y="6049985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93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3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33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9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0"/>
                  </a:ext>
                </a:extLst>
              </a:tr>
            </a:tbl>
          </a:graphicData>
        </a:graphic>
      </p:graphicFrame>
      <p:grpSp>
        <p:nvGrpSpPr>
          <p:cNvPr id="14675" name="yt_shape_14675_skip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9714" y="4475900"/>
            <a:ext cx="1730502" cy="1574433"/>
            <a:chOff x="0" y="0"/>
            <a:chExt cx="1730502" cy="1574433"/>
          </a:xfrm>
        </p:grpSpPr>
        <p:pic>
          <p:nvPicPr>
            <p:cNvPr id="2" name="yt_image_1467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30502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77" name="yt_shape_14677" descr="{&quot;rangeId&quot;:0,&quot;IgnoreLineSpacing&quot;:1}"/>
            <p:cNvSpPr txBox="1"/>
            <p:nvPr/>
          </p:nvSpPr>
          <p:spPr>
            <a:xfrm>
              <a:off x="331970" y="12144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pic>
        <p:nvPicPr>
          <p:cNvPr id="5" name="yt_shape_1722146118384">
            <a:extLst>
              <a:ext uri="{FF2B5EF4-FFF2-40B4-BE49-F238E27FC236}">
                <a16:creationId xmlns:a16="http://schemas.microsoft.com/office/drawing/2014/main" id="{8F59EAC0-B345-9B6C-E02A-13FB7BBE867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AB68E235-E554-F91A-AFCA-0A9399A8E7EA}"/>
              </a:ext>
            </a:extLst>
          </p:cNvPr>
          <p:cNvSpPr txBox="1"/>
          <p:nvPr/>
        </p:nvSpPr>
        <p:spPr>
          <a:xfrm>
            <a:off x="10673607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34423A-9EAE-652E-1CCD-AD57502DDE67}"/>
              </a:ext>
            </a:extLst>
          </p:cNvPr>
          <p:cNvSpPr txBox="1"/>
          <p:nvPr/>
        </p:nvSpPr>
        <p:spPr>
          <a:xfrm>
            <a:off x="4260108" y="39451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0" name="yt_shape_1468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cad4,isEnd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4681" name="yt_image_14681" title="H_111.4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0197" y="2011799"/>
            <a:ext cx="1411605" cy="141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BBC8A5-5A92-8BA1-4BD2-E09E19D9254F}"/>
              </a:ext>
            </a:extLst>
          </p:cNvPr>
          <p:cNvSpPr txBox="1"/>
          <p:nvPr/>
        </p:nvSpPr>
        <p:spPr>
          <a:xfrm>
            <a:off x="4755408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83" name="yt_shape_14683"/>
          <p:cNvSpPr txBox="1"/>
          <p:nvPr/>
        </p:nvSpPr>
        <p:spPr>
          <a:xfrm>
            <a:off x="540000" y="900000"/>
            <a:ext cx="498694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同位角、内错角、同旁内角</a:t>
            </a:r>
          </a:p>
        </p:txBody>
      </p:sp>
      <p:sp>
        <p:nvSpPr>
          <p:cNvPr id="14684" name="yt_shape_14684"/>
          <p:cNvSpPr txBox="1"/>
          <p:nvPr/>
        </p:nvSpPr>
        <p:spPr>
          <a:xfrm>
            <a:off x="540000" y="1389434"/>
            <a:ext cx="85920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贺州市中考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下列两个角是同旁内角的是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88" name="yt_table_1468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4489870"/>
              </p:ext>
            </p:extLst>
          </p:nvPr>
        </p:nvGraphicFramePr>
        <p:xfrm>
          <a:off x="540056" y="1868737"/>
          <a:ext cx="5437506" cy="950976"/>
        </p:xfrm>
        <a:graphic>
          <a:graphicData uri="http://schemas.openxmlformats.org/drawingml/2006/table">
            <a:tbl>
              <a:tblPr/>
              <a:tblGrid>
                <a:gridCol w="3184843">
                  <a:extLst>
                    <a:ext uri="{9D8B030D-6E8A-4147-A177-3AD203B41FA5}">
                      <a16:colId xmlns:a16="http://schemas.microsoft.com/office/drawing/2014/main" val="10935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9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2"/>
                  </a:ext>
                </a:extLst>
              </a:tr>
            </a:tbl>
          </a:graphicData>
        </a:graphic>
      </p:graphicFrame>
      <p:grpSp>
        <p:nvGrpSpPr>
          <p:cNvPr id="14685" name="yt_shape_14685_skip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4495" y="1868737"/>
            <a:ext cx="1625346" cy="1656729"/>
            <a:chOff x="0" y="0"/>
            <a:chExt cx="1625346" cy="1656729"/>
          </a:xfrm>
        </p:grpSpPr>
        <p:pic>
          <p:nvPicPr>
            <p:cNvPr id="3" name="yt_image_1468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5346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87" name="yt_shape_14687" descr="{&quot;rangeId&quot;:0,&quot;IgnoreLineSpacing&quot;:1}"/>
            <p:cNvSpPr txBox="1"/>
            <p:nvPr/>
          </p:nvSpPr>
          <p:spPr>
            <a:xfrm>
              <a:off x="279392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14690" name="yt_shape_14690"/>
          <p:cNvSpPr txBox="1"/>
          <p:nvPr/>
        </p:nvSpPr>
        <p:spPr>
          <a:xfrm>
            <a:off x="540000" y="3575888"/>
            <a:ext cx="92076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南阳市宛城区期末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下列结论中正确的是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694" name="yt_table_1469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937086"/>
              </p:ext>
            </p:extLst>
          </p:nvPr>
        </p:nvGraphicFramePr>
        <p:xfrm>
          <a:off x="540056" y="4055191"/>
          <a:ext cx="3759200" cy="1901952"/>
        </p:xfrm>
        <a:graphic>
          <a:graphicData uri="http://schemas.openxmlformats.org/drawingml/2006/table">
            <a:tbl>
              <a:tblPr/>
              <a:tblGrid>
                <a:gridCol w="3759200">
                  <a:extLst>
                    <a:ext uri="{9D8B030D-6E8A-4147-A177-3AD203B41FA5}">
                      <a16:colId xmlns:a16="http://schemas.microsoft.com/office/drawing/2014/main" val="109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是同位角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是同旁内角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是内错角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是对顶角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6"/>
                  </a:ext>
                </a:extLst>
              </a:tr>
            </a:tbl>
          </a:graphicData>
        </a:graphic>
      </p:graphicFrame>
      <p:grpSp>
        <p:nvGrpSpPr>
          <p:cNvPr id="14691" name="yt_shape_14691_skip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10782" y="4055191"/>
            <a:ext cx="1639062" cy="1695591"/>
            <a:chOff x="0" y="0"/>
            <a:chExt cx="1639062" cy="1695591"/>
          </a:xfrm>
        </p:grpSpPr>
        <p:pic>
          <p:nvPicPr>
            <p:cNvPr id="2" name="yt_image_14691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39062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693" name="yt_shape_14693" descr="{&quot;rangeId&quot;:0,&quot;IgnoreLineSpacing&quot;:1}"/>
            <p:cNvSpPr txBox="1"/>
            <p:nvPr/>
          </p:nvSpPr>
          <p:spPr>
            <a:xfrm>
              <a:off x="286250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  <p:pic>
        <p:nvPicPr>
          <p:cNvPr id="5" name="yt_shape_1722146118460">
            <a:extLst>
              <a:ext uri="{FF2B5EF4-FFF2-40B4-BE49-F238E27FC236}">
                <a16:creationId xmlns:a16="http://schemas.microsoft.com/office/drawing/2014/main" id="{4D452F2F-C5E9-C21E-AF56-39685CB0A1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59DAEEA-F056-06CA-8865-49E0D795E3A7}"/>
              </a:ext>
            </a:extLst>
          </p:cNvPr>
          <p:cNvSpPr txBox="1"/>
          <p:nvPr/>
        </p:nvSpPr>
        <p:spPr>
          <a:xfrm>
            <a:off x="81461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2FF16F0-DD0F-8CF1-FFD9-CA2BA6BE616E}"/>
              </a:ext>
            </a:extLst>
          </p:cNvPr>
          <p:cNvSpPr txBox="1"/>
          <p:nvPr/>
        </p:nvSpPr>
        <p:spPr>
          <a:xfrm>
            <a:off x="8755789" y="35290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96" name="yt_shape_14696"/>
          <p:cNvSpPr txBox="1"/>
          <p:nvPr/>
        </p:nvSpPr>
        <p:spPr>
          <a:xfrm>
            <a:off x="540000" y="900000"/>
            <a:ext cx="40636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平行线的判定与性质</a:t>
            </a:r>
          </a:p>
        </p:txBody>
      </p:sp>
      <p:sp>
        <p:nvSpPr>
          <p:cNvPr id="14697" name="yt_shape_14697"/>
          <p:cNvSpPr txBox="1"/>
          <p:nvPr/>
        </p:nvSpPr>
        <p:spPr>
          <a:xfrm>
            <a:off x="540000" y="1389434"/>
            <a:ext cx="105894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01" name="yt_table_1470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7085037"/>
              </p:ext>
            </p:extLst>
          </p:nvPr>
        </p:nvGraphicFramePr>
        <p:xfrm>
          <a:off x="540056" y="3529576"/>
          <a:ext cx="10236963" cy="475488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938"/>
                    </a:ext>
                  </a:extLst>
                </a:gridCol>
                <a:gridCol w="2775077">
                  <a:extLst>
                    <a:ext uri="{9D8B030D-6E8A-4147-A177-3AD203B41FA5}">
                      <a16:colId xmlns:a16="http://schemas.microsoft.com/office/drawing/2014/main" val="10939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940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9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7"/>
                  </a:ext>
                </a:extLst>
              </a:tr>
            </a:tbl>
          </a:graphicData>
        </a:graphic>
      </p:graphicFrame>
      <p:grpSp>
        <p:nvGrpSpPr>
          <p:cNvPr id="14698" name="yt_shape_14698_skip" title="H_129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1140" y="1868737"/>
            <a:ext cx="1667637" cy="1646442"/>
            <a:chOff x="0" y="0"/>
            <a:chExt cx="1667637" cy="1646442"/>
          </a:xfrm>
        </p:grpSpPr>
        <p:pic>
          <p:nvPicPr>
            <p:cNvPr id="2" name="yt_image_1469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67637" cy="12504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00" name="yt_shape_14700" descr="{&quot;rangeId&quot;:0,&quot;IgnoreLineSpacing&quot;:1}"/>
            <p:cNvSpPr txBox="1"/>
            <p:nvPr/>
          </p:nvSpPr>
          <p:spPr>
            <a:xfrm>
              <a:off x="300537" y="128644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pic>
        <p:nvPicPr>
          <p:cNvPr id="4" name="yt_shape_1722146118526">
            <a:extLst>
              <a:ext uri="{FF2B5EF4-FFF2-40B4-BE49-F238E27FC236}">
                <a16:creationId xmlns:a16="http://schemas.microsoft.com/office/drawing/2014/main" id="{ED70D8E9-7787-DC75-DE2B-79888955F1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7FE79BD-7569-6E92-786E-E3B7789C32ED}"/>
              </a:ext>
            </a:extLst>
          </p:cNvPr>
          <p:cNvSpPr txBox="1"/>
          <p:nvPr/>
        </p:nvSpPr>
        <p:spPr>
          <a:xfrm>
            <a:off x="10124214" y="1342628"/>
            <a:ext cx="3832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03" name="yt_shape_1470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襄阳市中考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7b75"/>
              </a:rPr>
              <a:t>等于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707" name="yt_table_1470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677096"/>
              </p:ext>
            </p:extLst>
          </p:nvPr>
        </p:nvGraphicFramePr>
        <p:xfrm>
          <a:off x="540056" y="3745600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94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43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944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9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65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68"/>
                  </a:ext>
                </a:extLst>
              </a:tr>
            </a:tbl>
          </a:graphicData>
        </a:graphic>
      </p:graphicFrame>
      <p:grpSp>
        <p:nvGrpSpPr>
          <p:cNvPr id="14704" name="yt_shape_14704_skip" title="H_142.6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6879" y="1859435"/>
            <a:ext cx="2176272" cy="1811034"/>
            <a:chOff x="0" y="0"/>
            <a:chExt cx="2176272" cy="1811034"/>
          </a:xfrm>
        </p:grpSpPr>
        <p:pic>
          <p:nvPicPr>
            <p:cNvPr id="2" name="yt_image_1470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76272" cy="14150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706" name="yt_shape_14706" descr="{&quot;rangeId&quot;:0,&quot;IgnoreLineSpacing&quot;:1}"/>
            <p:cNvSpPr txBox="1"/>
            <p:nvPr/>
          </p:nvSpPr>
          <p:spPr>
            <a:xfrm>
              <a:off x="554855" y="145103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2E1AC25-3901-941F-72D9-92F6F2F2EB60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1459</Words>
  <Application>Microsoft Office PowerPoint</Application>
  <PresentationFormat>宽屏</PresentationFormat>
  <Paragraphs>148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2024-07-30T07:53:50Z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