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0" r:id="rId8"/>
    <p:sldId id="312" r:id="rId9"/>
    <p:sldId id="313" r:id="rId10"/>
    <p:sldId id="316" r:id="rId11"/>
    <p:sldId id="319" r:id="rId12"/>
    <p:sldId id="320" r:id="rId13"/>
    <p:sldId id="321" r:id="rId14"/>
    <p:sldId id="32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2" name="yt_shape_1337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371" name="yt_image_13371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74" name="yt_shape_13374"/>
          <p:cNvSpPr txBox="1"/>
          <p:nvPr/>
        </p:nvSpPr>
        <p:spPr>
          <a:xfrm>
            <a:off x="540000" y="1482165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点、线段、射线、直线</a:t>
            </a:r>
          </a:p>
        </p:txBody>
      </p:sp>
      <p:sp>
        <p:nvSpPr>
          <p:cNvPr id="13375" name="yt_shape_13375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激光灯的光束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给我们的感觉是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6" name="yt_table_1337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563814"/>
              </p:ext>
            </p:extLst>
          </p:nvPr>
        </p:nvGraphicFramePr>
        <p:xfrm>
          <a:off x="540056" y="2450902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27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28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729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7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折线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3"/>
                  </a:ext>
                </a:extLst>
              </a:tr>
            </a:tbl>
          </a:graphicData>
        </a:graphic>
      </p:graphicFrame>
      <p:sp>
        <p:nvSpPr>
          <p:cNvPr id="13378" name="yt_shape_13378"/>
          <p:cNvSpPr txBox="1"/>
          <p:nvPr/>
        </p:nvSpPr>
        <p:spPr>
          <a:xfrm>
            <a:off x="540000" y="2977073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下列语句中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叙述准确规范的是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79" name="yt_table_1337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082238"/>
              </p:ext>
            </p:extLst>
          </p:nvPr>
        </p:nvGraphicFramePr>
        <p:xfrm>
          <a:off x="540056" y="3456376"/>
          <a:ext cx="4489450" cy="1901952"/>
        </p:xfrm>
        <a:graphic>
          <a:graphicData uri="http://schemas.openxmlformats.org/drawingml/2006/table">
            <a:tbl>
              <a:tblPr/>
              <a:tblGrid>
                <a:gridCol w="4489450">
                  <a:extLst>
                    <a:ext uri="{9D8B030D-6E8A-4147-A177-3AD203B41FA5}">
                      <a16:colId xmlns:a16="http://schemas.microsoft.com/office/drawing/2014/main" val="107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相交于点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交于点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延长线段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至点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7"/>
                  </a:ext>
                </a:extLst>
              </a:tr>
            </a:tbl>
          </a:graphicData>
        </a:graphic>
      </p:graphicFrame>
      <p:pic>
        <p:nvPicPr>
          <p:cNvPr id="3" name="yt_shape_1722145975396">
            <a:extLst>
              <a:ext uri="{FF2B5EF4-FFF2-40B4-BE49-F238E27FC236}">
                <a16:creationId xmlns:a16="http://schemas.microsoft.com/office/drawing/2014/main" id="{AE9DAFF9-35E1-151C-F4D5-E08ED329B5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DE393A3-AD36-8600-58B1-A1B3019AA6EF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13C340-9167-BDDB-EC2F-E28FBE9634D1}"/>
              </a:ext>
            </a:extLst>
          </p:cNvPr>
          <p:cNvSpPr txBox="1"/>
          <p:nvPr/>
        </p:nvSpPr>
        <p:spPr>
          <a:xfrm>
            <a:off x="57077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7" name="yt_shape_13437"/>
          <p:cNvSpPr txBox="1"/>
          <p:nvPr/>
        </p:nvSpPr>
        <p:spPr>
          <a:xfrm>
            <a:off x="540000" y="900000"/>
            <a:ext cx="4312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438" name="yt_image_13438" title="H_113.4940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6273" y="1531667"/>
            <a:ext cx="2259453" cy="1441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40" name="yt_shape_13440"/>
          <p:cNvSpPr txBox="1"/>
          <p:nvPr/>
        </p:nvSpPr>
        <p:spPr>
          <a:xfrm>
            <a:off x="540000" y="3023512"/>
            <a:ext cx="646330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请读下列语句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并分别画出图形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条射线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45" name="yt_shape_13445"/>
          <p:cNvSpPr txBox="1"/>
          <p:nvPr/>
        </p:nvSpPr>
        <p:spPr>
          <a:xfrm>
            <a:off x="540000" y="5093088"/>
            <a:ext cx="1961755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13485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3444" name="yt_image_13444" title="H_113.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5093088"/>
            <a:ext cx="1940814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511AE2A-9C61-6B92-A37F-7D628452CF96}"/>
              </a:ext>
            </a:extLst>
          </p:cNvPr>
          <p:cNvSpPr txBox="1"/>
          <p:nvPr/>
        </p:nvSpPr>
        <p:spPr>
          <a:xfrm>
            <a:off x="5326789" y="3927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40E676-189A-4E32-68A3-CBCA34D00EE7}"/>
              </a:ext>
            </a:extLst>
          </p:cNvPr>
          <p:cNvSpPr txBox="1"/>
          <p:nvPr/>
        </p:nvSpPr>
        <p:spPr>
          <a:xfrm>
            <a:off x="449989" y="440317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47" name="yt_shape_13447"/>
          <p:cNvSpPr txBox="1"/>
          <p:nvPr/>
        </p:nvSpPr>
        <p:spPr>
          <a:xfrm>
            <a:off x="540120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有一只正方体盒子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一只虫子在顶点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一只蜘蛛在顶点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0e71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蜘蛛沿着盒子准备偷袭虫子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那么蜘蛛想要最快地捉住虫子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应怎样走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3448" name="yt_image_13448" title="H_120.9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8185" y="1995319"/>
            <a:ext cx="1595628" cy="1536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0" name="yt_shape_13450"/>
          <p:cNvSpPr txBox="1"/>
          <p:nvPr/>
        </p:nvSpPr>
        <p:spPr>
          <a:xfrm>
            <a:off x="540119" y="358196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根据两点之间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线段最短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可知蜘蛛想要最快地捉住虫子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3_25320"/>
              </a:rPr>
              <a:t>应沿线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爬行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52" name="yt_shape_13452"/>
          <p:cNvSpPr txBox="1"/>
          <p:nvPr/>
        </p:nvSpPr>
        <p:spPr>
          <a:xfrm>
            <a:off x="540000" y="4693759"/>
            <a:ext cx="1378775" cy="7654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250" b="0" i="0" u="none" spc="-4250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  <a:r>
              <a:rPr lang="en-US" altLang="zh-CN" sz="4250" b="0" i="0" u="none" spc="9689">
                <a:solidFill>
                  <a:srgbClr val="1EE3CF"/>
                </a:solidFill>
                <a:effectLst/>
                <a:latin typeface="Times New Roman" pitchFamily="42"/>
                <a:ea typeface="宋体" pitchFamily="42"/>
              </a:rPr>
              <a:t> </a:t>
            </a:r>
          </a:p>
        </p:txBody>
      </p:sp>
      <p:pic>
        <p:nvPicPr>
          <p:cNvPr id="13451" name="yt_image_13451" title="H_66.8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693759"/>
            <a:ext cx="1363599" cy="849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1E158E4-3B98-8F27-A5EE-4A3B982EF3FA}"/>
              </a:ext>
            </a:extLst>
          </p:cNvPr>
          <p:cNvSpPr txBox="1"/>
          <p:nvPr/>
        </p:nvSpPr>
        <p:spPr>
          <a:xfrm>
            <a:off x="450108" y="3535154"/>
            <a:ext cx="11229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可知蜘蛛想要最快地捉住虫子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25320"/>
              </a:rPr>
              <a:t>应沿线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633037-A357-CA7E-D8BE-B7814CE5F008}"/>
              </a:ext>
            </a:extLst>
          </p:cNvPr>
          <p:cNvSpPr txBox="1"/>
          <p:nvPr/>
        </p:nvSpPr>
        <p:spPr>
          <a:xfrm>
            <a:off x="450108" y="4010642"/>
            <a:ext cx="1713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爬行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3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4" name="yt_shape_13454"/>
          <p:cNvSpPr txBox="1"/>
          <p:nvPr/>
        </p:nvSpPr>
        <p:spPr>
          <a:xfrm>
            <a:off x="540000" y="900198"/>
            <a:ext cx="3231654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线段计数攻略</a:t>
            </a:r>
          </a:p>
        </p:txBody>
      </p:sp>
      <p:sp>
        <p:nvSpPr>
          <p:cNvPr id="13455" name="yt_shape_13455"/>
          <p:cNvSpPr txBox="1"/>
          <p:nvPr/>
        </p:nvSpPr>
        <p:spPr>
          <a:xfrm>
            <a:off x="540000" y="1351813"/>
            <a:ext cx="3924151" cy="4008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先阅读文字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再解答问题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56" name="yt_shape_13456"/>
          <p:cNvSpPr txBox="1"/>
          <p:nvPr/>
        </p:nvSpPr>
        <p:spPr>
          <a:xfrm>
            <a:off x="540119" y="1803428"/>
            <a:ext cx="11111999" cy="128721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在一条直线上取两点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可以得到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在一条直线上取三点可得到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278eb"/>
              </a:rPr>
              <a:t>条线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其中以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为端点的向右的线段有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为端点的向右的线段有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3_88687"/>
              </a:rPr>
              <a:t>所以共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57" name="yt_image_13457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7431" y="3141440"/>
            <a:ext cx="4517136" cy="800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59" name="yt_shape_13459"/>
          <p:cNvSpPr txBox="1"/>
          <p:nvPr/>
        </p:nvSpPr>
        <p:spPr>
          <a:xfrm>
            <a:off x="540119" y="3992340"/>
            <a:ext cx="11111999" cy="84401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在一条直线上取四个点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为端点的向右的线段有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c95b,isEnd"/>
              </a:rPr>
              <a:t>为端点的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向右的线段有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为端点的向右的线段有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p:sp>
        <p:nvSpPr>
          <p:cNvPr id="13460" name="yt_shape_13460"/>
          <p:cNvSpPr txBox="1"/>
          <p:nvPr/>
        </p:nvSpPr>
        <p:spPr>
          <a:xfrm>
            <a:off x="540119" y="4887154"/>
            <a:ext cx="11492915" cy="8275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0000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在一条直线上取五个点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则共有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461">
                <a:extLst>
                  <a:ext uri="{FF2B5EF4-FFF2-40B4-BE49-F238E27FC236}">
                    <a16:creationId xmlns:a16="http://schemas.microsoft.com/office/drawing/2014/main" id="{989833C5-1ED6-31EB-B236-A4918A46F400}"/>
                  </a:ext>
                </a:extLst>
              </p:cNvPr>
              <p:cNvSpPr txBox="1"/>
              <p:nvPr/>
            </p:nvSpPr>
            <p:spPr>
              <a:xfrm>
                <a:off x="540119" y="5765488"/>
                <a:ext cx="9033563" cy="7362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在一条直线上取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共有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条线段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3461">
                <a:extLst>
                  <a:ext uri="{FF2B5EF4-FFF2-40B4-BE49-F238E27FC236}">
                    <a16:creationId xmlns:a16="http://schemas.microsoft.com/office/drawing/2014/main" id="{989833C5-1ED6-31EB-B236-A4918A46F4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765488"/>
                <a:ext cx="9033563" cy="736292"/>
              </a:xfrm>
              <a:prstGeom prst="rect">
                <a:avLst/>
              </a:prstGeom>
              <a:blipFill>
                <a:blip r:embed="rId3"/>
                <a:stretch>
                  <a:fillRect l="-2093" r="-1148" b="-123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205CE10-BCF5-B71F-A984-BCC8D6E3F9B9}"/>
              </a:ext>
            </a:extLst>
          </p:cNvPr>
          <p:cNvSpPr txBox="1"/>
          <p:nvPr/>
        </p:nvSpPr>
        <p:spPr>
          <a:xfrm>
            <a:off x="8557471" y="3945534"/>
            <a:ext cx="637285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5E4DF0-870D-84CA-3803-1F9EC7C344A3}"/>
              </a:ext>
            </a:extLst>
          </p:cNvPr>
          <p:cNvSpPr txBox="1"/>
          <p:nvPr/>
        </p:nvSpPr>
        <p:spPr>
          <a:xfrm>
            <a:off x="2583708" y="4384446"/>
            <a:ext cx="637286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091AAD-D089-E0C4-EA26-7A8A4FE20AE8}"/>
              </a:ext>
            </a:extLst>
          </p:cNvPr>
          <p:cNvSpPr txBox="1"/>
          <p:nvPr/>
        </p:nvSpPr>
        <p:spPr>
          <a:xfrm>
            <a:off x="7643071" y="4384446"/>
            <a:ext cx="637285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C266F72-1E51-AEB4-7E93-BFBD47527F8F}"/>
              </a:ext>
            </a:extLst>
          </p:cNvPr>
          <p:cNvSpPr txBox="1"/>
          <p:nvPr/>
        </p:nvSpPr>
        <p:spPr>
          <a:xfrm>
            <a:off x="9624271" y="4384446"/>
            <a:ext cx="637285" cy="490551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181D5AD2-2A49-01BB-A5F4-19D09ACAD8FE}"/>
              </a:ext>
            </a:extLst>
          </p:cNvPr>
          <p:cNvSpPr txBox="1"/>
          <p:nvPr/>
        </p:nvSpPr>
        <p:spPr>
          <a:xfrm>
            <a:off x="5784108" y="4840348"/>
            <a:ext cx="637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D628963-8583-31DB-00F6-BD260227B7F4}"/>
              </a:ext>
            </a:extLst>
          </p:cNvPr>
          <p:cNvSpPr txBox="1"/>
          <p:nvPr/>
        </p:nvSpPr>
        <p:spPr>
          <a:xfrm>
            <a:off x="6850907" y="4840348"/>
            <a:ext cx="637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0BA4B1-E362-E11A-7FA5-5F35D224B8A6}"/>
              </a:ext>
            </a:extLst>
          </p:cNvPr>
          <p:cNvSpPr txBox="1"/>
          <p:nvPr/>
        </p:nvSpPr>
        <p:spPr>
          <a:xfrm>
            <a:off x="7917707" y="4840348"/>
            <a:ext cx="637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8E917A4-F8E1-705C-50F2-D57E05BAF177}"/>
              </a:ext>
            </a:extLst>
          </p:cNvPr>
          <p:cNvSpPr txBox="1"/>
          <p:nvPr/>
        </p:nvSpPr>
        <p:spPr>
          <a:xfrm>
            <a:off x="8984507" y="4840348"/>
            <a:ext cx="6372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7DDE30-E529-9460-44CC-4A327D89AEA8}"/>
              </a:ext>
            </a:extLst>
          </p:cNvPr>
          <p:cNvSpPr txBox="1"/>
          <p:nvPr/>
        </p:nvSpPr>
        <p:spPr>
          <a:xfrm>
            <a:off x="10051307" y="4840348"/>
            <a:ext cx="789686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7794F4-C30E-06AD-439B-20C14293B7CB}"/>
                  </a:ext>
                </a:extLst>
              </p:cNvPr>
              <p:cNvSpPr txBox="1"/>
              <p:nvPr/>
            </p:nvSpPr>
            <p:spPr>
              <a:xfrm>
                <a:off x="6784232" y="5517232"/>
                <a:ext cx="1725358" cy="8227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F7794F4-C30E-06AD-439B-20C14293B7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4232" y="5517232"/>
                <a:ext cx="1725358" cy="82278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4" name="yt_shape_13464"/>
              <p:cNvSpPr txBox="1"/>
              <p:nvPr/>
            </p:nvSpPr>
            <p:spPr>
              <a:xfrm>
                <a:off x="540119" y="900000"/>
                <a:ext cx="11492915" cy="35452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某学校七年级共有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个班进行辩论赛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规定进行单循环赛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be5a"/>
                  </a:rPr>
                  <a:t>每两个班赛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那么该校七年级的辩论赛共要进行多少场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共进行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乘火车从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站出发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沿途经过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个车站方可到达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c5be"/>
                  </a:rPr>
                  <a:t>两站之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间最多有多少种不同的票价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需要安排多少种不同的车票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最多有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种不同的票价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需要安排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种不同的车票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4" name="yt_shape_13464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545201"/>
              </a:xfrm>
              <a:prstGeom prst="rect">
                <a:avLst/>
              </a:prstGeom>
              <a:blipFill>
                <a:blip r:embed="rId2"/>
                <a:stretch>
                  <a:fillRect l="-1645" t="-1549" b="-20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B8611D5-9ACE-ACCD-863D-DC1BEF0EAD7F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4791773" cy="9253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共进行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mathAnswerShape': 1}">
                <a:extLst>
                  <a:ext uri="{FF2B5EF4-FFF2-40B4-BE49-F238E27FC236}">
                    <a16:creationId xmlns:a16="http://schemas.microsoft.com/office/drawing/2014/main" id="{5B8611D5-9ACE-ACCD-863D-DC1BEF0EAD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4791773" cy="925399"/>
              </a:xfrm>
              <a:prstGeom prst="rect">
                <a:avLst/>
              </a:prstGeom>
              <a:blipFill>
                <a:blip r:embed="rId3"/>
                <a:stretch>
                  <a:fillRect l="-2036" r="-2036" b="-3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B0D9B33-4F0F-2BC9-6FFE-352CFCF7FEFA}"/>
                  </a:ext>
                </a:extLst>
              </p:cNvPr>
              <p:cNvSpPr txBox="1"/>
              <p:nvPr/>
            </p:nvSpPr>
            <p:spPr>
              <a:xfrm>
                <a:off x="450108" y="3586933"/>
                <a:ext cx="9363773" cy="8707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最多有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种不同的票价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需要安排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种不同的车票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mathAnswerShape': 1}">
                <a:extLst>
                  <a:ext uri="{FF2B5EF4-FFF2-40B4-BE49-F238E27FC236}">
                    <a16:creationId xmlns:a16="http://schemas.microsoft.com/office/drawing/2014/main" id="{6B0D9B33-4F0F-2BC9-6FFE-352CFCF7FE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86933"/>
                <a:ext cx="9363773" cy="870788"/>
              </a:xfrm>
              <a:prstGeom prst="rect">
                <a:avLst/>
              </a:prstGeom>
              <a:blipFill>
                <a:blip r:embed="rId4"/>
                <a:stretch>
                  <a:fillRect l="-1042" r="-1042" b="-69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1" name="yt_shape_13381"/>
          <p:cNvSpPr txBox="1"/>
          <p:nvPr/>
        </p:nvSpPr>
        <p:spPr>
          <a:xfrm>
            <a:off x="540000" y="900000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383" name="yt_table_133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5339586"/>
              </p:ext>
            </p:extLst>
          </p:nvPr>
        </p:nvGraphicFramePr>
        <p:xfrm>
          <a:off x="540056" y="1379303"/>
          <a:ext cx="5337175" cy="1901952"/>
        </p:xfrm>
        <a:graphic>
          <a:graphicData uri="http://schemas.openxmlformats.org/drawingml/2006/table">
            <a:tbl>
              <a:tblPr/>
              <a:tblGrid>
                <a:gridCol w="5337175">
                  <a:extLst>
                    <a:ext uri="{9D8B030D-6E8A-4147-A177-3AD203B41FA5}">
                      <a16:colId xmlns:a16="http://schemas.microsoft.com/office/drawing/2014/main" val="107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的一个端点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和射线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是同一条射线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在线段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OB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上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1"/>
                  </a:ext>
                </a:extLst>
              </a:tr>
            </a:tbl>
          </a:graphicData>
        </a:graphic>
      </p:graphicFrame>
      <p:pic>
        <p:nvPicPr>
          <p:cNvPr id="13382" name="yt_image_13382_skip" title="H_21.15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09173" y="1379303"/>
            <a:ext cx="2740914" cy="2686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61899B-F72E-CBFE-285D-CBC67443F47C}"/>
              </a:ext>
            </a:extLst>
          </p:cNvPr>
          <p:cNvSpPr txBox="1"/>
          <p:nvPr/>
        </p:nvSpPr>
        <p:spPr>
          <a:xfrm>
            <a:off x="4793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85" name="yt_shape_13385"/>
          <p:cNvSpPr txBox="1"/>
          <p:nvPr/>
        </p:nvSpPr>
        <p:spPr>
          <a:xfrm>
            <a:off x="540000" y="900000"/>
            <a:ext cx="992579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386" name="yt_shape_13386"/>
          <p:cNvSpPr txBox="1"/>
          <p:nvPr/>
        </p:nvSpPr>
        <p:spPr>
          <a:xfrm>
            <a:off x="540119" y="1379303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图中共有线段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4961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可用字母表示的射线有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分别记作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90" name="yt_shape_13390"/>
          <p:cNvSpPr txBox="1"/>
          <p:nvPr/>
        </p:nvSpPr>
        <p:spPr>
          <a:xfrm>
            <a:off x="540000" y="370247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87" name="yt_shape_13387" title="H_53.59110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06149" y="2971233"/>
            <a:ext cx="2179701" cy="680607"/>
            <a:chOff x="0" y="0"/>
            <a:chExt cx="2179701" cy="680607"/>
          </a:xfrm>
        </p:grpSpPr>
        <p:pic>
          <p:nvPicPr>
            <p:cNvPr id="2" name="yt_image_1338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79701" cy="284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89" name="yt_shape_13389" descr="{&quot;rangeId&quot;:0,&quot;IgnoreLineSpacing&quot;:1}"/>
            <p:cNvSpPr txBox="1"/>
            <p:nvPr/>
          </p:nvSpPr>
          <p:spPr>
            <a:xfrm>
              <a:off x="556569" y="32060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第4题图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856B9E-D71F-01F4-7261-1CF790CE4C04}"/>
              </a:ext>
            </a:extLst>
          </p:cNvPr>
          <p:cNvSpPr txBox="1"/>
          <p:nvPr/>
        </p:nvSpPr>
        <p:spPr>
          <a:xfrm>
            <a:off x="28121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1A1868C-90A4-2C95-0766-983189A3EB31}"/>
              </a:ext>
            </a:extLst>
          </p:cNvPr>
          <p:cNvSpPr txBox="1"/>
          <p:nvPr/>
        </p:nvSpPr>
        <p:spPr>
          <a:xfrm>
            <a:off x="57077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07F5AA-9DB8-D69A-891B-054E5D45E7FC}"/>
              </a:ext>
            </a:extLst>
          </p:cNvPr>
          <p:cNvSpPr txBox="1"/>
          <p:nvPr/>
        </p:nvSpPr>
        <p:spPr>
          <a:xfrm>
            <a:off x="8603389" y="85319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1669E71-E8D5-8BBC-13E5-4D4AAF937238}"/>
              </a:ext>
            </a:extLst>
          </p:cNvPr>
          <p:cNvSpPr txBox="1"/>
          <p:nvPr/>
        </p:nvSpPr>
        <p:spPr>
          <a:xfrm>
            <a:off x="8652721" y="133249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A70CF8-B378-CE59-25DD-6F9556D6F1F1}"/>
              </a:ext>
            </a:extLst>
          </p:cNvPr>
          <p:cNvSpPr txBox="1"/>
          <p:nvPr/>
        </p:nvSpPr>
        <p:spPr>
          <a:xfrm>
            <a:off x="11243521" y="1332497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b17b7"/>
              </a:rPr>
              <a:t>线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F218B61-279E-D8F4-3FEB-45434C25DA17}"/>
              </a:ext>
            </a:extLst>
          </p:cNvPr>
          <p:cNvSpPr txBox="1"/>
          <p:nvPr/>
        </p:nvSpPr>
        <p:spPr>
          <a:xfrm>
            <a:off x="450108" y="1807985"/>
            <a:ext cx="4053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E2DCB73-BD23-3915-A126-E6B5C8DBDE20}"/>
              </a:ext>
            </a:extLst>
          </p:cNvPr>
          <p:cNvSpPr txBox="1"/>
          <p:nvPr/>
        </p:nvSpPr>
        <p:spPr>
          <a:xfrm>
            <a:off x="7981207" y="1807985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348D99F-851C-C987-FABF-80A136463F8D}"/>
              </a:ext>
            </a:extLst>
          </p:cNvPr>
          <p:cNvSpPr txBox="1"/>
          <p:nvPr/>
        </p:nvSpPr>
        <p:spPr>
          <a:xfrm>
            <a:off x="10572007" y="1807985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28ca7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C27CDDF-CBD7-4382-8E2A-39E234EFAC2C}"/>
              </a:ext>
            </a:extLst>
          </p:cNvPr>
          <p:cNvSpPr txBox="1"/>
          <p:nvPr/>
        </p:nvSpPr>
        <p:spPr>
          <a:xfrm>
            <a:off x="450108" y="2283473"/>
            <a:ext cx="5082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、射线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1" name="yt_shape_13391"/>
          <p:cNvSpPr txBox="1"/>
          <p:nvPr/>
        </p:nvSpPr>
        <p:spPr>
          <a:xfrm>
            <a:off x="540000" y="900000"/>
            <a:ext cx="407803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根据如图所示的图形填空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395" name="yt_shape_13395"/>
          <p:cNvSpPr txBox="1"/>
          <p:nvPr/>
        </p:nvSpPr>
        <p:spPr>
          <a:xfrm>
            <a:off x="540000" y="346965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92" name="yt_shape_13392" title="H_148.6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33034" y="1531667"/>
            <a:ext cx="1725930" cy="1887615"/>
            <a:chOff x="0" y="0"/>
            <a:chExt cx="1725930" cy="1887615"/>
          </a:xfrm>
        </p:grpSpPr>
        <p:pic>
          <p:nvPicPr>
            <p:cNvPr id="2" name="yt_image_13392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725930" cy="14916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94" name="yt_shape_13394" descr="{&quot;rangeId&quot;:0,&quot;IgnoreLineSpacing&quot;:1}"/>
            <p:cNvSpPr txBox="1"/>
            <p:nvPr/>
          </p:nvSpPr>
          <p:spPr>
            <a:xfrm>
              <a:off x="329684" y="152761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13396" name="yt_shape_13396"/>
          <p:cNvSpPr txBox="1"/>
          <p:nvPr/>
        </p:nvSpPr>
        <p:spPr>
          <a:xfrm>
            <a:off x="540000" y="3878938"/>
            <a:ext cx="52979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397" name="yt_shape_13397"/>
          <p:cNvSpPr txBox="1"/>
          <p:nvPr/>
        </p:nvSpPr>
        <p:spPr>
          <a:xfrm>
            <a:off x="540000" y="4358241"/>
            <a:ext cx="100171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又在直线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98" name="yt_shape_13398"/>
          <p:cNvSpPr txBox="1"/>
          <p:nvPr/>
        </p:nvSpPr>
        <p:spPr>
          <a:xfrm>
            <a:off x="540000" y="4837544"/>
            <a:ext cx="63238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但在直线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D7FA982-9BFF-2D9F-DE5F-DDA1498F58FF}"/>
              </a:ext>
            </a:extLst>
          </p:cNvPr>
          <p:cNvSpPr txBox="1"/>
          <p:nvPr/>
        </p:nvSpPr>
        <p:spPr>
          <a:xfrm>
            <a:off x="3336064" y="3832132"/>
            <a:ext cx="7357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7A37FD-75CC-0405-48DF-52662C53EE4B}"/>
              </a:ext>
            </a:extLst>
          </p:cNvPr>
          <p:cNvSpPr txBox="1"/>
          <p:nvPr/>
        </p:nvSpPr>
        <p:spPr>
          <a:xfrm>
            <a:off x="4853714" y="3832132"/>
            <a:ext cx="71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F7025C1-0922-8A77-CC12-67C498F08EFD}"/>
              </a:ext>
            </a:extLst>
          </p:cNvPr>
          <p:cNvSpPr txBox="1"/>
          <p:nvPr/>
        </p:nvSpPr>
        <p:spPr>
          <a:xfrm>
            <a:off x="3369402" y="4311435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0DC2EAE-6AF1-F8E0-7F28-BD0B9A978F53}"/>
              </a:ext>
            </a:extLst>
          </p:cNvPr>
          <p:cNvSpPr txBox="1"/>
          <p:nvPr/>
        </p:nvSpPr>
        <p:spPr>
          <a:xfrm>
            <a:off x="6055452" y="4311435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3B6CAA-1379-74CE-3C7E-E52639851566}"/>
              </a:ext>
            </a:extLst>
          </p:cNvPr>
          <p:cNvSpPr txBox="1"/>
          <p:nvPr/>
        </p:nvSpPr>
        <p:spPr>
          <a:xfrm>
            <a:off x="7169876" y="4311435"/>
            <a:ext cx="3380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EA54278-070C-FF7D-2732-7C366109A223}"/>
              </a:ext>
            </a:extLst>
          </p:cNvPr>
          <p:cNvSpPr txBox="1"/>
          <p:nvPr/>
        </p:nvSpPr>
        <p:spPr>
          <a:xfrm>
            <a:off x="3064602" y="4790738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EA0DCF-EC39-4812-68FB-2CCB420CA352}"/>
              </a:ext>
            </a:extLst>
          </p:cNvPr>
          <p:cNvSpPr txBox="1"/>
          <p:nvPr/>
        </p:nvSpPr>
        <p:spPr>
          <a:xfrm>
            <a:off x="5750652" y="4790738"/>
            <a:ext cx="68491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9" name="yt_shape_13399"/>
          <p:cNvSpPr txBox="1"/>
          <p:nvPr/>
        </p:nvSpPr>
        <p:spPr>
          <a:xfrm>
            <a:off x="540000" y="900000"/>
            <a:ext cx="109597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新乡市期末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请根据下列语句作图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400" name="yt_image_13400" title="H_93.834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701" y="1589231"/>
            <a:ext cx="1310596" cy="1191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02" name="yt_shape_13402"/>
          <p:cNvSpPr txBox="1"/>
          <p:nvPr/>
        </p:nvSpPr>
        <p:spPr>
          <a:xfrm>
            <a:off x="540000" y="2727006"/>
            <a:ext cx="5161669" cy="18524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与射线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相交于点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407" name="yt_shape_13407"/>
          <p:cNvSpPr txBox="1"/>
          <p:nvPr/>
        </p:nvSpPr>
        <p:spPr>
          <a:xfrm>
            <a:off x="540000" y="4780103"/>
            <a:ext cx="2668359" cy="16478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150" b="0" i="0" u="none" spc="1852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</a:p>
        </p:txBody>
      </p:sp>
      <p:pic>
        <p:nvPicPr>
          <p:cNvPr id="13406" name="yt_image_13406" title="H_143.3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780103"/>
            <a:ext cx="2640330" cy="182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D086D9C-DDFD-C1E2-5759-319599F41CEB}"/>
              </a:ext>
            </a:extLst>
          </p:cNvPr>
          <p:cNvSpPr txBox="1"/>
          <p:nvPr/>
        </p:nvSpPr>
        <p:spPr>
          <a:xfrm>
            <a:off x="449989" y="4106664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09" name="yt_shape_13409"/>
          <p:cNvSpPr txBox="1"/>
          <p:nvPr/>
        </p:nvSpPr>
        <p:spPr>
          <a:xfrm>
            <a:off x="540000" y="900000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线段的基本事实及两点间的距离</a:t>
            </a:r>
          </a:p>
        </p:txBody>
      </p:sp>
      <p:sp>
        <p:nvSpPr>
          <p:cNvPr id="13410" name="yt_shape_13410"/>
          <p:cNvSpPr txBox="1"/>
          <p:nvPr/>
        </p:nvSpPr>
        <p:spPr>
          <a:xfrm>
            <a:off x="540000" y="1389434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两点间的距离是指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11" name="yt_table_1341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044647"/>
              </p:ext>
            </p:extLst>
          </p:nvPr>
        </p:nvGraphicFramePr>
        <p:xfrm>
          <a:off x="540056" y="1868737"/>
          <a:ext cx="4081463" cy="1901952"/>
        </p:xfrm>
        <a:graphic>
          <a:graphicData uri="http://schemas.openxmlformats.org/drawingml/2006/table">
            <a:tbl>
              <a:tblPr/>
              <a:tblGrid>
                <a:gridCol w="4081463">
                  <a:extLst>
                    <a:ext uri="{9D8B030D-6E8A-4147-A177-3AD203B41FA5}">
                      <a16:colId xmlns:a16="http://schemas.microsoft.com/office/drawing/2014/main" val="107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连结两点的线段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连结两点的直线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连结两点的线段的长度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连结两点的直线的长度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5"/>
                  </a:ext>
                </a:extLst>
              </a:tr>
            </a:tbl>
          </a:graphicData>
        </a:graphic>
      </p:graphicFrame>
      <p:pic>
        <p:nvPicPr>
          <p:cNvPr id="3" name="yt_shape_1722145975493">
            <a:extLst>
              <a:ext uri="{FF2B5EF4-FFF2-40B4-BE49-F238E27FC236}">
                <a16:creationId xmlns:a16="http://schemas.microsoft.com/office/drawing/2014/main" id="{E39FE88D-84C3-256E-1C49-4AD379B3C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7CA2BC3-7A58-FF94-9713-AB9C60A9DB37}"/>
              </a:ext>
            </a:extLst>
          </p:cNvPr>
          <p:cNvSpPr txBox="1"/>
          <p:nvPr/>
        </p:nvSpPr>
        <p:spPr>
          <a:xfrm>
            <a:off x="3878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3" name="yt_shape_13413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为抄近路践踏草坪是一种不文明的现象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e5ed9,isEnd"/>
              </a:rPr>
              <a:t>请你用数学知识解释出现这一现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象的原因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17" name="yt_shape_13417"/>
          <p:cNvSpPr txBox="1"/>
          <p:nvPr/>
        </p:nvSpPr>
        <p:spPr>
          <a:xfrm>
            <a:off x="540000" y="402129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14" name="yt_shape_13414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99253" y="1995319"/>
            <a:ext cx="2793492" cy="1975626"/>
            <a:chOff x="0" y="0"/>
            <a:chExt cx="2793492" cy="1975626"/>
          </a:xfrm>
        </p:grpSpPr>
        <p:pic>
          <p:nvPicPr>
            <p:cNvPr id="2" name="yt_image_1341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793492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16" name="yt_shape_13416" descr="{&quot;rangeId&quot;:0,&quot;IgnoreLineSpacing&quot;:1}"/>
            <p:cNvSpPr txBox="1"/>
            <p:nvPr/>
          </p:nvSpPr>
          <p:spPr>
            <a:xfrm>
              <a:off x="863465" y="161562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F145D38-F8D7-6EAF-CE21-EF998F072D88}"/>
              </a:ext>
            </a:extLst>
          </p:cNvPr>
          <p:cNvSpPr txBox="1"/>
          <p:nvPr/>
        </p:nvSpPr>
        <p:spPr>
          <a:xfrm>
            <a:off x="2278908" y="1328682"/>
            <a:ext cx="3228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两点之间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线段最短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8" name="yt_shape_13418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直线的基本事实</a:t>
            </a:r>
          </a:p>
        </p:txBody>
      </p:sp>
      <p:sp>
        <p:nvSpPr>
          <p:cNvPr id="13419" name="yt_shape_13419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经过刨平的木板上的两个点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能弹出一条笔直的墨线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59c4,isEnd"/>
              </a:rPr>
              <a:t>而且只能弹出一条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墨线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能解释这一实际应用的数学知识是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23" name="yt_shape_13423"/>
          <p:cNvSpPr txBox="1"/>
          <p:nvPr/>
        </p:nvSpPr>
        <p:spPr>
          <a:xfrm>
            <a:off x="540000" y="39507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20" name="yt_shape_13420" title="H_111.46110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46725" y="2484753"/>
            <a:ext cx="2098548" cy="1415556"/>
            <a:chOff x="0" y="0"/>
            <a:chExt cx="2098548" cy="1415556"/>
          </a:xfrm>
        </p:grpSpPr>
        <p:pic>
          <p:nvPicPr>
            <p:cNvPr id="2" name="yt_image_1342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98548" cy="101955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22" name="yt_shape_13422" descr="{&quot;rangeId&quot;:0,&quot;IgnoreLineSpacing&quot;:1}"/>
            <p:cNvSpPr txBox="1"/>
            <p:nvPr/>
          </p:nvSpPr>
          <p:spPr>
            <a:xfrm>
              <a:off x="515993" y="105555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第9题图</a:t>
              </a:r>
            </a:p>
          </p:txBody>
        </p:sp>
      </p:grpSp>
      <p:sp>
        <p:nvSpPr>
          <p:cNvPr id="13424" name="yt_shape_13424"/>
          <p:cNvSpPr txBox="1"/>
          <p:nvPr/>
        </p:nvSpPr>
        <p:spPr>
          <a:xfrm>
            <a:off x="540000" y="4360069"/>
            <a:ext cx="4616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考虑不周全导致漏解</a:t>
            </a:r>
          </a:p>
        </p:txBody>
      </p:sp>
      <p:sp>
        <p:nvSpPr>
          <p:cNvPr id="13425" name="yt_shape_13425"/>
          <p:cNvSpPr txBox="1"/>
          <p:nvPr/>
        </p:nvSpPr>
        <p:spPr>
          <a:xfrm>
            <a:off x="540000" y="4839372"/>
            <a:ext cx="80791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平面上有三个点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可以确定直线的条数是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426" name="yt_shape_13426"/>
          <p:cNvSpPr txBox="1"/>
          <p:nvPr/>
        </p:nvSpPr>
        <p:spPr>
          <a:xfrm>
            <a:off x="540000" y="5318675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过平面内四点中任意两点画直线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可以画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4" name="yt_shape_1722145975568">
            <a:extLst>
              <a:ext uri="{FF2B5EF4-FFF2-40B4-BE49-F238E27FC236}">
                <a16:creationId xmlns:a16="http://schemas.microsoft.com/office/drawing/2014/main" id="{2BBFA5A5-0106-CD97-1494-CDCB1233F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04591A2-DB98-A996-666F-8827BD9C6BE5}"/>
              </a:ext>
            </a:extLst>
          </p:cNvPr>
          <p:cNvSpPr txBox="1"/>
          <p:nvPr/>
        </p:nvSpPr>
        <p:spPr>
          <a:xfrm>
            <a:off x="6241308" y="1818116"/>
            <a:ext cx="2923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两点确定一条直线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1146AA-9B14-95B5-F670-FFCE1F75181F}"/>
              </a:ext>
            </a:extLst>
          </p:cNvPr>
          <p:cNvSpPr txBox="1"/>
          <p:nvPr/>
        </p:nvSpPr>
        <p:spPr>
          <a:xfrm>
            <a:off x="6774589" y="4792566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B947E6-176A-115C-7A7E-5AD9496F25F5}"/>
              </a:ext>
            </a:extLst>
          </p:cNvPr>
          <p:cNvSpPr txBox="1"/>
          <p:nvPr/>
        </p:nvSpPr>
        <p:spPr>
          <a:xfrm>
            <a:off x="7460389" y="5271869"/>
            <a:ext cx="1551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8" name="yt_shape_1342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427" name="yt_image_13427">
            <a:extLst>
              <a:ext uri="">
                <a16:creationId xmlns:p14="http://schemas.microsoft.com/office/powerpoint/2010/main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0" name="yt_shape_13430"/>
          <p:cNvSpPr txBox="1"/>
          <p:nvPr/>
        </p:nvSpPr>
        <p:spPr>
          <a:xfrm>
            <a:off x="540000" y="1482165"/>
            <a:ext cx="87522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下列四个图中的线段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或直线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能相交的是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431" name="yt_shape_13431"/>
          <p:cNvSpPr txBox="1"/>
          <p:nvPr/>
        </p:nvSpPr>
        <p:spPr>
          <a:xfrm>
            <a:off x="540000" y="1961468"/>
            <a:ext cx="3609963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8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700" b="0" i="0" u="none">
                <a:solidFill>
                  <a:srgbClr val="1EE3CF"/>
                </a:solidFill>
                <a:effectLst/>
                <a:latin typeface="Times New Roman" pitchFamily="17"/>
                <a:ea typeface="宋体" pitchFamily="17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</a:p>
        </p:txBody>
      </p:sp>
      <p:sp>
        <p:nvSpPr>
          <p:cNvPr id="13432" name="yt_shape_13432"/>
          <p:cNvSpPr txBox="1"/>
          <p:nvPr/>
        </p:nvSpPr>
        <p:spPr>
          <a:xfrm>
            <a:off x="540000" y="2930777"/>
            <a:ext cx="6132064" cy="44036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433" name="yt_shape_13433"/>
          <p:cNvSpPr txBox="1"/>
          <p:nvPr/>
        </p:nvSpPr>
        <p:spPr>
          <a:xfrm>
            <a:off x="540119" y="34137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濮阳市期末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将一块三角形木板截去一部分后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f3f79"/>
              </a:rPr>
              <a:t>发现剩余木板的周长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要比原三角形木板的周长大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能正确解释这一现象的数学知识是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435" name="yt_table_13435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654602"/>
              </p:ext>
            </p:extLst>
          </p:nvPr>
        </p:nvGraphicFramePr>
        <p:xfrm>
          <a:off x="540056" y="4373234"/>
          <a:ext cx="4386263" cy="1901952"/>
        </p:xfrm>
        <a:graphic>
          <a:graphicData uri="http://schemas.openxmlformats.org/drawingml/2006/table">
            <a:tbl>
              <a:tblPr/>
              <a:tblGrid>
                <a:gridCol w="4386263">
                  <a:extLst>
                    <a:ext uri="{9D8B030D-6E8A-4147-A177-3AD203B41FA5}">
                      <a16:colId xmlns:a16="http://schemas.microsoft.com/office/drawing/2014/main" val="107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两直线相交只有一个交点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两点确定一条直线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经过一点有无数条直线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两点之间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线段最短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99"/>
                  </a:ext>
                </a:extLst>
              </a:tr>
            </a:tbl>
          </a:graphicData>
        </a:graphic>
      </p:graphicFrame>
      <p:pic>
        <p:nvPicPr>
          <p:cNvPr id="13434" name="yt_image_13434_skip" title="H_87.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31875" y="4373234"/>
            <a:ext cx="1117854" cy="1113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75699">
            <a:extLst>
              <a:ext uri="{FF2B5EF4-FFF2-40B4-BE49-F238E27FC236}">
                <a16:creationId xmlns:a16="http://schemas.microsoft.com/office/drawing/2014/main" id="{5998B8AC-EDCE-6CFE-BC4A-C044792BFB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073685"/>
            <a:ext cx="741552" cy="685203"/>
          </a:xfrm>
          <a:prstGeom prst="rect">
            <a:avLst/>
          </a:prstGeom>
        </p:spPr>
      </p:pic>
      <p:pic>
        <p:nvPicPr>
          <p:cNvPr id="5" name="yt_shape_1722145975725">
            <a:extLst>
              <a:ext uri="{FF2B5EF4-FFF2-40B4-BE49-F238E27FC236}">
                <a16:creationId xmlns:a16="http://schemas.microsoft.com/office/drawing/2014/main" id="{47336DBE-F061-9B33-1B1E-A46E4D2E94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4190" y="2062858"/>
            <a:ext cx="733617" cy="706859"/>
          </a:xfrm>
          <a:prstGeom prst="rect">
            <a:avLst/>
          </a:prstGeom>
        </p:spPr>
      </p:pic>
      <p:pic>
        <p:nvPicPr>
          <p:cNvPr id="7" name="yt_shape_1722145975750">
            <a:extLst>
              <a:ext uri="{FF2B5EF4-FFF2-40B4-BE49-F238E27FC236}">
                <a16:creationId xmlns:a16="http://schemas.microsoft.com/office/drawing/2014/main" id="{1F69AD12-9F55-3DDD-90D0-79AB460115B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445" y="2055366"/>
            <a:ext cx="828867" cy="721843"/>
          </a:xfrm>
          <a:prstGeom prst="rect">
            <a:avLst/>
          </a:prstGeom>
        </p:spPr>
      </p:pic>
      <p:pic>
        <p:nvPicPr>
          <p:cNvPr id="9" name="yt_shape_1722145975775">
            <a:extLst>
              <a:ext uri="{FF2B5EF4-FFF2-40B4-BE49-F238E27FC236}">
                <a16:creationId xmlns:a16="http://schemas.microsoft.com/office/drawing/2014/main" id="{51763A19-3781-5B2B-83A7-93281B9C53F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950" y="2046869"/>
            <a:ext cx="832042" cy="738835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3B5C5C-D44C-52DF-8C04-57833C4DDC5B}"/>
              </a:ext>
            </a:extLst>
          </p:cNvPr>
          <p:cNvSpPr txBox="1"/>
          <p:nvPr/>
        </p:nvSpPr>
        <p:spPr>
          <a:xfrm>
            <a:off x="82872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7C7126-9375-3721-52CA-EA1E9E2851D4}"/>
              </a:ext>
            </a:extLst>
          </p:cNvPr>
          <p:cNvSpPr txBox="1"/>
          <p:nvPr/>
        </p:nvSpPr>
        <p:spPr>
          <a:xfrm>
            <a:off x="9594107" y="38424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1381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2024-07-30T06:09:30Z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