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08" r:id="rId6"/>
    <p:sldId id="333" r:id="rId7"/>
    <p:sldId id="309" r:id="rId8"/>
    <p:sldId id="311" r:id="rId9"/>
    <p:sldId id="315" r:id="rId10"/>
    <p:sldId id="320" r:id="rId11"/>
    <p:sldId id="324" r:id="rId12"/>
    <p:sldId id="326" r:id="rId13"/>
    <p:sldId id="328" r:id="rId14"/>
    <p:sldId id="329" r:id="rId15"/>
    <p:sldId id="332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3" name="yt_shape_10723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722" name="yt_image_10722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25" name="yt_shape_10725"/>
          <p:cNvSpPr txBox="1"/>
          <p:nvPr/>
        </p:nvSpPr>
        <p:spPr>
          <a:xfrm>
            <a:off x="540000" y="1482165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有理数的加法法则</a:t>
            </a:r>
          </a:p>
        </p:txBody>
      </p:sp>
      <p:sp>
        <p:nvSpPr>
          <p:cNvPr id="10726" name="yt_shape_10726"/>
          <p:cNvSpPr txBox="1"/>
          <p:nvPr/>
        </p:nvSpPr>
        <p:spPr>
          <a:xfrm>
            <a:off x="540000" y="1971599"/>
            <a:ext cx="583974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其结果等于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27" name="yt_table_1072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8422424"/>
              </p:ext>
            </p:extLst>
          </p:nvPr>
        </p:nvGraphicFramePr>
        <p:xfrm>
          <a:off x="540056" y="2450902"/>
          <a:ext cx="85718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20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01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02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2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4"/>
                  </a:ext>
                </a:extLst>
              </a:tr>
            </a:tbl>
          </a:graphicData>
        </a:graphic>
      </p:graphicFrame>
      <p:sp>
        <p:nvSpPr>
          <p:cNvPr id="10729" name="yt_shape_10729"/>
          <p:cNvSpPr txBox="1"/>
          <p:nvPr/>
        </p:nvSpPr>
        <p:spPr>
          <a:xfrm>
            <a:off x="540119" y="297707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遂宁市中考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已知算式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4fd93"/>
              </a:rPr>
              <a:t>内应填入的运算符号为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30" name="yt_table_1073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6793629"/>
              </p:ext>
            </p:extLst>
          </p:nvPr>
        </p:nvGraphicFramePr>
        <p:xfrm>
          <a:off x="540056" y="3936508"/>
          <a:ext cx="8495666" cy="475488"/>
        </p:xfrm>
        <a:graphic>
          <a:graphicData uri="http://schemas.openxmlformats.org/drawingml/2006/table">
            <a:tbl>
              <a:tblPr/>
              <a:tblGrid>
                <a:gridCol w="2346643">
                  <a:extLst>
                    <a:ext uri="{9D8B030D-6E8A-4147-A177-3AD203B41FA5}">
                      <a16:colId xmlns:a16="http://schemas.microsoft.com/office/drawing/2014/main" val="1020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05"/>
                    </a:ext>
                  </a:extLst>
                </a:gridCol>
                <a:gridCol w="2329180">
                  <a:extLst>
                    <a:ext uri="{9D8B030D-6E8A-4147-A177-3AD203B41FA5}">
                      <a16:colId xmlns:a16="http://schemas.microsoft.com/office/drawing/2014/main" val="10206"/>
                    </a:ext>
                  </a:extLst>
                </a:gridCol>
                <a:gridCol w="1414463">
                  <a:extLst>
                    <a:ext uri="{9D8B030D-6E8A-4147-A177-3AD203B41FA5}">
                      <a16:colId xmlns:a16="http://schemas.microsoft.com/office/drawing/2014/main" val="102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5"/>
                  </a:ext>
                </a:extLst>
              </a:tr>
            </a:tbl>
          </a:graphicData>
        </a:graphic>
      </p:graphicFrame>
      <p:pic>
        <p:nvPicPr>
          <p:cNvPr id="3" name="yt_shape_1722145620963">
            <a:extLst>
              <a:ext uri="{FF2B5EF4-FFF2-40B4-BE49-F238E27FC236}">
                <a16:creationId xmlns:a16="http://schemas.microsoft.com/office/drawing/2014/main" id="{66311860-E441-7E16-AECA-9BD58CCB04F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838D8E0-2B2E-B76E-39DC-3A91CF5AF21C}"/>
              </a:ext>
            </a:extLst>
          </p:cNvPr>
          <p:cNvSpPr txBox="1"/>
          <p:nvPr/>
        </p:nvSpPr>
        <p:spPr>
          <a:xfrm>
            <a:off x="54029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FB26EA9-79E2-8AA2-56B6-268CFFFBB9FF}"/>
              </a:ext>
            </a:extLst>
          </p:cNvPr>
          <p:cNvSpPr txBox="1"/>
          <p:nvPr/>
        </p:nvSpPr>
        <p:spPr>
          <a:xfrm>
            <a:off x="1059708" y="340575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80" name="yt_shape_10780"/>
              <p:cNvSpPr txBox="1"/>
              <p:nvPr/>
            </p:nvSpPr>
            <p:spPr>
              <a:xfrm>
                <a:off x="540000" y="900000"/>
                <a:ext cx="7224798" cy="11435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互为相反数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80" name="yt_shape_1078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224798" cy="1143518"/>
              </a:xfrm>
              <a:prstGeom prst="rect">
                <a:avLst/>
              </a:prstGeom>
              <a:blipFill>
                <a:blip r:embed="rId2"/>
                <a:stretch>
                  <a:fillRect l="-2616" r="-1519" b="-160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A513321-54D0-D46C-228A-0D69582FACEA}"/>
              </a:ext>
            </a:extLst>
          </p:cNvPr>
          <p:cNvSpPr txBox="1"/>
          <p:nvPr/>
        </p:nvSpPr>
        <p:spPr>
          <a:xfrm>
            <a:off x="6995314" y="853194"/>
            <a:ext cx="637286" cy="80170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0783">
                <a:extLst>
                  <a:ext uri="{FF2B5EF4-FFF2-40B4-BE49-F238E27FC236}">
                    <a16:creationId xmlns:a16="http://schemas.microsoft.com/office/drawing/2014/main" id="{14BF6CA7-3137-D3D3-FB96-BAF10045C516}"/>
                  </a:ext>
                </a:extLst>
              </p:cNvPr>
              <p:cNvSpPr txBox="1"/>
              <p:nvPr/>
            </p:nvSpPr>
            <p:spPr>
              <a:xfrm>
                <a:off x="540000" y="2099125"/>
                <a:ext cx="5386090" cy="30986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	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＝＋（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0783">
                <a:extLst>
                  <a:ext uri="{FF2B5EF4-FFF2-40B4-BE49-F238E27FC236}">
                    <a16:creationId xmlns:a16="http://schemas.microsoft.com/office/drawing/2014/main" id="{14BF6CA7-3137-D3D3-FB96-BAF10045C5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99125"/>
                <a:ext cx="5386090" cy="3098679"/>
              </a:xfrm>
              <a:prstGeom prst="rect">
                <a:avLst/>
              </a:prstGeom>
              <a:blipFill>
                <a:blip r:embed="rId3"/>
                <a:stretch>
                  <a:fillRect l="-3511" t="-1572" r="-19479" b="-489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2FD13044-B646-E085-EE39-F649F4AFB10E}"/>
              </a:ext>
            </a:extLst>
          </p:cNvPr>
          <p:cNvSpPr txBox="1"/>
          <p:nvPr/>
        </p:nvSpPr>
        <p:spPr>
          <a:xfrm>
            <a:off x="449989" y="2527806"/>
            <a:ext cx="399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B19F1F7-E3D5-7A41-4751-C0FF99620C24}"/>
              </a:ext>
            </a:extLst>
          </p:cNvPr>
          <p:cNvSpPr txBox="1"/>
          <p:nvPr/>
        </p:nvSpPr>
        <p:spPr>
          <a:xfrm>
            <a:off x="449989" y="3003294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4A7A6BE-6621-2516-521E-D57A8929CC4F}"/>
              </a:ext>
            </a:extLst>
          </p:cNvPr>
          <p:cNvSpPr txBox="1"/>
          <p:nvPr/>
        </p:nvSpPr>
        <p:spPr>
          <a:xfrm>
            <a:off x="449989" y="4153216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2D6AF26-E4AA-70CF-128B-388BFFCEC438}"/>
              </a:ext>
            </a:extLst>
          </p:cNvPr>
          <p:cNvSpPr txBox="1"/>
          <p:nvPr/>
        </p:nvSpPr>
        <p:spPr>
          <a:xfrm>
            <a:off x="449989" y="462870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3" name="yt_shape_10783"/>
          <p:cNvSpPr txBox="1"/>
          <p:nvPr/>
        </p:nvSpPr>
        <p:spPr>
          <a:xfrm>
            <a:off x="540000" y="900000"/>
            <a:ext cx="5386090" cy="54307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	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＝＋（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55EF485-FE65-2E93-1AA8-21DF593F9518}"/>
              </a:ext>
            </a:extLst>
          </p:cNvPr>
          <p:cNvSpPr txBox="1"/>
          <p:nvPr/>
        </p:nvSpPr>
        <p:spPr>
          <a:xfrm>
            <a:off x="449989" y="1340768"/>
            <a:ext cx="551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	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6D820B3-96F0-91EF-82D7-F2BB2751D028}"/>
              </a:ext>
            </a:extLst>
          </p:cNvPr>
          <p:cNvSpPr txBox="1"/>
          <p:nvPr/>
        </p:nvSpPr>
        <p:spPr>
          <a:xfrm>
            <a:off x="449989" y="1816256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946AC90-2539-0BF8-FC60-862BA1ACB68C}"/>
              </a:ext>
            </a:extLst>
          </p:cNvPr>
          <p:cNvSpPr txBox="1"/>
          <p:nvPr/>
        </p:nvSpPr>
        <p:spPr>
          <a:xfrm>
            <a:off x="449989" y="2291744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A6A6E30-400D-A469-A560-36C9E1FB0966}"/>
              </a:ext>
            </a:extLst>
          </p:cNvPr>
          <p:cNvSpPr txBox="1"/>
          <p:nvPr/>
        </p:nvSpPr>
        <p:spPr>
          <a:xfrm>
            <a:off x="449989" y="2767232"/>
            <a:ext cx="10944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790" name="yt_shape_10790"/>
              <p:cNvSpPr txBox="1"/>
              <p:nvPr/>
            </p:nvSpPr>
            <p:spPr>
              <a:xfrm>
                <a:off x="540000" y="3242720"/>
                <a:ext cx="5448607" cy="33578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	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790" name="yt_shape_107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42720"/>
                <a:ext cx="5448607" cy="3357842"/>
              </a:xfrm>
              <a:prstGeom prst="rect">
                <a:avLst/>
              </a:prstGeom>
              <a:blipFill>
                <a:blip r:embed="rId2"/>
                <a:stretch>
                  <a:fillRect l="-3471" r="-2464" b="-19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A6E56DB-A439-8B99-6A61-339321E4B993}"/>
                  </a:ext>
                </a:extLst>
              </p:cNvPr>
              <p:cNvSpPr txBox="1"/>
              <p:nvPr/>
            </p:nvSpPr>
            <p:spPr>
              <a:xfrm>
                <a:off x="449989" y="3870792"/>
                <a:ext cx="5575998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	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A6E56DB-A439-8B99-6A61-339321E4B9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70792"/>
                <a:ext cx="5575998" cy="768490"/>
              </a:xfrm>
              <a:prstGeom prst="rect">
                <a:avLst/>
              </a:prstGeom>
              <a:blipFill>
                <a:blip r:embed="rId3"/>
                <a:stretch>
                  <a:fillRect l="-1749" r="-163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93F7339-76E5-CB7F-80B7-5868428C9C5B}"/>
                  </a:ext>
                </a:extLst>
              </p:cNvPr>
              <p:cNvSpPr txBox="1"/>
              <p:nvPr/>
            </p:nvSpPr>
            <p:spPr>
              <a:xfrm>
                <a:off x="449989" y="4545670"/>
                <a:ext cx="29947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093F7339-76E5-CB7F-80B7-5868428C9C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45670"/>
                <a:ext cx="2994724" cy="765061"/>
              </a:xfrm>
              <a:prstGeom prst="rect">
                <a:avLst/>
              </a:prstGeom>
              <a:blipFill>
                <a:blip r:embed="rId4"/>
                <a:stretch>
                  <a:fillRect l="-3259" r="-3259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F75E3B38-4F5A-5832-0498-AE15255B9C1D}"/>
                  </a:ext>
                </a:extLst>
              </p:cNvPr>
              <p:cNvSpPr txBox="1"/>
              <p:nvPr/>
            </p:nvSpPr>
            <p:spPr>
              <a:xfrm>
                <a:off x="449989" y="5217119"/>
                <a:ext cx="20803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F75E3B38-4F5A-5832-0498-AE15255B9C1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17119"/>
                <a:ext cx="2080324" cy="765061"/>
              </a:xfrm>
              <a:prstGeom prst="rect">
                <a:avLst/>
              </a:prstGeom>
              <a:blipFill>
                <a:blip r:embed="rId5"/>
                <a:stretch>
                  <a:fillRect l="-4692" r="-4692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62D6E293-231E-57EB-B965-781C328B1A85}"/>
                  </a:ext>
                </a:extLst>
              </p:cNvPr>
              <p:cNvSpPr txBox="1"/>
              <p:nvPr/>
            </p:nvSpPr>
            <p:spPr>
              <a:xfrm>
                <a:off x="449989" y="5888568"/>
                <a:ext cx="13183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62D6E293-231E-57EB-B965-781C328B1A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888568"/>
                <a:ext cx="1318324" cy="726326"/>
              </a:xfrm>
              <a:prstGeom prst="rect">
                <a:avLst/>
              </a:prstGeom>
              <a:blipFill>
                <a:blip r:embed="rId6"/>
                <a:stretch>
                  <a:fillRect l="-7407" r="-7407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94" name="yt_shape_10794"/>
              <p:cNvSpPr txBox="1"/>
              <p:nvPr/>
            </p:nvSpPr>
            <p:spPr>
              <a:xfrm>
                <a:off x="540119" y="900000"/>
                <a:ext cx="11492915" cy="5074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列式计算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的相反数与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的绝对值的和是多少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某公交车原坐有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经过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个站点时上下车情况如下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上车为正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db70d"/>
                  </a:rPr>
                  <a:t>下车为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）：（＋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现在车上还有多少人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94" name="yt_shape_10794" descr="{&quot;rangeId&quot;:16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074915"/>
              </a:xfrm>
              <a:prstGeom prst="rect">
                <a:avLst/>
              </a:prstGeom>
              <a:blipFill>
                <a:blip r:embed="rId2"/>
                <a:stretch>
                  <a:fillRect l="-1645" t="-1082" b="-27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D135759-315D-E49D-0F56-F6D237032EB9}"/>
                  </a:ext>
                </a:extLst>
              </p:cNvPr>
              <p:cNvSpPr txBox="1"/>
              <p:nvPr/>
            </p:nvSpPr>
            <p:spPr>
              <a:xfrm>
                <a:off x="450108" y="2003560"/>
                <a:ext cx="4733036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＋｜－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6, 'hasSerialNum': 1, 'pageBreak': True}">
                <a:extLst>
                  <a:ext uri="{FF2B5EF4-FFF2-40B4-BE49-F238E27FC236}">
                    <a16:creationId xmlns:a16="http://schemas.microsoft.com/office/drawing/2014/main" id="{8D135759-315D-E49D-0F56-F6D237032E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003560"/>
                <a:ext cx="4733036" cy="768490"/>
              </a:xfrm>
              <a:prstGeom prst="rect">
                <a:avLst/>
              </a:prstGeom>
              <a:blipFill>
                <a:blip r:embed="rId3"/>
                <a:stretch>
                  <a:fillRect l="-206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9EFD79A-CC22-A9E7-5D8C-DE3C805DD30E}"/>
                  </a:ext>
                </a:extLst>
              </p:cNvPr>
              <p:cNvSpPr txBox="1"/>
              <p:nvPr/>
            </p:nvSpPr>
            <p:spPr>
              <a:xfrm>
                <a:off x="450108" y="2678438"/>
                <a:ext cx="245656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6, 'hasSerialNum': 1, 'pageBreak': True}">
                <a:extLst>
                  <a:ext uri="{FF2B5EF4-FFF2-40B4-BE49-F238E27FC236}">
                    <a16:creationId xmlns:a16="http://schemas.microsoft.com/office/drawing/2014/main" id="{39EFD79A-CC22-A9E7-5D8C-DE3C805DD3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678438"/>
                <a:ext cx="2456561" cy="768490"/>
              </a:xfrm>
              <a:prstGeom prst="rect">
                <a:avLst/>
              </a:prstGeom>
              <a:blipFill>
                <a:blip r:embed="rId4"/>
                <a:stretch>
                  <a:fillRect l="-3970" r="-372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40E93A2-FFA0-F627-18B6-66FC43C37974}"/>
                  </a:ext>
                </a:extLst>
              </p:cNvPr>
              <p:cNvSpPr txBox="1"/>
              <p:nvPr/>
            </p:nvSpPr>
            <p:spPr>
              <a:xfrm>
                <a:off x="450108" y="3353316"/>
                <a:ext cx="1165924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6, 'hasSerialNum': 1, 'pageBreak': True}">
                <a:extLst>
                  <a:ext uri="{FF2B5EF4-FFF2-40B4-BE49-F238E27FC236}">
                    <a16:creationId xmlns:a16="http://schemas.microsoft.com/office/drawing/2014/main" id="{B40E93A2-FFA0-F627-18B6-66FC43C379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353316"/>
                <a:ext cx="1165924" cy="768490"/>
              </a:xfrm>
              <a:prstGeom prst="rect">
                <a:avLst/>
              </a:prstGeom>
              <a:blipFill>
                <a:blip r:embed="rId5"/>
                <a:stretch>
                  <a:fillRect l="-8377" r="-8377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6F1C3212-45F5-96A8-83D0-84994AFE372E}"/>
              </a:ext>
            </a:extLst>
          </p:cNvPr>
          <p:cNvSpPr txBox="1"/>
          <p:nvPr/>
        </p:nvSpPr>
        <p:spPr>
          <a:xfrm>
            <a:off x="450108" y="4979170"/>
            <a:ext cx="6580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）＋（＋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0668D0E-1640-E4BD-9B9C-6E4EA26E2F32}"/>
              </a:ext>
            </a:extLst>
          </p:cNvPr>
          <p:cNvSpPr txBox="1"/>
          <p:nvPr/>
        </p:nvSpPr>
        <p:spPr>
          <a:xfrm>
            <a:off x="450108" y="5454658"/>
            <a:ext cx="1856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2" name="yt_shape_10802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801" name="yt_image_10801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04" name="yt_shape_10804"/>
          <p:cNvSpPr txBox="1"/>
          <p:nvPr/>
        </p:nvSpPr>
        <p:spPr>
          <a:xfrm>
            <a:off x="540000" y="1482165"/>
            <a:ext cx="762708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805" name="yt_shape_10805"/>
          <p:cNvSpPr txBox="1"/>
          <p:nvPr/>
        </p:nvSpPr>
        <p:spPr>
          <a:xfrm>
            <a:off x="540000" y="1961350"/>
            <a:ext cx="1093568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上述其他条件不变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改成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10FA148-31BC-8F29-0059-CC47D125D0B5}"/>
              </a:ext>
            </a:extLst>
          </p:cNvPr>
          <p:cNvSpPr txBox="1"/>
          <p:nvPr/>
        </p:nvSpPr>
        <p:spPr>
          <a:xfrm>
            <a:off x="10213114" y="1914544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806" name="yt_shape_10806"/>
          <p:cNvSpPr txBox="1"/>
          <p:nvPr/>
        </p:nvSpPr>
        <p:spPr>
          <a:xfrm>
            <a:off x="540000" y="2465814"/>
            <a:ext cx="893193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将上述条件中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删掉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0807" name="yt_shape_10807"/>
          <p:cNvSpPr txBox="1"/>
          <p:nvPr/>
        </p:nvSpPr>
        <p:spPr>
          <a:xfrm>
            <a:off x="540000" y="2945117"/>
            <a:ext cx="5775620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的值为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94D3CB9-F9CC-B119-A10F-C10141BD6B33}"/>
              </a:ext>
            </a:extLst>
          </p:cNvPr>
          <p:cNvSpPr txBox="1"/>
          <p:nvPr/>
        </p:nvSpPr>
        <p:spPr>
          <a:xfrm>
            <a:off x="7619139" y="2419008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C802C35-94DB-7A22-7C12-44807E6D043C}"/>
              </a:ext>
            </a:extLst>
          </p:cNvPr>
          <p:cNvSpPr txBox="1"/>
          <p:nvPr/>
        </p:nvSpPr>
        <p:spPr>
          <a:xfrm>
            <a:off x="449989" y="2898311"/>
            <a:ext cx="4907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22FC693-E4D4-C203-4205-1D33A98CD694}"/>
              </a:ext>
            </a:extLst>
          </p:cNvPr>
          <p:cNvSpPr txBox="1"/>
          <p:nvPr/>
        </p:nvSpPr>
        <p:spPr>
          <a:xfrm>
            <a:off x="449989" y="3373799"/>
            <a:ext cx="4145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89DD33D-7034-FAFF-97E6-08D8892FAF44}"/>
              </a:ext>
            </a:extLst>
          </p:cNvPr>
          <p:cNvSpPr txBox="1"/>
          <p:nvPr/>
        </p:nvSpPr>
        <p:spPr>
          <a:xfrm>
            <a:off x="449989" y="3849287"/>
            <a:ext cx="4910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CEF8F62-DA8F-27F2-52F7-1F2C970CDC7C}"/>
              </a:ext>
            </a:extLst>
          </p:cNvPr>
          <p:cNvSpPr txBox="1"/>
          <p:nvPr/>
        </p:nvSpPr>
        <p:spPr>
          <a:xfrm>
            <a:off x="449989" y="4324775"/>
            <a:ext cx="5442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742B06B-47F4-1AF0-95B1-3D006B1662FB}"/>
              </a:ext>
            </a:extLst>
          </p:cNvPr>
          <p:cNvSpPr txBox="1"/>
          <p:nvPr/>
        </p:nvSpPr>
        <p:spPr>
          <a:xfrm>
            <a:off x="449989" y="4800263"/>
            <a:ext cx="5899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AA23E2C-EC6F-E275-A648-04D674FD8E29}"/>
              </a:ext>
            </a:extLst>
          </p:cNvPr>
          <p:cNvSpPr txBox="1"/>
          <p:nvPr/>
        </p:nvSpPr>
        <p:spPr>
          <a:xfrm>
            <a:off x="449989" y="5275752"/>
            <a:ext cx="3840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的值为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8" name="yt_shape_10808"/>
          <p:cNvSpPr txBox="1"/>
          <p:nvPr/>
        </p:nvSpPr>
        <p:spPr>
          <a:xfrm>
            <a:off x="540119" y="908720"/>
            <a:ext cx="11492915" cy="1445002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两个有理数相加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一是辨别加数是同号还是异号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二是确定和的符号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_6a5dd"/>
              </a:rPr>
              <a:t>三是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进行绝对值的加或减的计算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总之六个字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二定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三算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.”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2" name="yt_shape_10732"/>
          <p:cNvSpPr txBox="1"/>
          <p:nvPr/>
        </p:nvSpPr>
        <p:spPr>
          <a:xfrm>
            <a:off x="540000" y="900000"/>
            <a:ext cx="460863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下列运算中正确的是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33" name="yt_table_1073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9062786"/>
              </p:ext>
            </p:extLst>
          </p:nvPr>
        </p:nvGraphicFramePr>
        <p:xfrm>
          <a:off x="540056" y="1379303"/>
          <a:ext cx="6367463" cy="1901952"/>
        </p:xfrm>
        <a:graphic>
          <a:graphicData uri="http://schemas.openxmlformats.org/drawingml/2006/table">
            <a:tbl>
              <a:tblPr/>
              <a:tblGrid>
                <a:gridCol w="6367463">
                  <a:extLst>
                    <a:ext uri="{9D8B030D-6E8A-4147-A177-3AD203B41FA5}">
                      <a16:colId xmlns:a16="http://schemas.microsoft.com/office/drawing/2014/main" val="102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）＝－（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）＝－（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）＝＋（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）＝＋（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79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B24733E0-F007-F07B-3344-3C5D1732DDD8}"/>
              </a:ext>
            </a:extLst>
          </p:cNvPr>
          <p:cNvSpPr txBox="1"/>
          <p:nvPr/>
        </p:nvSpPr>
        <p:spPr>
          <a:xfrm>
            <a:off x="41837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5" name="yt_shape_10735"/>
          <p:cNvSpPr txBox="1"/>
          <p:nvPr/>
        </p:nvSpPr>
        <p:spPr>
          <a:xfrm>
            <a:off x="540000" y="900000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0736" name="yt_table_10736" title="H_312.4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41766"/>
              </p:ext>
            </p:extLst>
          </p:nvPr>
        </p:nvGraphicFramePr>
        <p:xfrm>
          <a:off x="540000" y="1531667"/>
          <a:ext cx="11111997" cy="396849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534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55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46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12243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1337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 rowSpan="2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加数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和的组成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noFill/>
                      <a:prstDash val="solid"/>
                      <a:round/>
                    </a:lnB>
                  </a:tcPr>
                </a:tc>
                <a:tc hMerge="1">
                  <a:txBody>
                    <a:bodyPr/>
                    <a:lstStyle/>
                    <a:p>
                      <a:pPr fontAlgn="ctr">
                        <a:lnSpc>
                          <a:spcPct val="129999"/>
                        </a:lnSpc>
                      </a:pPr>
                      <a:endParaRPr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符号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noFill/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绝对值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 vMerge="1">
                  <a:txBody>
                    <a:bodyPr/>
                    <a:lstStyle/>
                    <a:p>
                      <a:pPr algn="l" eaLnBrk="1" fontAlgn="ctr" latinLnBrk="0" hangingPunct="0">
                        <a:lnSpc>
                          <a:spcPct val="129999"/>
                        </a:lnSpc>
                      </a:pPr>
                      <a:endParaRPr/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17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18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FF0000">
                              <a:alpha val="0"/>
                            </a:srgbClr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2C881981-B191-BAE2-20F3-0F134A95B150}"/>
              </a:ext>
            </a:extLst>
          </p:cNvPr>
          <p:cNvSpPr txBox="1"/>
          <p:nvPr/>
        </p:nvSpPr>
        <p:spPr>
          <a:xfrm>
            <a:off x="5094058" y="3362759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F054FFD-791D-FA38-B87B-2390C4E05592}"/>
              </a:ext>
            </a:extLst>
          </p:cNvPr>
          <p:cNvSpPr txBox="1"/>
          <p:nvPr/>
        </p:nvSpPr>
        <p:spPr>
          <a:xfrm>
            <a:off x="7498033" y="3362759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93D5B4-C973-2DD9-2F4F-E23C982ADFF7}"/>
              </a:ext>
            </a:extLst>
          </p:cNvPr>
          <p:cNvSpPr txBox="1"/>
          <p:nvPr/>
        </p:nvSpPr>
        <p:spPr>
          <a:xfrm>
            <a:off x="10325189" y="3381809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593DF21-3319-40E6-32FC-ACECEC3770FA}"/>
              </a:ext>
            </a:extLst>
          </p:cNvPr>
          <p:cNvSpPr txBox="1"/>
          <p:nvPr/>
        </p:nvSpPr>
        <p:spPr>
          <a:xfrm>
            <a:off x="5094058" y="3933056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4D11643-5BB3-42FD-B985-44793D4FF4D6}"/>
              </a:ext>
            </a:extLst>
          </p:cNvPr>
          <p:cNvSpPr txBox="1"/>
          <p:nvPr/>
        </p:nvSpPr>
        <p:spPr>
          <a:xfrm>
            <a:off x="7498033" y="3939211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CC8EFCB-2745-52C4-6D86-4FA5E9F658E4}"/>
              </a:ext>
            </a:extLst>
          </p:cNvPr>
          <p:cNvSpPr txBox="1"/>
          <p:nvPr/>
        </p:nvSpPr>
        <p:spPr>
          <a:xfrm>
            <a:off x="10201364" y="393921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475E765-91BE-0F91-A791-8DE8EC0BB4E3}"/>
              </a:ext>
            </a:extLst>
          </p:cNvPr>
          <p:cNvSpPr txBox="1"/>
          <p:nvPr/>
        </p:nvSpPr>
        <p:spPr>
          <a:xfrm>
            <a:off x="5094058" y="4499985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77AE6F3-8D6A-A6CA-05FB-01FCD67CED86}"/>
              </a:ext>
            </a:extLst>
          </p:cNvPr>
          <p:cNvSpPr txBox="1"/>
          <p:nvPr/>
        </p:nvSpPr>
        <p:spPr>
          <a:xfrm>
            <a:off x="7555183" y="4496615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085E637-4A1F-99B9-E877-47D5CD411706}"/>
              </a:ext>
            </a:extLst>
          </p:cNvPr>
          <p:cNvSpPr txBox="1"/>
          <p:nvPr/>
        </p:nvSpPr>
        <p:spPr>
          <a:xfrm>
            <a:off x="10201364" y="4515665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B20BCE5-5A83-6CC5-2506-57F31B486FBC}"/>
              </a:ext>
            </a:extLst>
          </p:cNvPr>
          <p:cNvSpPr txBox="1"/>
          <p:nvPr/>
        </p:nvSpPr>
        <p:spPr>
          <a:xfrm>
            <a:off x="5094058" y="5066912"/>
            <a:ext cx="48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ADA9F2D-1F0A-FD94-43C1-947939463171}"/>
              </a:ext>
            </a:extLst>
          </p:cNvPr>
          <p:cNvSpPr txBox="1"/>
          <p:nvPr/>
        </p:nvSpPr>
        <p:spPr>
          <a:xfrm>
            <a:off x="7498033" y="5054017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A34BA50-5676-AE49-410C-9B88A945F48E}"/>
              </a:ext>
            </a:extLst>
          </p:cNvPr>
          <p:cNvSpPr txBox="1"/>
          <p:nvPr/>
        </p:nvSpPr>
        <p:spPr>
          <a:xfrm>
            <a:off x="10201364" y="5073067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38" name="yt_shape_10738"/>
              <p:cNvSpPr txBox="1"/>
              <p:nvPr/>
            </p:nvSpPr>
            <p:spPr>
              <a:xfrm>
                <a:off x="540000" y="900000"/>
                <a:ext cx="4073231" cy="39099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38" name="yt_shape_10738" descr="{&quot;rangeId&quot;:25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073231" cy="3909981"/>
              </a:xfrm>
              <a:prstGeom prst="rect">
                <a:avLst/>
              </a:prstGeom>
              <a:blipFill>
                <a:blip r:embed="rId2"/>
                <a:stretch>
                  <a:fillRect l="-4641" t="-1404" r="-3593" b="-39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47612D0-5CA9-88C4-412D-99E2E4D10C09}"/>
                  </a:ext>
                </a:extLst>
              </p:cNvPr>
              <p:cNvSpPr txBox="1"/>
              <p:nvPr/>
            </p:nvSpPr>
            <p:spPr>
              <a:xfrm>
                <a:off x="449989" y="2003116"/>
                <a:ext cx="2385124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5, 'hasSerialNum': 1}">
                <a:extLst>
                  <a:ext uri="{FF2B5EF4-FFF2-40B4-BE49-F238E27FC236}">
                    <a16:creationId xmlns:a16="http://schemas.microsoft.com/office/drawing/2014/main" id="{D47612D0-5CA9-88C4-412D-99E2E4D10C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3116"/>
                <a:ext cx="2385124" cy="768045"/>
              </a:xfrm>
              <a:prstGeom prst="rect">
                <a:avLst/>
              </a:prstGeom>
              <a:blipFill>
                <a:blip r:embed="rId3"/>
                <a:stretch>
                  <a:fillRect l="-4092" r="-4092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513883C4-C5B6-3889-0F2B-8BF195E65BD2}"/>
              </a:ext>
            </a:extLst>
          </p:cNvPr>
          <p:cNvSpPr txBox="1"/>
          <p:nvPr/>
        </p:nvSpPr>
        <p:spPr>
          <a:xfrm>
            <a:off x="449989" y="3153037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13E1252-F396-FB94-F29B-5F45F49E7DCB}"/>
              </a:ext>
            </a:extLst>
          </p:cNvPr>
          <p:cNvSpPr txBox="1"/>
          <p:nvPr/>
        </p:nvSpPr>
        <p:spPr>
          <a:xfrm>
            <a:off x="449989" y="4300990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48" name="yt_shape_10748"/>
              <p:cNvSpPr txBox="1"/>
              <p:nvPr/>
            </p:nvSpPr>
            <p:spPr>
              <a:xfrm>
                <a:off x="540000" y="900000"/>
                <a:ext cx="3529812" cy="20047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48" name="yt_shape_10748" descr="{&quot;rangeId&quot;:2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529812" cy="2004716"/>
              </a:xfrm>
              <a:prstGeom prst="rect">
                <a:avLst/>
              </a:prstGeom>
              <a:blipFill>
                <a:blip r:embed="rId2"/>
                <a:stretch>
                  <a:fillRect l="-5354" r="-4145" b="-30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01FFFC3-8E59-DA40-1A7C-C6DEACC0F6D8}"/>
                  </a:ext>
                </a:extLst>
              </p:cNvPr>
              <p:cNvSpPr txBox="1"/>
              <p:nvPr/>
            </p:nvSpPr>
            <p:spPr>
              <a:xfrm>
                <a:off x="449989" y="1528072"/>
                <a:ext cx="337096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8}">
                <a:extLst>
                  <a:ext uri="{FF2B5EF4-FFF2-40B4-BE49-F238E27FC236}">
                    <a16:creationId xmlns:a16="http://schemas.microsoft.com/office/drawing/2014/main" id="{801FFFC3-8E59-DA40-1A7C-C6DEACC0F6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8072"/>
                <a:ext cx="3370961" cy="768490"/>
              </a:xfrm>
              <a:prstGeom prst="rect">
                <a:avLst/>
              </a:prstGeom>
              <a:blipFill>
                <a:blip r:embed="rId3"/>
                <a:stretch>
                  <a:fillRect l="-2893" r="-2712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1E65BDF-0FF5-C475-9B5B-F43ED6E91C39}"/>
                  </a:ext>
                </a:extLst>
              </p:cNvPr>
              <p:cNvSpPr txBox="1"/>
              <p:nvPr/>
            </p:nvSpPr>
            <p:spPr>
              <a:xfrm>
                <a:off x="449989" y="2202950"/>
                <a:ext cx="1165924" cy="7291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8}">
                <a:extLst>
                  <a:ext uri="{FF2B5EF4-FFF2-40B4-BE49-F238E27FC236}">
                    <a16:creationId xmlns:a16="http://schemas.microsoft.com/office/drawing/2014/main" id="{C1E65BDF-0FF5-C475-9B5B-F43ED6E91C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02950"/>
                <a:ext cx="1165924" cy="729184"/>
              </a:xfrm>
              <a:prstGeom prst="rect">
                <a:avLst/>
              </a:prstGeom>
              <a:blipFill>
                <a:blip r:embed="rId4"/>
                <a:stretch>
                  <a:fillRect l="-8377" r="-8377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" name="yt_shape_10752"/>
          <p:cNvSpPr txBox="1"/>
          <p:nvPr/>
        </p:nvSpPr>
        <p:spPr>
          <a:xfrm>
            <a:off x="540000" y="900000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有理数加法的应用</a:t>
            </a:r>
          </a:p>
        </p:txBody>
      </p:sp>
      <p:sp>
        <p:nvSpPr>
          <p:cNvPr id="10753" name="yt_shape_10753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某企业今年第一季度盈余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第二季度亏本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6b965"/>
              </a:rPr>
              <a:t>该企业今年上半年盈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或亏本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可用算式表示为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54" name="yt_table_1075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9062939"/>
              </p:ext>
            </p:extLst>
          </p:nvPr>
        </p:nvGraphicFramePr>
        <p:xfrm>
          <a:off x="540056" y="2348869"/>
          <a:ext cx="4603560" cy="1901952"/>
        </p:xfrm>
        <a:graphic>
          <a:graphicData uri="http://schemas.openxmlformats.org/drawingml/2006/table">
            <a:tbl>
              <a:tblPr/>
              <a:tblGrid>
                <a:gridCol w="4603560">
                  <a:extLst>
                    <a:ext uri="{9D8B030D-6E8A-4147-A177-3AD203B41FA5}">
                      <a16:colId xmlns:a16="http://schemas.microsoft.com/office/drawing/2014/main" val="102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11000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）＋（－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3"/>
                  </a:ext>
                </a:extLst>
              </a:tr>
            </a:tbl>
          </a:graphicData>
        </a:graphic>
      </p:graphicFrame>
      <p:pic>
        <p:nvPicPr>
          <p:cNvPr id="3" name="yt_shape_1722145621044">
            <a:extLst>
              <a:ext uri="{FF2B5EF4-FFF2-40B4-BE49-F238E27FC236}">
                <a16:creationId xmlns:a16="http://schemas.microsoft.com/office/drawing/2014/main" id="{D48D4790-F296-BAE3-FF96-880B02D466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4392AFA-556A-A79F-EA86-A45E15B1F619}"/>
              </a:ext>
            </a:extLst>
          </p:cNvPr>
          <p:cNvSpPr txBox="1"/>
          <p:nvPr/>
        </p:nvSpPr>
        <p:spPr>
          <a:xfrm>
            <a:off x="5022108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6" name="yt_shape_10756"/>
          <p:cNvSpPr txBox="1"/>
          <p:nvPr/>
        </p:nvSpPr>
        <p:spPr>
          <a:xfrm>
            <a:off x="540119" y="900000"/>
            <a:ext cx="11492915" cy="289973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南阳市期末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温度由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上升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已知甲地的海拔高度为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乙地的海拔比甲地高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42f71,isEnd"/>
              </a:rPr>
              <a:t>丙地的海拔比乙地高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则乙地和丙地的海拔高度各是多少米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乙地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），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丙地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乙地的海拔高度是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丙地的海拔高度是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105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5m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5BF3C6C-F27E-6514-A251-4C01923D0ADE}"/>
              </a:ext>
            </a:extLst>
          </p:cNvPr>
          <p:cNvSpPr txBox="1"/>
          <p:nvPr/>
        </p:nvSpPr>
        <p:spPr>
          <a:xfrm>
            <a:off x="6333383" y="853194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E882DA4-CC35-AE2A-2FEF-31C37861134F}"/>
              </a:ext>
            </a:extLst>
          </p:cNvPr>
          <p:cNvSpPr txBox="1"/>
          <p:nvPr/>
        </p:nvSpPr>
        <p:spPr>
          <a:xfrm>
            <a:off x="450108" y="2279658"/>
            <a:ext cx="4988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FF7590-2E9D-E4BD-2BE2-312ED8DA06F5}"/>
              </a:ext>
            </a:extLst>
          </p:cNvPr>
          <p:cNvSpPr txBox="1"/>
          <p:nvPr/>
        </p:nvSpPr>
        <p:spPr>
          <a:xfrm>
            <a:off x="450108" y="2755146"/>
            <a:ext cx="4836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丙地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F4BB820-E9C2-8066-34C8-BE3AED1CBFFC}"/>
              </a:ext>
            </a:extLst>
          </p:cNvPr>
          <p:cNvSpPr txBox="1"/>
          <p:nvPr/>
        </p:nvSpPr>
        <p:spPr>
          <a:xfrm>
            <a:off x="450108" y="3230634"/>
            <a:ext cx="7968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乙地的海拔高度是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丙地的海拔高度是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5m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762" name="yt_shape_10762"/>
              <p:cNvSpPr txBox="1"/>
              <p:nvPr/>
            </p:nvSpPr>
            <p:spPr>
              <a:xfrm>
                <a:off x="540000" y="899999"/>
                <a:ext cx="9732464" cy="210643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【易错点】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对异号两数相加的法则理解不透彻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  <a:sym typeface=",isEnd"/>
                  </a:rPr>
                  <a:t>导致计算结果不正确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其中错误的有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0762" name="yt_shape_1076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899999"/>
                <a:ext cx="9732464" cy="2106437"/>
              </a:xfrm>
              <a:prstGeom prst="rect">
                <a:avLst/>
              </a:prstGeom>
              <a:blipFill>
                <a:blip r:embed="rId2"/>
                <a:stretch>
                  <a:fillRect l="-1942" t="-2609" b="-28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766" name="yt_table_1076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0206497"/>
              </p:ext>
            </p:extLst>
          </p:nvPr>
        </p:nvGraphicFramePr>
        <p:xfrm>
          <a:off x="540056" y="3024259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21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1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12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2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84F43AF-E80B-857C-F478-0394541CD09C}"/>
              </a:ext>
            </a:extLst>
          </p:cNvPr>
          <p:cNvSpPr txBox="1"/>
          <p:nvPr/>
        </p:nvSpPr>
        <p:spPr>
          <a:xfrm>
            <a:off x="5926864" y="2276872"/>
            <a:ext cx="383286" cy="7295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9" name="yt_shape_10769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768" name="yt_image_10768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71" name="yt_shape_10771"/>
          <p:cNvSpPr txBox="1"/>
          <p:nvPr/>
        </p:nvSpPr>
        <p:spPr>
          <a:xfrm>
            <a:off x="540000" y="1482165"/>
            <a:ext cx="803264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是有理数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那么下列各式成立的是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72" name="yt_table_1077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7830847"/>
              </p:ext>
            </p:extLst>
          </p:nvPr>
        </p:nvGraphicFramePr>
        <p:xfrm>
          <a:off x="540056" y="1961468"/>
          <a:ext cx="5529263" cy="1901952"/>
        </p:xfrm>
        <a:graphic>
          <a:graphicData uri="http://schemas.openxmlformats.org/drawingml/2006/table">
            <a:tbl>
              <a:tblPr/>
              <a:tblGrid>
                <a:gridCol w="5529263">
                  <a:extLst>
                    <a:ext uri="{9D8B030D-6E8A-4147-A177-3AD203B41FA5}">
                      <a16:colId xmlns:a16="http://schemas.microsoft.com/office/drawing/2014/main" val="1021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如果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那么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如果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那么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如果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那么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如果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那么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8"/>
                  </a:ext>
                </a:extLst>
              </a:tr>
            </a:tbl>
          </a:graphicData>
        </a:graphic>
      </p:graphicFrame>
      <p:sp>
        <p:nvSpPr>
          <p:cNvPr id="10774" name="yt_shape_10774"/>
          <p:cNvSpPr txBox="1"/>
          <p:nvPr/>
        </p:nvSpPr>
        <p:spPr>
          <a:xfrm>
            <a:off x="540000" y="3913788"/>
            <a:ext cx="1056039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成都市期末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775" name="yt_table_1077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9335845"/>
              </p:ext>
            </p:extLst>
          </p:nvPr>
        </p:nvGraphicFramePr>
        <p:xfrm>
          <a:off x="540056" y="4393091"/>
          <a:ext cx="8267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215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216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217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2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89"/>
                  </a:ext>
                </a:extLst>
              </a:tr>
            </a:tbl>
          </a:graphicData>
        </a:graphic>
      </p:graphicFrame>
      <p:sp>
        <p:nvSpPr>
          <p:cNvPr id="10777" name="yt_shape_10777"/>
          <p:cNvSpPr txBox="1"/>
          <p:nvPr/>
        </p:nvSpPr>
        <p:spPr>
          <a:xfrm>
            <a:off x="540120" y="491926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连云港市中考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数轴上的点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分别对应实数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b1ff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10778" name="yt_image_10778" title="H_38.43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2126" y="6031061"/>
            <a:ext cx="2547747" cy="488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4F04B16-4C9A-9F29-9DC4-08091FF9A440}"/>
              </a:ext>
            </a:extLst>
          </p:cNvPr>
          <p:cNvSpPr txBox="1"/>
          <p:nvPr/>
        </p:nvSpPr>
        <p:spPr>
          <a:xfrm>
            <a:off x="7574689" y="1435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459B9A7-9577-567F-FB5A-51510BDBC733}"/>
              </a:ext>
            </a:extLst>
          </p:cNvPr>
          <p:cNvSpPr txBox="1"/>
          <p:nvPr/>
        </p:nvSpPr>
        <p:spPr>
          <a:xfrm>
            <a:off x="10077986" y="38669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954D265-8040-7CD4-2997-2547FE3C7BBA}"/>
              </a:ext>
            </a:extLst>
          </p:cNvPr>
          <p:cNvSpPr txBox="1"/>
          <p:nvPr/>
        </p:nvSpPr>
        <p:spPr>
          <a:xfrm>
            <a:off x="954934" y="534794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1607</Words>
  <Application>Microsoft Office PowerPoint</Application>
  <PresentationFormat>宽屏</PresentationFormat>
  <Paragraphs>191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9</cp:revision>
  <dcterms:created xsi:type="dcterms:W3CDTF">2024-07-28T05:44:51Z</dcterms:created>
  <dcterms:modified xsi:type="dcterms:W3CDTF">2024-07-29T09:14:38Z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