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17" r:id="rId5"/>
    <p:sldId id="306" r:id="rId6"/>
    <p:sldId id="319" r:id="rId7"/>
    <p:sldId id="307" r:id="rId8"/>
    <p:sldId id="320" r:id="rId9"/>
    <p:sldId id="310" r:id="rId10"/>
    <p:sldId id="315" r:id="rId11"/>
    <p:sldId id="322" r:id="rId12"/>
    <p:sldId id="256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7" Type="http://schemas.openxmlformats.org/officeDocument/2006/relationships/image" Target="../media/image2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6" name="yt_shape_13896"/>
          <p:cNvSpPr txBox="1"/>
          <p:nvPr/>
        </p:nvSpPr>
        <p:spPr>
          <a:xfrm>
            <a:off x="540000" y="900000"/>
            <a:ext cx="252473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整体思想</a:t>
            </a:r>
          </a:p>
        </p:txBody>
      </p:sp>
      <p:sp>
        <p:nvSpPr>
          <p:cNvPr id="13897" name="yt_shape_13897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内部有三条射线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3ee8"/>
              </a:rPr>
              <a:t>平分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pic>
        <p:nvPicPr>
          <p:cNvPr id="13898" name="yt_image_13898">
            <a:extLst>
              <a:ext uri="">
                <a16:creationId xmlns:m="http://schemas.openxmlformats.org/officeDocument/2006/math"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04472" y="2501233"/>
            <a:ext cx="1583055" cy="142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00" name="yt_shape_13900"/>
          <p:cNvSpPr txBox="1"/>
          <p:nvPr/>
        </p:nvSpPr>
        <p:spPr>
          <a:xfrm>
            <a:off x="540000" y="3977027"/>
            <a:ext cx="873476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EOF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901" name="yt_shape_13901"/>
              <p:cNvSpPr txBox="1"/>
              <p:nvPr/>
            </p:nvSpPr>
            <p:spPr>
              <a:xfrm>
                <a:off x="540000" y="4456330"/>
                <a:ext cx="7920823" cy="71487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EOF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3901" name="yt_shape_139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56330"/>
                <a:ext cx="7920823" cy="714876"/>
              </a:xfrm>
              <a:prstGeom prst="rect">
                <a:avLst/>
              </a:prstGeom>
              <a:blipFill>
                <a:blip r:embed="rId3"/>
                <a:stretch>
                  <a:fillRect l="-2386" r="-1309" b="-145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146035594">
            <a:extLst>
              <a:ext uri="{FF2B5EF4-FFF2-40B4-BE49-F238E27FC236}">
                <a16:creationId xmlns:a16="http://schemas.microsoft.com/office/drawing/2014/main" id="{E09ED3AD-28C4-2B89-20F8-A3BDD44F06A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762DF3A-FC83-1C37-614E-96198C5D0EAD}"/>
              </a:ext>
            </a:extLst>
          </p:cNvPr>
          <p:cNvSpPr txBox="1"/>
          <p:nvPr/>
        </p:nvSpPr>
        <p:spPr>
          <a:xfrm>
            <a:off x="7881076" y="3930221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1BDED30-87F5-2545-2BEF-1EF21A04DB9E}"/>
                  </a:ext>
                </a:extLst>
              </p:cNvPr>
              <p:cNvSpPr txBox="1"/>
              <p:nvPr/>
            </p:nvSpPr>
            <p:spPr>
              <a:xfrm>
                <a:off x="7025414" y="4221088"/>
                <a:ext cx="1144080" cy="8015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𝛼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𝛽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1BDED30-87F5-2545-2BEF-1EF21A04DB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25414" y="4221088"/>
                <a:ext cx="1144080" cy="80157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1" name="yt_shape_13951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若三角板绕点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按每秒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的速度逆时针旋转一周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在旋转的过程中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6af7b"/>
              </a:rPr>
              <a:t>经过多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少秒时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恰好是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当直线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恰好平分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此时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三角板旋转的角度为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旋转时间为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°÷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秒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953" name="yt_image_13953" title="H_141.6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71414" y="2011799"/>
            <a:ext cx="4680585" cy="1799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944456D-A2B4-71A0-4A58-573E204E5845}"/>
              </a:ext>
            </a:extLst>
          </p:cNvPr>
          <p:cNvSpPr txBox="1"/>
          <p:nvPr/>
        </p:nvSpPr>
        <p:spPr>
          <a:xfrm>
            <a:off x="450108" y="1804170"/>
            <a:ext cx="4237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CF27FFB-5603-6890-1329-E4270BDAB875}"/>
              </a:ext>
            </a:extLst>
          </p:cNvPr>
          <p:cNvSpPr txBox="1"/>
          <p:nvPr/>
        </p:nvSpPr>
        <p:spPr>
          <a:xfrm>
            <a:off x="450108" y="2279658"/>
            <a:ext cx="2713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52F17D5-6E6C-848D-EB02-D5CFE6CAE676}"/>
              </a:ext>
            </a:extLst>
          </p:cNvPr>
          <p:cNvSpPr txBox="1"/>
          <p:nvPr/>
        </p:nvSpPr>
        <p:spPr>
          <a:xfrm>
            <a:off x="450108" y="2755146"/>
            <a:ext cx="4502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恰好平分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1FC047A-B2B2-B49D-77D5-2E67B628E229}"/>
              </a:ext>
            </a:extLst>
          </p:cNvPr>
          <p:cNvSpPr txBox="1"/>
          <p:nvPr/>
        </p:nvSpPr>
        <p:spPr>
          <a:xfrm>
            <a:off x="450108" y="3230634"/>
            <a:ext cx="3791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EC99F8A-1D29-48F1-FE6F-072026D17E78}"/>
              </a:ext>
            </a:extLst>
          </p:cNvPr>
          <p:cNvSpPr txBox="1"/>
          <p:nvPr/>
        </p:nvSpPr>
        <p:spPr>
          <a:xfrm>
            <a:off x="450108" y="3706122"/>
            <a:ext cx="4745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E389953-7203-BACC-E1E6-0543CC401768}"/>
              </a:ext>
            </a:extLst>
          </p:cNvPr>
          <p:cNvSpPr txBox="1"/>
          <p:nvPr/>
        </p:nvSpPr>
        <p:spPr>
          <a:xfrm>
            <a:off x="450108" y="4181610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此时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三角板旋转的角度为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5A9F73F-3035-F7A2-BA0B-8C814BF5AD2A}"/>
              </a:ext>
            </a:extLst>
          </p:cNvPr>
          <p:cNvSpPr txBox="1"/>
          <p:nvPr/>
        </p:nvSpPr>
        <p:spPr>
          <a:xfrm>
            <a:off x="450108" y="4657098"/>
            <a:ext cx="5056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旋转时间为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3904" name="yt_shape_13904"/>
              <p:cNvSpPr txBox="1"/>
              <p:nvPr/>
            </p:nvSpPr>
            <p:spPr>
              <a:xfrm>
                <a:off x="540119" y="900000"/>
                <a:ext cx="11492915" cy="363317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EOF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θ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理由如下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EOF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7a1e4"/>
                  </a:rPr>
                  <a:t> </a:t>
                </a:r>
                <a:b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θ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3904" name="yt_shape_1390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633174"/>
              </a:xfrm>
              <a:prstGeom prst="rect">
                <a:avLst/>
              </a:prstGeom>
              <a:blipFill>
                <a:blip r:embed="rId2"/>
                <a:stretch>
                  <a:fillRect l="-16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1A0B912-E173-6646-E2C9-E592A1F6AA79}"/>
                  </a:ext>
                </a:extLst>
              </p:cNvPr>
              <p:cNvSpPr txBox="1"/>
              <p:nvPr/>
            </p:nvSpPr>
            <p:spPr>
              <a:xfrm>
                <a:off x="450108" y="1328682"/>
                <a:ext cx="48949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EOF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θ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理由如下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6, 'pageBreak': True}">
                <a:extLst>
                  <a:ext uri="{FF2B5EF4-FFF2-40B4-BE49-F238E27FC236}">
                    <a16:creationId xmlns:a16="http://schemas.microsoft.com/office/drawing/2014/main" id="{01A0B912-E173-6646-E2C9-E592A1F6AA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328682"/>
                <a:ext cx="4894961" cy="765061"/>
              </a:xfrm>
              <a:prstGeom prst="rect">
                <a:avLst/>
              </a:prstGeom>
              <a:blipFill>
                <a:blip r:embed="rId3"/>
                <a:stretch>
                  <a:fillRect l="-1993" r="-1868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A59BA580-830D-5B44-AA94-0B7EEF4252C7}"/>
              </a:ext>
            </a:extLst>
          </p:cNvPr>
          <p:cNvSpPr txBox="1"/>
          <p:nvPr/>
        </p:nvSpPr>
        <p:spPr>
          <a:xfrm>
            <a:off x="450108" y="2000131"/>
            <a:ext cx="5336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9F1E10E-6FBC-3EBF-27C0-86CCA6E1BEF2}"/>
                  </a:ext>
                </a:extLst>
              </p:cNvPr>
              <p:cNvSpPr txBox="1"/>
              <p:nvPr/>
            </p:nvSpPr>
            <p:spPr>
              <a:xfrm>
                <a:off x="450108" y="2475619"/>
                <a:ext cx="61903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6, 'pageBreak': True}">
                <a:extLst>
                  <a:ext uri="{FF2B5EF4-FFF2-40B4-BE49-F238E27FC236}">
                    <a16:creationId xmlns:a16="http://schemas.microsoft.com/office/drawing/2014/main" id="{89F1E10E-6FBC-3EBF-27C0-86CCA6E1BE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475619"/>
                <a:ext cx="6190361" cy="765061"/>
              </a:xfrm>
              <a:prstGeom prst="rect">
                <a:avLst/>
              </a:prstGeom>
              <a:blipFill>
                <a:blip r:embed="rId4"/>
                <a:stretch>
                  <a:fillRect l="-1576" r="-157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C6634ED-2607-E329-9CA3-EE5580AD16C3}"/>
                  </a:ext>
                </a:extLst>
              </p:cNvPr>
              <p:cNvSpPr txBox="1"/>
              <p:nvPr/>
            </p:nvSpPr>
            <p:spPr>
              <a:xfrm>
                <a:off x="450108" y="3147068"/>
                <a:ext cx="1122108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EOF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sym typeface="_⨹_1_7a1e4"/>
                  </a:rPr>
                  <a:t> </a:t>
                </a:r>
                <a:b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6, 'pageBreak': True}">
                <a:extLst>
                  <a:ext uri="{FF2B5EF4-FFF2-40B4-BE49-F238E27FC236}">
                    <a16:creationId xmlns:a16="http://schemas.microsoft.com/office/drawing/2014/main" id="{9C6634ED-2607-E329-9CA3-EE5580AD16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147068"/>
                <a:ext cx="11221086" cy="765061"/>
              </a:xfrm>
              <a:prstGeom prst="rect">
                <a:avLst/>
              </a:prstGeom>
              <a:blipFill>
                <a:blip r:embed="rId5"/>
                <a:stretch>
                  <a:fillRect l="-869" t="-7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AEFA045D-21C4-C10E-5E2A-581887FE70D8}"/>
                  </a:ext>
                </a:extLst>
              </p:cNvPr>
              <p:cNvSpPr txBox="1"/>
              <p:nvPr/>
            </p:nvSpPr>
            <p:spPr>
              <a:xfrm>
                <a:off x="450108" y="3818517"/>
                <a:ext cx="199936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θ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6, 'pageBreak': True}">
                <a:extLst>
                  <a:ext uri="{FF2B5EF4-FFF2-40B4-BE49-F238E27FC236}">
                    <a16:creationId xmlns:a16="http://schemas.microsoft.com/office/drawing/2014/main" id="{AEFA045D-21C4-C10E-5E2A-581887FE70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818517"/>
                <a:ext cx="1999361" cy="726326"/>
              </a:xfrm>
              <a:prstGeom prst="rect">
                <a:avLst/>
              </a:prstGeom>
              <a:blipFill>
                <a:blip r:embed="rId6"/>
                <a:stretch>
                  <a:fillRect l="-4878" r="-4573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903" name="yt_shape_13903"/>
          <p:cNvSpPr txBox="1"/>
          <p:nvPr/>
        </p:nvSpPr>
        <p:spPr>
          <a:xfrm>
            <a:off x="540119" y="923570"/>
            <a:ext cx="906979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你能猜想出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EOF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07" name="yt_shape_13907"/>
          <p:cNvSpPr txBox="1"/>
          <p:nvPr/>
        </p:nvSpPr>
        <p:spPr>
          <a:xfrm>
            <a:off x="540119" y="900000"/>
            <a:ext cx="11492915" cy="322492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EOF</a:t>
            </a:r>
            <a:r>
              <a:rPr lang="en-US" altLang="zh-CN" sz="1500" i="1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γ</a:t>
            </a:r>
            <a:r>
              <a:rPr lang="zh-CN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，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∠</a:t>
            </a:r>
            <a:r>
              <a:rPr lang="en-US" altLang="zh-CN" sz="1500" i="1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en-US" altLang="zh-CN" sz="2400" i="1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i="1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 </a:t>
            </a:r>
            <a:r>
              <a:rPr lang="zh-CN" altLang="zh-CN" sz="240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>
                <a:solidFill>
                  <a:srgbClr val="000000"/>
                </a:solidFill>
                <a:latin typeface="宋体" pitchFamily="24"/>
                <a:ea typeface="宋体" pitchFamily="24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宋体" pitchFamily="24"/>
              <a:ea typeface="宋体" pitchFamily="24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F9F919E-68AE-70FB-29EF-B6602E26AA60}"/>
              </a:ext>
            </a:extLst>
          </p:cNvPr>
          <p:cNvSpPr txBox="1"/>
          <p:nvPr/>
        </p:nvSpPr>
        <p:spPr>
          <a:xfrm>
            <a:off x="450108" y="1365791"/>
            <a:ext cx="6555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【变式】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A7428EB-2818-EC90-CE30-7569DFF68FC0}"/>
                  </a:ext>
                </a:extLst>
              </p:cNvPr>
              <p:cNvSpPr txBox="1"/>
              <p:nvPr/>
            </p:nvSpPr>
            <p:spPr>
              <a:xfrm>
                <a:off x="450108" y="1841279"/>
                <a:ext cx="619036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A7428EB-2818-EC90-CE30-7569DFF68F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841279"/>
                <a:ext cx="6190361" cy="765061"/>
              </a:xfrm>
              <a:prstGeom prst="rect">
                <a:avLst/>
              </a:prstGeom>
              <a:blipFill>
                <a:blip r:embed="rId2"/>
                <a:stretch>
                  <a:fillRect l="-1576" r="-157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9724F29-0E35-2C2B-C943-B921F743BF4C}"/>
                  </a:ext>
                </a:extLst>
              </p:cNvPr>
              <p:cNvSpPr txBox="1"/>
              <p:nvPr/>
            </p:nvSpPr>
            <p:spPr>
              <a:xfrm>
                <a:off x="450108" y="2512728"/>
                <a:ext cx="112017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EOF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EOC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COF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sym typeface="_⨹_1_ad7bc"/>
                  </a:rPr>
                  <a:t> </a:t>
                </a:r>
                <a:b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9724F29-0E35-2C2B-C943-B921F743BF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512728"/>
                <a:ext cx="11201773" cy="765061"/>
              </a:xfrm>
              <a:prstGeom prst="rect">
                <a:avLst/>
              </a:prstGeom>
              <a:blipFill>
                <a:blip r:embed="rId3"/>
                <a:stretch>
                  <a:fillRect l="-871" t="-7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DFFDA403-C870-F253-F011-3816CBA87675}"/>
              </a:ext>
            </a:extLst>
          </p:cNvPr>
          <p:cNvSpPr txBox="1"/>
          <p:nvPr/>
        </p:nvSpPr>
        <p:spPr>
          <a:xfrm>
            <a:off x="450108" y="3184177"/>
            <a:ext cx="14008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99DAE66-CC6C-0A3B-F027-8BE939FABB8D}"/>
              </a:ext>
            </a:extLst>
          </p:cNvPr>
          <p:cNvSpPr txBox="1"/>
          <p:nvPr/>
        </p:nvSpPr>
        <p:spPr>
          <a:xfrm>
            <a:off x="450108" y="3659665"/>
            <a:ext cx="2221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6B396F3-2201-26F9-60AD-B87A7F167210}"/>
              </a:ext>
            </a:extLst>
          </p:cNvPr>
          <p:cNvSpPr txBox="1"/>
          <p:nvPr/>
        </p:nvSpPr>
        <p:spPr>
          <a:xfrm>
            <a:off x="450108" y="4135153"/>
            <a:ext cx="2221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09" name="yt_shape_13909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内部依次有四条射线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a9e6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EOF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13913" name="yt_image_13913" title="H_80.2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54035" y="2323678"/>
            <a:ext cx="1997964" cy="1019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BFD16D41-270E-51C4-CB35-0EE8A2E945D8}"/>
              </a:ext>
            </a:extLst>
          </p:cNvPr>
          <p:cNvSpPr txBox="1"/>
          <p:nvPr/>
        </p:nvSpPr>
        <p:spPr>
          <a:xfrm>
            <a:off x="450109" y="2204864"/>
            <a:ext cx="4282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5774770-42D7-DBA0-077B-0432DDFBB24B}"/>
              </a:ext>
            </a:extLst>
          </p:cNvPr>
          <p:cNvSpPr txBox="1"/>
          <p:nvPr/>
        </p:nvSpPr>
        <p:spPr>
          <a:xfrm>
            <a:off x="497734" y="2636912"/>
            <a:ext cx="2575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3496B2B-58AA-26B7-E4D6-9A1EE0FF9180}"/>
                  </a:ext>
                </a:extLst>
              </p:cNvPr>
              <p:cNvSpPr txBox="1"/>
              <p:nvPr/>
            </p:nvSpPr>
            <p:spPr>
              <a:xfrm>
                <a:off x="450109" y="3068960"/>
                <a:ext cx="33376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3496B2B-58AA-26B7-E4D6-9A1EE0FF91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9" y="3068960"/>
                <a:ext cx="3337623" cy="765061"/>
              </a:xfrm>
              <a:prstGeom prst="rect">
                <a:avLst/>
              </a:prstGeom>
              <a:blipFill>
                <a:blip r:embed="rId3"/>
                <a:stretch>
                  <a:fillRect l="-2925" r="-292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986EC83-3E65-CB2D-3FEB-B269AEDDA189}"/>
                  </a:ext>
                </a:extLst>
              </p:cNvPr>
              <p:cNvSpPr txBox="1"/>
              <p:nvPr/>
            </p:nvSpPr>
            <p:spPr>
              <a:xfrm>
                <a:off x="450109" y="3717032"/>
                <a:ext cx="3067749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FOD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986EC83-3E65-CB2D-3FEB-B269AEDDA1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9" y="3717032"/>
                <a:ext cx="3067749" cy="765061"/>
              </a:xfrm>
              <a:prstGeom prst="rect">
                <a:avLst/>
              </a:prstGeom>
              <a:blipFill>
                <a:blip r:embed="rId4"/>
                <a:stretch>
                  <a:fillRect l="-3181" r="-3181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6F46DE7-4297-CFE7-DCAF-F2DB4E899151}"/>
                  </a:ext>
                </a:extLst>
              </p:cNvPr>
              <p:cNvSpPr txBox="1"/>
              <p:nvPr/>
            </p:nvSpPr>
            <p:spPr>
              <a:xfrm>
                <a:off x="450109" y="4385845"/>
                <a:ext cx="103264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EOF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COE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FOD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 BOD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  <a:sym typeface="_⨹_1_3b26f"/>
                  </a:rPr>
                  <a:t> </a:t>
                </a:r>
                <a:b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6F46DE7-4297-CFE7-DCAF-F2DB4E8991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9" y="4385845"/>
                <a:ext cx="10326411" cy="765061"/>
              </a:xfrm>
              <a:prstGeom prst="rect">
                <a:avLst/>
              </a:prstGeom>
              <a:blipFill>
                <a:blip r:embed="rId5"/>
                <a:stretch>
                  <a:fillRect l="-945" t="-7143" r="-1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323909D-029E-2B7D-6133-D655774F4709}"/>
                  </a:ext>
                </a:extLst>
              </p:cNvPr>
              <p:cNvSpPr txBox="1"/>
              <p:nvPr/>
            </p:nvSpPr>
            <p:spPr>
              <a:xfrm>
                <a:off x="450108" y="5013176"/>
                <a:ext cx="975034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lvl="0"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COD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sym typeface="_⨹_1_fb5ee"/>
                  </a:rPr>
                  <a:t> </a:t>
                </a:r>
                <a:b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F323909D-029E-2B7D-6133-D655774F47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013176"/>
                <a:ext cx="9750347" cy="765061"/>
              </a:xfrm>
              <a:prstGeom prst="rect">
                <a:avLst/>
              </a:prstGeom>
              <a:blipFill>
                <a:blip r:embed="rId6"/>
                <a:stretch>
                  <a:fillRect t="-7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F17A7166-7723-40D4-524C-5BB58143EBC4}"/>
              </a:ext>
            </a:extLst>
          </p:cNvPr>
          <p:cNvSpPr txBox="1"/>
          <p:nvPr/>
        </p:nvSpPr>
        <p:spPr>
          <a:xfrm>
            <a:off x="450109" y="5661248"/>
            <a:ext cx="5112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1DEC204-519E-FC2D-C9A8-A80910FCFB22}"/>
              </a:ext>
            </a:extLst>
          </p:cNvPr>
          <p:cNvSpPr txBox="1"/>
          <p:nvPr/>
        </p:nvSpPr>
        <p:spPr>
          <a:xfrm>
            <a:off x="450109" y="6136736"/>
            <a:ext cx="45250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EOF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10" grpId="0" build="allAtOnce"/>
      <p:bldP spid="11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15" name="yt_shape_13915"/>
              <p:cNvSpPr txBox="1"/>
              <p:nvPr/>
            </p:nvSpPr>
            <p:spPr>
              <a:xfrm>
                <a:off x="540000" y="900000"/>
                <a:ext cx="7511672" cy="22771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COD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EOF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EOF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EOF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15" name="yt_shape_13915" descr="{&quot;rangeId&quot;:14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511672" cy="2277162"/>
              </a:xfrm>
              <a:prstGeom prst="rect">
                <a:avLst/>
              </a:prstGeom>
              <a:blipFill>
                <a:blip r:embed="rId2"/>
                <a:stretch>
                  <a:fillRect l="-2516" t="-2413" r="-1461" b="-37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918" name="yt_image_13918" title="H_80.2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54035" y="1531667"/>
            <a:ext cx="1997964" cy="1019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920" name="yt_shape_13920"/>
              <p:cNvSpPr txBox="1"/>
              <p:nvPr/>
            </p:nvSpPr>
            <p:spPr>
              <a:xfrm>
                <a:off x="540119" y="3379088"/>
                <a:ext cx="11492915" cy="20792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的结果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你能看出什么规律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内部依次有四条射线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_⨹_1_fda63"/>
                  </a:rPr>
                  <a:t> </a:t>
                </a:r>
                <a:b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EOF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COD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920" name="yt_shape_13920" descr="{&quot;rangeId&quot;:1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379088"/>
                <a:ext cx="11492915" cy="2079287"/>
              </a:xfrm>
              <a:prstGeom prst="rect">
                <a:avLst/>
              </a:prstGeom>
              <a:blipFill>
                <a:blip r:embed="rId4"/>
                <a:stretch>
                  <a:fillRect l="-1645" t="-2346" b="-43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9604193-1255-DFC0-6631-357A734FC80C}"/>
                  </a:ext>
                </a:extLst>
              </p:cNvPr>
              <p:cNvSpPr txBox="1"/>
              <p:nvPr/>
            </p:nvSpPr>
            <p:spPr>
              <a:xfrm>
                <a:off x="449989" y="1328682"/>
                <a:ext cx="761911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知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EOF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4, 'pageBreak': True}">
                <a:extLst>
                  <a:ext uri="{FF2B5EF4-FFF2-40B4-BE49-F238E27FC236}">
                    <a16:creationId xmlns:a16="http://schemas.microsoft.com/office/drawing/2014/main" id="{A9604193-1255-DFC0-6631-357A734FC8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28682"/>
                <a:ext cx="7619112" cy="765061"/>
              </a:xfrm>
              <a:prstGeom prst="rect">
                <a:avLst/>
              </a:prstGeom>
              <a:blipFill>
                <a:blip r:embed="rId5"/>
                <a:stretch>
                  <a:fillRect l="-1280" r="-1200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19C6B601-078C-7D5A-01E6-20418B7A2E67}"/>
              </a:ext>
            </a:extLst>
          </p:cNvPr>
          <p:cNvSpPr txBox="1"/>
          <p:nvPr/>
        </p:nvSpPr>
        <p:spPr>
          <a:xfrm>
            <a:off x="449989" y="2000131"/>
            <a:ext cx="4056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E75A9F8-104A-04FD-F67A-D36C84AE4C1B}"/>
                  </a:ext>
                </a:extLst>
              </p:cNvPr>
              <p:cNvSpPr txBox="1"/>
              <p:nvPr/>
            </p:nvSpPr>
            <p:spPr>
              <a:xfrm>
                <a:off x="449989" y="2475619"/>
                <a:ext cx="476161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EOF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β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β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4, 'pageBreak': True}">
                <a:extLst>
                  <a:ext uri="{FF2B5EF4-FFF2-40B4-BE49-F238E27FC236}">
                    <a16:creationId xmlns:a16="http://schemas.microsoft.com/office/drawing/2014/main" id="{2E75A9F8-104A-04FD-F67A-D36C84AE4C1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75619"/>
                <a:ext cx="4761611" cy="726326"/>
              </a:xfrm>
              <a:prstGeom prst="rect">
                <a:avLst/>
              </a:prstGeom>
              <a:blipFill>
                <a:blip r:embed="rId6"/>
                <a:stretch>
                  <a:fillRect l="-2049" r="-1793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F4C82971-06A5-A6CF-EBAA-FA4148628E6B}"/>
              </a:ext>
            </a:extLst>
          </p:cNvPr>
          <p:cNvSpPr txBox="1"/>
          <p:nvPr/>
        </p:nvSpPr>
        <p:spPr>
          <a:xfrm>
            <a:off x="450108" y="3807770"/>
            <a:ext cx="106860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内部依次有四条射线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  <a:sym typeface="_⨹_1_fda63"/>
              </a:rPr>
              <a:t> </a:t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2E4D050-B32E-841A-D5E1-F8B9B1D48461}"/>
              </a:ext>
            </a:extLst>
          </p:cNvPr>
          <p:cNvSpPr txBox="1"/>
          <p:nvPr/>
        </p:nvSpPr>
        <p:spPr>
          <a:xfrm>
            <a:off x="450108" y="4283258"/>
            <a:ext cx="3585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9141733-B185-D533-1960-CE4AAD145D6E}"/>
                  </a:ext>
                </a:extLst>
              </p:cNvPr>
              <p:cNvSpPr txBox="1"/>
              <p:nvPr/>
            </p:nvSpPr>
            <p:spPr>
              <a:xfrm>
                <a:off x="450108" y="4758746"/>
                <a:ext cx="510927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EOF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COD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5}">
                <a:extLst>
                  <a:ext uri="{FF2B5EF4-FFF2-40B4-BE49-F238E27FC236}">
                    <a16:creationId xmlns:a16="http://schemas.microsoft.com/office/drawing/2014/main" id="{C9141733-B185-D533-1960-CE4AAD145D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758746"/>
                <a:ext cx="5109273" cy="726326"/>
              </a:xfrm>
              <a:prstGeom prst="rect">
                <a:avLst/>
              </a:prstGeom>
              <a:blipFill>
                <a:blip r:embed="rId7"/>
                <a:stretch>
                  <a:fillRect l="-1909" r="-179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5" name="yt_shape_13925"/>
          <p:cNvSpPr txBox="1"/>
          <p:nvPr/>
        </p:nvSpPr>
        <p:spPr>
          <a:xfrm>
            <a:off x="540000" y="900000"/>
            <a:ext cx="314028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分类讨论思想</a:t>
            </a:r>
          </a:p>
        </p:txBody>
      </p:sp>
      <p:sp>
        <p:nvSpPr>
          <p:cNvPr id="13926" name="yt_shape_13926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在同一平面内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d79d3"/>
              </a:rPr>
              <a:t>的度数是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27" name="yt_table_1392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9952078"/>
              </p:ext>
            </p:extLst>
          </p:nvPr>
        </p:nvGraphicFramePr>
        <p:xfrm>
          <a:off x="540056" y="2348869"/>
          <a:ext cx="6182043" cy="950976"/>
        </p:xfrm>
        <a:graphic>
          <a:graphicData uri="http://schemas.openxmlformats.org/drawingml/2006/table">
            <a:tbl>
              <a:tblPr/>
              <a:tblGrid>
                <a:gridCol w="3548380">
                  <a:extLst>
                    <a:ext uri="{9D8B030D-6E8A-4147-A177-3AD203B41FA5}">
                      <a16:colId xmlns:a16="http://schemas.microsoft.com/office/drawing/2014/main" val="10798"/>
                    </a:ext>
                  </a:extLst>
                </a:gridCol>
                <a:gridCol w="2633663">
                  <a:extLst>
                    <a:ext uri="{9D8B030D-6E8A-4147-A177-3AD203B41FA5}">
                      <a16:colId xmlns:a16="http://schemas.microsoft.com/office/drawing/2014/main" val="107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7"/>
                  </a:ext>
                </a:extLst>
              </a:tr>
            </a:tbl>
          </a:graphicData>
        </a:graphic>
      </p:graphicFrame>
      <p:sp>
        <p:nvSpPr>
          <p:cNvPr id="13929" name="yt_shape_13929"/>
          <p:cNvSpPr txBox="1"/>
          <p:nvPr/>
        </p:nvSpPr>
        <p:spPr>
          <a:xfrm>
            <a:off x="540000" y="3350423"/>
            <a:ext cx="682879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13930" name="yt_shape_13930"/>
          <p:cNvSpPr txBox="1"/>
          <p:nvPr/>
        </p:nvSpPr>
        <p:spPr>
          <a:xfrm>
            <a:off x="540000" y="3829726"/>
            <a:ext cx="33102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3931"/>
              <p:cNvSpPr txBox="1"/>
              <p:nvPr/>
            </p:nvSpPr>
            <p:spPr>
              <a:xfrm>
                <a:off x="540000" y="4461393"/>
                <a:ext cx="6888104" cy="1586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2" name="yt_shape_13931" descr="{&quot;rangeId&quot;: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461393"/>
                <a:ext cx="6888104" cy="1586653"/>
              </a:xfrm>
              <a:prstGeom prst="rect">
                <a:avLst/>
              </a:prstGeom>
              <a:blipFill>
                <a:blip r:embed="rId2"/>
                <a:stretch>
                  <a:fillRect l="-2743" t="-3462" r="-1681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933" name="yt_image_13933">
            <a:extLst>
              <a:ext uri="">
                <a16:creationId xmlns:p14="http://schemas.microsoft.com/office/powerpoint/2010/main"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2650" y="4461393"/>
            <a:ext cx="1649349" cy="144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722146035687">
            <a:extLst>
              <a:ext uri="{FF2B5EF4-FFF2-40B4-BE49-F238E27FC236}">
                <a16:creationId xmlns:a16="http://schemas.microsoft.com/office/drawing/2014/main" id="{61B7CD3E-F486-BE06-769D-AB2705890D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50C0735B-3D9C-36C7-B76A-A934F5F0C40D}"/>
              </a:ext>
            </a:extLst>
          </p:cNvPr>
          <p:cNvSpPr txBox="1"/>
          <p:nvPr/>
        </p:nvSpPr>
        <p:spPr>
          <a:xfrm>
            <a:off x="1059708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864ABC0-9F0C-D26D-63E1-FFC7EDF9CE27}"/>
              </a:ext>
            </a:extLst>
          </p:cNvPr>
          <p:cNvSpPr txBox="1"/>
          <p:nvPr/>
        </p:nvSpPr>
        <p:spPr>
          <a:xfrm>
            <a:off x="449989" y="4414588"/>
            <a:ext cx="6866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EE17CDC-77DB-1C0F-1662-73F80B7E7893}"/>
                  </a:ext>
                </a:extLst>
              </p:cNvPr>
              <p:cNvSpPr txBox="1"/>
              <p:nvPr/>
            </p:nvSpPr>
            <p:spPr>
              <a:xfrm>
                <a:off x="449989" y="4890075"/>
                <a:ext cx="42520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6" name="文本框 5" descr="{'rangeId': 7}">
                <a:extLst>
                  <a:ext uri="{FF2B5EF4-FFF2-40B4-BE49-F238E27FC236}">
                    <a16:creationId xmlns:a16="http://schemas.microsoft.com/office/drawing/2014/main" id="{DEE17CDC-77DB-1C0F-1662-73F80B7E789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90075"/>
                <a:ext cx="4252023" cy="765061"/>
              </a:xfrm>
              <a:prstGeom prst="rect">
                <a:avLst/>
              </a:prstGeom>
              <a:blipFill>
                <a:blip r:embed="rId5"/>
                <a:stretch>
                  <a:fillRect l="-2296" r="-229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2AC59A4F-866F-824E-750A-C6E542DAC48D}"/>
              </a:ext>
            </a:extLst>
          </p:cNvPr>
          <p:cNvSpPr txBox="1"/>
          <p:nvPr/>
        </p:nvSpPr>
        <p:spPr>
          <a:xfrm>
            <a:off x="449989" y="5561524"/>
            <a:ext cx="70015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35" name="yt_shape_13935"/>
          <p:cNvSpPr txBox="1"/>
          <p:nvPr/>
        </p:nvSpPr>
        <p:spPr>
          <a:xfrm>
            <a:off x="540000" y="900000"/>
            <a:ext cx="10281661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请你求出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情况一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内部时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</p:txBody>
      </p:sp>
      <p:pic>
        <p:nvPicPr>
          <p:cNvPr id="13937" name="yt_image_13937" title="H_113.5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2650" y="1531667"/>
            <a:ext cx="1649349" cy="144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40" name="yt_shape_13940"/>
          <p:cNvSpPr txBox="1"/>
          <p:nvPr/>
        </p:nvSpPr>
        <p:spPr>
          <a:xfrm>
            <a:off x="540000" y="3176967"/>
            <a:ext cx="3283206" cy="135075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500" b="0" i="0" u="none" spc="-7500">
                <a:solidFill>
                  <a:srgbClr val="1EE3CF"/>
                </a:solidFill>
                <a:effectLst/>
                <a:latin typeface="Times New Roman" pitchFamily="75"/>
                <a:ea typeface="宋体" pitchFamily="75"/>
              </a:rPr>
              <a:t> </a:t>
            </a:r>
            <a:r>
              <a:rPr lang="en-US" altLang="zh-CN" sz="7500" b="0" i="0" u="none" spc="23727">
                <a:solidFill>
                  <a:srgbClr val="1EE3CF"/>
                </a:solidFill>
                <a:effectLst/>
                <a:latin typeface="Times New Roman" pitchFamily="75"/>
                <a:ea typeface="宋体" pitchFamily="75"/>
              </a:rPr>
              <a:t> </a:t>
            </a:r>
          </a:p>
        </p:txBody>
      </p:sp>
      <p:pic>
        <p:nvPicPr>
          <p:cNvPr id="13939" name="yt_image_13939" title="H_117.9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r="49262"/>
          <a:stretch/>
        </p:blipFill>
        <p:spPr bwMode="auto">
          <a:xfrm>
            <a:off x="7815101" y="1846665"/>
            <a:ext cx="1649349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2067B9B-C1AA-4640-8294-4B3BCDF798AF}"/>
              </a:ext>
            </a:extLst>
          </p:cNvPr>
          <p:cNvSpPr txBox="1"/>
          <p:nvPr/>
        </p:nvSpPr>
        <p:spPr>
          <a:xfrm>
            <a:off x="449989" y="1328682"/>
            <a:ext cx="73651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情况一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内部时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145A69E-56A7-1A23-7A6A-D5B77E382B90}"/>
              </a:ext>
            </a:extLst>
          </p:cNvPr>
          <p:cNvSpPr txBox="1"/>
          <p:nvPr/>
        </p:nvSpPr>
        <p:spPr>
          <a:xfrm>
            <a:off x="449989" y="1846665"/>
            <a:ext cx="3628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2068878-1949-EDAB-16D7-DBB382C757AB}"/>
              </a:ext>
            </a:extLst>
          </p:cNvPr>
          <p:cNvSpPr txBox="1"/>
          <p:nvPr/>
        </p:nvSpPr>
        <p:spPr>
          <a:xfrm>
            <a:off x="449989" y="2322153"/>
            <a:ext cx="3283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4072323-B085-FC0C-5CB3-15BE5E009EDA}"/>
              </a:ext>
            </a:extLst>
          </p:cNvPr>
          <p:cNvSpPr txBox="1"/>
          <p:nvPr/>
        </p:nvSpPr>
        <p:spPr>
          <a:xfrm>
            <a:off x="449989" y="2797641"/>
            <a:ext cx="2731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F080867-1BED-EF54-9196-782E2E639A0B}"/>
              </a:ext>
            </a:extLst>
          </p:cNvPr>
          <p:cNvSpPr txBox="1"/>
          <p:nvPr/>
        </p:nvSpPr>
        <p:spPr>
          <a:xfrm>
            <a:off x="449989" y="3273129"/>
            <a:ext cx="7071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FC67C37-A377-4F0E-73E2-0935CFC79DAB}"/>
              </a:ext>
            </a:extLst>
          </p:cNvPr>
          <p:cNvSpPr txBox="1"/>
          <p:nvPr/>
        </p:nvSpPr>
        <p:spPr>
          <a:xfrm>
            <a:off x="449989" y="3843393"/>
            <a:ext cx="59935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情况二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外部时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58518E3-717D-59C6-CB0A-9E2794446BEC}"/>
              </a:ext>
            </a:extLst>
          </p:cNvPr>
          <p:cNvSpPr txBox="1"/>
          <p:nvPr/>
        </p:nvSpPr>
        <p:spPr>
          <a:xfrm>
            <a:off x="449989" y="4318881"/>
            <a:ext cx="3628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68092E1-C44E-3ABD-F4EB-BB618265C0EA}"/>
              </a:ext>
            </a:extLst>
          </p:cNvPr>
          <p:cNvSpPr txBox="1"/>
          <p:nvPr/>
        </p:nvSpPr>
        <p:spPr>
          <a:xfrm>
            <a:off x="449989" y="4794369"/>
            <a:ext cx="3283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0A859A7-FBC6-7C5C-99E8-EF260FD9DCF8}"/>
              </a:ext>
            </a:extLst>
          </p:cNvPr>
          <p:cNvSpPr txBox="1"/>
          <p:nvPr/>
        </p:nvSpPr>
        <p:spPr>
          <a:xfrm>
            <a:off x="449989" y="5269857"/>
            <a:ext cx="2731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97F6594-8B87-958D-F0FD-C239017AB350}"/>
              </a:ext>
            </a:extLst>
          </p:cNvPr>
          <p:cNvSpPr txBox="1"/>
          <p:nvPr/>
        </p:nvSpPr>
        <p:spPr>
          <a:xfrm>
            <a:off x="449989" y="5745345"/>
            <a:ext cx="7223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FE6B007-B360-363D-4075-6589424782E0}"/>
              </a:ext>
            </a:extLst>
          </p:cNvPr>
          <p:cNvSpPr txBox="1"/>
          <p:nvPr/>
        </p:nvSpPr>
        <p:spPr>
          <a:xfrm>
            <a:off x="449989" y="6220833"/>
            <a:ext cx="5796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综上所述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的度数为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3" name="yt_image_13939" title="H_117.9">
            <a:extLst>
              <a:ext uri="{FF2B5EF4-FFF2-40B4-BE49-F238E27FC236}">
                <a16:creationId xmlns:a16="http://schemas.microsoft.com/office/drawing/2014/main" id="{8A26BD40-B80B-CBBA-E560-EA4255D96B91}"/>
              </a:ex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print"/>
          <a:srcRect l="49262"/>
          <a:stretch/>
        </p:blipFill>
        <p:spPr bwMode="auto">
          <a:xfrm>
            <a:off x="7815100" y="4412493"/>
            <a:ext cx="1649349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43" name="yt_shape_13943"/>
          <p:cNvSpPr txBox="1"/>
          <p:nvPr/>
        </p:nvSpPr>
        <p:spPr>
          <a:xfrm>
            <a:off x="540000" y="900000"/>
            <a:ext cx="252473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转化思想</a:t>
            </a:r>
          </a:p>
        </p:txBody>
      </p:sp>
      <p:sp>
        <p:nvSpPr>
          <p:cNvPr id="13944" name="yt_shape_13944"/>
          <p:cNvSpPr txBox="1"/>
          <p:nvPr/>
        </p:nvSpPr>
        <p:spPr>
          <a:xfrm>
            <a:off x="540119" y="1389434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直角三角板的直角边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13945" name="yt_shape_13945"/>
          <p:cNvSpPr txBox="1"/>
          <p:nvPr/>
        </p:nvSpPr>
        <p:spPr>
          <a:xfrm>
            <a:off x="540119" y="186873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三角板绕直角顶点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逆时针旋转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当直角边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的内部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ac4f"/>
              </a:rPr>
              <a:t>直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的下方时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3946" name="yt_shape_13946"/>
          <p:cNvSpPr txBox="1"/>
          <p:nvPr/>
        </p:nvSpPr>
        <p:spPr>
          <a:xfrm>
            <a:off x="540000" y="2828172"/>
            <a:ext cx="549349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3" name="yt_shape_1722146035770">
            <a:extLst>
              <a:ext uri="{FF2B5EF4-FFF2-40B4-BE49-F238E27FC236}">
                <a16:creationId xmlns:a16="http://schemas.microsoft.com/office/drawing/2014/main" id="{E1D16E0E-62FC-AC14-6CB0-857E8D0B7A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pic>
        <p:nvPicPr>
          <p:cNvPr id="2" name="yt_image_13949" title="H_141.66">
            <a:extLst>
              <a:ext uri="{FF2B5EF4-FFF2-40B4-BE49-F238E27FC236}">
                <a16:creationId xmlns:a16="http://schemas.microsoft.com/office/drawing/2014/main" id="{DAF1BA2C-44B3-4DCF-886E-07AF0745BC1B}"/>
              </a:ex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71533" y="3862166"/>
            <a:ext cx="4680585" cy="1799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94FD03A8-1CCA-A3E5-6306-9A067010741E}"/>
              </a:ext>
            </a:extLst>
          </p:cNvPr>
          <p:cNvSpPr txBox="1"/>
          <p:nvPr/>
        </p:nvSpPr>
        <p:spPr>
          <a:xfrm>
            <a:off x="450108" y="3284984"/>
            <a:ext cx="652142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①∵∠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a03aa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°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，</a:t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9F30D60-A1B2-8537-0C2D-F101E60029C1}"/>
              </a:ext>
            </a:extLst>
          </p:cNvPr>
          <p:cNvSpPr txBox="1"/>
          <p:nvPr/>
        </p:nvSpPr>
        <p:spPr>
          <a:xfrm>
            <a:off x="450108" y="3789040"/>
            <a:ext cx="4593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67E02EC-5F52-D252-909B-409A6D12E440}"/>
              </a:ext>
            </a:extLst>
          </p:cNvPr>
          <p:cNvSpPr txBox="1"/>
          <p:nvPr/>
        </p:nvSpPr>
        <p:spPr>
          <a:xfrm>
            <a:off x="450108" y="4264528"/>
            <a:ext cx="3170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854CFED-D8A5-9490-37E7-EB01A8548BFD}"/>
              </a:ext>
            </a:extLst>
          </p:cNvPr>
          <p:cNvSpPr txBox="1"/>
          <p:nvPr/>
        </p:nvSpPr>
        <p:spPr>
          <a:xfrm>
            <a:off x="450108" y="4740016"/>
            <a:ext cx="4763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6" grpId="0" build="allAtOnce"/>
      <p:bldP spid="7" grpId="0" build="allAtOnce"/>
      <p:bldP spid="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yt_shape_13948"/>
          <p:cNvSpPr txBox="1"/>
          <p:nvPr/>
        </p:nvSpPr>
        <p:spPr>
          <a:xfrm>
            <a:off x="540119" y="764704"/>
            <a:ext cx="6776330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MON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a03aa"/>
              </a:rPr>
              <a:t>＝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MON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70d1e"/>
              </a:rPr>
              <a:t>°</a:t>
            </a:r>
            <a:b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BON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pic>
        <p:nvPicPr>
          <p:cNvPr id="13949" name="yt_image_13949" title="H_141.6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71414" y="1988840"/>
            <a:ext cx="4680585" cy="1799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482A7813-DC35-D3FC-5357-6C2DE1ACBA55}"/>
              </a:ext>
            </a:extLst>
          </p:cNvPr>
          <p:cNvSpPr txBox="1"/>
          <p:nvPr/>
        </p:nvSpPr>
        <p:spPr>
          <a:xfrm>
            <a:off x="450108" y="1397673"/>
            <a:ext cx="607794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：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②∵∠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MON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6C7D942-5221-C81A-EC77-64A50CC47190}"/>
              </a:ext>
            </a:extLst>
          </p:cNvPr>
          <p:cNvSpPr txBox="1"/>
          <p:nvPr/>
        </p:nvSpPr>
        <p:spPr>
          <a:xfrm>
            <a:off x="450108" y="1873161"/>
            <a:ext cx="642683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125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70d1e"/>
              </a:rPr>
              <a:t>°</a:t>
            </a:r>
            <a:b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E3AFFB9-333A-023D-FAE9-96EFBACF2ACC}"/>
              </a:ext>
            </a:extLst>
          </p:cNvPr>
          <p:cNvSpPr txBox="1"/>
          <p:nvPr/>
        </p:nvSpPr>
        <p:spPr>
          <a:xfrm>
            <a:off x="450108" y="2348649"/>
            <a:ext cx="1799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3C16DA76-F073-273D-D3E6-A7CCEE1D6355}"/>
              </a:ext>
            </a:extLst>
          </p:cNvPr>
          <p:cNvSpPr txBox="1"/>
          <p:nvPr/>
        </p:nvSpPr>
        <p:spPr>
          <a:xfrm>
            <a:off x="450108" y="2824137"/>
            <a:ext cx="5163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82C251B-7D8C-FCE9-F3EE-F725D7002BC4}"/>
              </a:ext>
            </a:extLst>
          </p:cNvPr>
          <p:cNvSpPr txBox="1"/>
          <p:nvPr/>
        </p:nvSpPr>
        <p:spPr>
          <a:xfrm>
            <a:off x="450108" y="3299625"/>
            <a:ext cx="2569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BON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8894E83-8B02-9932-17F4-99A6D5D931C3}"/>
              </a:ext>
            </a:extLst>
          </p:cNvPr>
          <p:cNvSpPr txBox="1"/>
          <p:nvPr/>
        </p:nvSpPr>
        <p:spPr>
          <a:xfrm>
            <a:off x="450108" y="3775113"/>
            <a:ext cx="3094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947" name="yt_shape_13947"/>
          <p:cNvSpPr txBox="1"/>
          <p:nvPr/>
        </p:nvSpPr>
        <p:spPr>
          <a:xfrm>
            <a:off x="540119" y="939114"/>
            <a:ext cx="827951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1664</Words>
  <Application>Microsoft Office PowerPoint</Application>
  <PresentationFormat>宽屏</PresentationFormat>
  <Paragraphs>119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10</cp:revision>
  <dcterms:created xsi:type="dcterms:W3CDTF">2024-07-28T05:44:51Z</dcterms:created>
  <dcterms:modified xsi:type="dcterms:W3CDTF">2024-07-30T06:57:10Z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