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1" r:id="rId7"/>
    <p:sldId id="315" r:id="rId8"/>
    <p:sldId id="317" r:id="rId9"/>
    <p:sldId id="318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9" name="yt_shape_1332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28" name="yt_image_1332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31" name="yt_shape_13331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平面图形</a:t>
            </a:r>
          </a:p>
        </p:txBody>
      </p:sp>
      <p:sp>
        <p:nvSpPr>
          <p:cNvPr id="13332" name="yt_shape_13332"/>
          <p:cNvSpPr txBox="1"/>
          <p:nvPr/>
        </p:nvSpPr>
        <p:spPr>
          <a:xfrm>
            <a:off x="540000" y="1971599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下列图形是平面图形的是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333" name="yt_shape_13333"/>
          <p:cNvSpPr txBox="1"/>
          <p:nvPr/>
        </p:nvSpPr>
        <p:spPr>
          <a:xfrm>
            <a:off x="540000" y="2450902"/>
            <a:ext cx="3274935" cy="945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750" b="0" i="0" u="none">
                <a:solidFill>
                  <a:srgbClr val="1EE3CF"/>
                </a:solidFill>
                <a:effectLst/>
                <a:latin typeface="Times New Roman" pitchFamily="48"/>
                <a:ea typeface="Times New Roman" pitchFamily="4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1800" b="0" i="0" u="none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750" b="0" i="0" u="none">
                <a:solidFill>
                  <a:srgbClr val="1EE3CF"/>
                </a:solidFill>
                <a:effectLst/>
                <a:latin typeface="Times New Roman" pitchFamily="48"/>
                <a:ea typeface="Times New Roman" pitchFamily="4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1800" b="0" i="0" u="none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900" b="0" i="0" u="none">
                <a:solidFill>
                  <a:srgbClr val="1EE3CF"/>
                </a:solidFill>
                <a:effectLst/>
                <a:latin typeface="Times New Roman" pitchFamily="49"/>
                <a:ea typeface="Times New Roman" pitchFamily="4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250" b="0" i="0" u="none">
                <a:solidFill>
                  <a:srgbClr val="1EE3CF"/>
                </a:solidFill>
                <a:effectLst/>
                <a:latin typeface="Times New Roman" pitchFamily="52"/>
                <a:ea typeface="Times New Roman" pitchFamily="5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</a:p>
        </p:txBody>
      </p:sp>
      <p:graphicFrame>
        <p:nvGraphicFramePr>
          <p:cNvPr id="13334" name="yt_table_1333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2180291"/>
              </p:ext>
            </p:extLst>
          </p:nvPr>
        </p:nvGraphicFramePr>
        <p:xfrm>
          <a:off x="540056" y="3447205"/>
          <a:ext cx="9638666" cy="475488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72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22"/>
                    </a:ext>
                  </a:extLst>
                </a:gridCol>
                <a:gridCol w="2862580">
                  <a:extLst>
                    <a:ext uri="{9D8B030D-6E8A-4147-A177-3AD203B41FA5}">
                      <a16:colId xmlns:a16="http://schemas.microsoft.com/office/drawing/2014/main" val="10723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7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五角星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4"/>
                  </a:ext>
                </a:extLst>
              </a:tr>
            </a:tbl>
          </a:graphicData>
        </a:graphic>
      </p:graphicFrame>
      <p:sp>
        <p:nvSpPr>
          <p:cNvPr id="13336" name="yt_shape_13336"/>
          <p:cNvSpPr txBox="1"/>
          <p:nvPr/>
        </p:nvSpPr>
        <p:spPr>
          <a:xfrm>
            <a:off x="540000" y="3973376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如图是交通禁止驶入标志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组成这个标志的平面图形有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38" name="yt_table_1333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908900"/>
              </p:ext>
            </p:extLst>
          </p:nvPr>
        </p:nvGraphicFramePr>
        <p:xfrm>
          <a:off x="540056" y="4452679"/>
          <a:ext cx="2557463" cy="1901952"/>
        </p:xfrm>
        <a:graphic>
          <a:graphicData uri="http://schemas.openxmlformats.org/drawingml/2006/table">
            <a:tbl>
              <a:tblPr/>
              <a:tblGrid>
                <a:gridCol w="2557463">
                  <a:extLst>
                    <a:ext uri="{9D8B030D-6E8A-4147-A177-3AD203B41FA5}">
                      <a16:colId xmlns:a16="http://schemas.microsoft.com/office/drawing/2014/main" val="107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8"/>
                  </a:ext>
                </a:extLst>
              </a:tr>
            </a:tbl>
          </a:graphicData>
        </a:graphic>
      </p:graphicFrame>
      <p:pic>
        <p:nvPicPr>
          <p:cNvPr id="13337" name="yt_image_13337_skip" title="H_97.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18743" y="4452679"/>
            <a:ext cx="1231011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5966751">
            <a:extLst>
              <a:ext uri="{FF2B5EF4-FFF2-40B4-BE49-F238E27FC236}">
                <a16:creationId xmlns:a16="http://schemas.microsoft.com/office/drawing/2014/main" id="{FDA18DD2-A6F4-C281-566E-B4FDF5CE76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pic>
        <p:nvPicPr>
          <p:cNvPr id="5" name="yt_shape_1722145966870">
            <a:extLst>
              <a:ext uri="{FF2B5EF4-FFF2-40B4-BE49-F238E27FC236}">
                <a16:creationId xmlns:a16="http://schemas.microsoft.com/office/drawing/2014/main" id="{354395EA-2961-E93A-6A69-3C3E84240F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586412"/>
            <a:ext cx="665352" cy="665352"/>
          </a:xfrm>
          <a:prstGeom prst="rect">
            <a:avLst/>
          </a:prstGeom>
        </p:spPr>
      </p:pic>
      <p:pic>
        <p:nvPicPr>
          <p:cNvPr id="7" name="yt_shape_1722145966894">
            <a:extLst>
              <a:ext uri="{FF2B5EF4-FFF2-40B4-BE49-F238E27FC236}">
                <a16:creationId xmlns:a16="http://schemas.microsoft.com/office/drawing/2014/main" id="{4FFA888B-4969-7E4C-D1B9-D669BF5DF55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704" y="2586412"/>
            <a:ext cx="665352" cy="665352"/>
          </a:xfrm>
          <a:prstGeom prst="rect">
            <a:avLst/>
          </a:prstGeom>
        </p:spPr>
      </p:pic>
      <p:pic>
        <p:nvPicPr>
          <p:cNvPr id="9" name="yt_shape_1722145966919">
            <a:extLst>
              <a:ext uri="{FF2B5EF4-FFF2-40B4-BE49-F238E27FC236}">
                <a16:creationId xmlns:a16="http://schemas.microsoft.com/office/drawing/2014/main" id="{42858544-DB30-5E3D-99CB-AF39997BE76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040" y="2572312"/>
            <a:ext cx="711392" cy="693551"/>
          </a:xfrm>
          <a:prstGeom prst="rect">
            <a:avLst/>
          </a:prstGeom>
        </p:spPr>
      </p:pic>
      <p:pic>
        <p:nvPicPr>
          <p:cNvPr id="11" name="yt_shape_1722145966944">
            <a:extLst>
              <a:ext uri="{FF2B5EF4-FFF2-40B4-BE49-F238E27FC236}">
                <a16:creationId xmlns:a16="http://schemas.microsoft.com/office/drawing/2014/main" id="{0AF49C3C-5921-2A9C-13C6-FB78C246B04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4100" y="2578469"/>
            <a:ext cx="500252" cy="68123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601456-3AB3-8016-8C8C-F4886012C490}"/>
              </a:ext>
            </a:extLst>
          </p:cNvPr>
          <p:cNvSpPr txBox="1"/>
          <p:nvPr/>
        </p:nvSpPr>
        <p:spPr>
          <a:xfrm>
            <a:off x="4793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8401CF-2B61-2D31-4EC5-B7D13DD0F0AE}"/>
              </a:ext>
            </a:extLst>
          </p:cNvPr>
          <p:cNvSpPr txBox="1"/>
          <p:nvPr/>
        </p:nvSpPr>
        <p:spPr>
          <a:xfrm>
            <a:off x="8755789" y="39265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0" name="yt_shape_13340"/>
          <p:cNvSpPr txBox="1"/>
          <p:nvPr/>
        </p:nvSpPr>
        <p:spPr>
          <a:xfrm>
            <a:off x="540000" y="900000"/>
            <a:ext cx="39241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写出下列平面图形的名称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341" name="yt_image_13341" title="H_51.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59592"/>
            <a:ext cx="7663024" cy="103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3" name="yt_shape_13343"/>
          <p:cNvSpPr txBox="1"/>
          <p:nvPr/>
        </p:nvSpPr>
        <p:spPr>
          <a:xfrm>
            <a:off x="540000" y="2686111"/>
            <a:ext cx="925894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  <a:tabLst>
                <a:tab pos="1454196" algn="l"/>
                <a:tab pos="3517856" algn="l"/>
                <a:tab pos="5581516" algn="l"/>
                <a:tab pos="7645176" algn="l"/>
              </a:tabLst>
            </a:pP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sz="12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itchFamily="12"/>
                <a:ea typeface="宋体" pitchFamily="12"/>
              </a:rPr>
              <a:t>  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sz="12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itchFamily="12"/>
                <a:ea typeface="宋体" pitchFamily="12"/>
              </a:rPr>
              <a:t>  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sz="1200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宋体" pitchFamily="12"/>
                <a:ea typeface="宋体" pitchFamily="12"/>
              </a:rPr>
              <a:t>  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9DFD33-B0BC-1C8F-746D-E473E0B5E045}"/>
              </a:ext>
            </a:extLst>
          </p:cNvPr>
          <p:cNvSpPr txBox="1"/>
          <p:nvPr/>
        </p:nvSpPr>
        <p:spPr>
          <a:xfrm>
            <a:off x="754789" y="2639305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381A19-5B4F-5E6A-6891-92D4B94CB048}"/>
              </a:ext>
            </a:extLst>
          </p:cNvPr>
          <p:cNvSpPr txBox="1"/>
          <p:nvPr/>
        </p:nvSpPr>
        <p:spPr>
          <a:xfrm>
            <a:off x="2208939" y="263930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三角形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44A7F5-19CE-5B3F-68BC-D59C611193C2}"/>
              </a:ext>
            </a:extLst>
          </p:cNvPr>
          <p:cNvSpPr txBox="1"/>
          <p:nvPr/>
        </p:nvSpPr>
        <p:spPr>
          <a:xfrm>
            <a:off x="3904625" y="263930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长方形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82C31B-EB4A-DEEB-85A5-2BC9672D6785}"/>
              </a:ext>
            </a:extLst>
          </p:cNvPr>
          <p:cNvSpPr txBox="1"/>
          <p:nvPr/>
        </p:nvSpPr>
        <p:spPr>
          <a:xfrm>
            <a:off x="5591944" y="263930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五边形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1AAF41-D5FD-9B5D-E7E3-1F3D9B8322CC}"/>
              </a:ext>
            </a:extLst>
          </p:cNvPr>
          <p:cNvSpPr txBox="1"/>
          <p:nvPr/>
        </p:nvSpPr>
        <p:spPr>
          <a:xfrm>
            <a:off x="7248128" y="263930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六边形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4" name="yt_shape_13344"/>
          <p:cNvSpPr txBox="1"/>
          <p:nvPr/>
        </p:nvSpPr>
        <p:spPr>
          <a:xfrm>
            <a:off x="540000" y="900000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多边形</a:t>
            </a:r>
          </a:p>
        </p:txBody>
      </p:sp>
      <p:sp>
        <p:nvSpPr>
          <p:cNvPr id="13345" name="yt_shape_13345"/>
          <p:cNvSpPr txBox="1"/>
          <p:nvPr/>
        </p:nvSpPr>
        <p:spPr>
          <a:xfrm>
            <a:off x="540000" y="1389434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不是多边形的是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346" name="yt_shape_13346"/>
          <p:cNvSpPr txBox="1"/>
          <p:nvPr/>
        </p:nvSpPr>
        <p:spPr>
          <a:xfrm>
            <a:off x="540000" y="1868737"/>
            <a:ext cx="3180358" cy="8644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45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600" b="0" i="0" u="none">
                <a:solidFill>
                  <a:srgbClr val="1EE3CF"/>
                </a:solidFill>
                <a:effectLst/>
                <a:latin typeface="Times New Roman" pitchFamily="36"/>
                <a:ea typeface="Times New Roman" pitchFamily="3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500" b="0" i="0" u="none">
                <a:solidFill>
                  <a:srgbClr val="1EE3CF"/>
                </a:solidFill>
                <a:effectLst/>
                <a:latin typeface="Times New Roman" pitchFamily="35"/>
                <a:ea typeface="Times New Roman" pitchFamily="3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800" b="0" i="0" u="none">
                <a:solidFill>
                  <a:srgbClr val="1EE3CF"/>
                </a:solidFill>
                <a:effectLst/>
                <a:latin typeface="Times New Roman" pitchFamily="48"/>
                <a:ea typeface="Times New Roman" pitchFamily="4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</a:p>
        </p:txBody>
      </p:sp>
      <p:sp>
        <p:nvSpPr>
          <p:cNvPr id="13347" name="yt_shape_13347"/>
          <p:cNvSpPr txBox="1"/>
          <p:nvPr/>
        </p:nvSpPr>
        <p:spPr>
          <a:xfrm>
            <a:off x="540000" y="2783992"/>
            <a:ext cx="5988048" cy="43621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3348" name="yt_shape_13348"/>
          <p:cNvSpPr txBox="1"/>
          <p:nvPr/>
        </p:nvSpPr>
        <p:spPr>
          <a:xfrm>
            <a:off x="540000" y="3267014"/>
            <a:ext cx="79252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是多边形的是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3349" name="yt_image_133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3698" y="3898681"/>
            <a:ext cx="4824603" cy="89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5967014">
            <a:extLst>
              <a:ext uri="{FF2B5EF4-FFF2-40B4-BE49-F238E27FC236}">
                <a16:creationId xmlns:a16="http://schemas.microsoft.com/office/drawing/2014/main" id="{E99A5EFB-ECEB-B5D3-7A1E-0BE5F68CF3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pic>
        <p:nvPicPr>
          <p:cNvPr id="5" name="yt_shape_1722145967128">
            <a:extLst>
              <a:ext uri="{FF2B5EF4-FFF2-40B4-BE49-F238E27FC236}">
                <a16:creationId xmlns:a16="http://schemas.microsoft.com/office/drawing/2014/main" id="{47101793-2D23-746C-E9AE-DCF4AC88846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89814"/>
            <a:ext cx="627252" cy="613953"/>
          </a:xfrm>
          <a:prstGeom prst="rect">
            <a:avLst/>
          </a:prstGeom>
        </p:spPr>
      </p:pic>
      <p:pic>
        <p:nvPicPr>
          <p:cNvPr id="7" name="yt_shape_1722145967150">
            <a:extLst>
              <a:ext uri="{FF2B5EF4-FFF2-40B4-BE49-F238E27FC236}">
                <a16:creationId xmlns:a16="http://schemas.microsoft.com/office/drawing/2014/main" id="{7DE69C44-D802-1273-5F23-BAFD6C87C2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450" y="2047537"/>
            <a:ext cx="647828" cy="498506"/>
          </a:xfrm>
          <a:prstGeom prst="rect">
            <a:avLst/>
          </a:prstGeom>
        </p:spPr>
      </p:pic>
      <p:pic>
        <p:nvPicPr>
          <p:cNvPr id="9" name="yt_shape_1722145967172">
            <a:extLst>
              <a:ext uri="{FF2B5EF4-FFF2-40B4-BE49-F238E27FC236}">
                <a16:creationId xmlns:a16="http://schemas.microsoft.com/office/drawing/2014/main" id="{BA705B7E-643B-1C69-B2BA-A1806F6C80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476" y="2051541"/>
            <a:ext cx="771717" cy="490498"/>
          </a:xfrm>
          <a:prstGeom prst="rect">
            <a:avLst/>
          </a:prstGeom>
        </p:spPr>
      </p:pic>
      <p:pic>
        <p:nvPicPr>
          <p:cNvPr id="11" name="yt_shape_1722145967196">
            <a:extLst>
              <a:ext uri="{FF2B5EF4-FFF2-40B4-BE49-F238E27FC236}">
                <a16:creationId xmlns:a16="http://schemas.microsoft.com/office/drawing/2014/main" id="{F783203D-5F80-B8F9-4C68-81F246F10B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5392" y="1998623"/>
            <a:ext cx="406592" cy="59633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CB6B13-130D-C4D9-4140-680647D72E24}"/>
              </a:ext>
            </a:extLst>
          </p:cNvPr>
          <p:cNvSpPr txBox="1"/>
          <p:nvPr/>
        </p:nvSpPr>
        <p:spPr>
          <a:xfrm>
            <a:off x="5402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37763D-B53D-0931-E638-607673B63519}"/>
              </a:ext>
            </a:extLst>
          </p:cNvPr>
          <p:cNvSpPr txBox="1"/>
          <p:nvPr/>
        </p:nvSpPr>
        <p:spPr>
          <a:xfrm>
            <a:off x="5707789" y="319904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1" name="yt_shape_13351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若从四边形的一个顶点出发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分别连接这个顶点和其余各顶点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8631,isEnd"/>
              </a:rPr>
              <a:t>可以把这个四边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形分割成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若从五边形的一个顶点出发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57ea4,isEnd"/>
              </a:rPr>
              <a:t>分别连接这个顶点和其余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则可以分割成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边形的一个顶点出发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dad15,isEnd"/>
              </a:rPr>
              <a:t>连接这个点和其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余各顶点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可以把该多边形分割成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0bb8,isEnd"/>
              </a:rPr>
              <a:t>的代数式表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B1ECC5-E1DE-D9D1-8F50-CD51A2AA5A37}"/>
              </a:ext>
            </a:extLst>
          </p:cNvPr>
          <p:cNvSpPr txBox="1"/>
          <p:nvPr/>
        </p:nvSpPr>
        <p:spPr>
          <a:xfrm>
            <a:off x="197410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43BBF8-A3D5-FA58-2F7A-80B978D55732}"/>
              </a:ext>
            </a:extLst>
          </p:cNvPr>
          <p:cNvSpPr txBox="1"/>
          <p:nvPr/>
        </p:nvSpPr>
        <p:spPr>
          <a:xfrm>
            <a:off x="3802908" y="18041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7D27EF-F740-26C9-BEEB-2B999D7A580D}"/>
              </a:ext>
            </a:extLst>
          </p:cNvPr>
          <p:cNvSpPr txBox="1"/>
          <p:nvPr/>
        </p:nvSpPr>
        <p:spPr>
          <a:xfrm>
            <a:off x="5326908" y="2279658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3" name="yt_shape_1335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52" name="yt_image_13352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55" name="yt_shape_13355"/>
          <p:cNvSpPr txBox="1"/>
          <p:nvPr/>
        </p:nvSpPr>
        <p:spPr>
          <a:xfrm>
            <a:off x="540000" y="1482165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一个四边形切掉一个角后变成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56" name="yt_table_1335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3011717"/>
              </p:ext>
            </p:extLst>
          </p:nvPr>
        </p:nvGraphicFramePr>
        <p:xfrm>
          <a:off x="540056" y="1961468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7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四边形或五边形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三角形或四边形或五边形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96E9EF8-F450-28AC-8B0C-D80864D05055}"/>
              </a:ext>
            </a:extLst>
          </p:cNvPr>
          <p:cNvSpPr txBox="1"/>
          <p:nvPr/>
        </p:nvSpPr>
        <p:spPr>
          <a:xfrm>
            <a:off x="54029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358" name="yt_shape_13358"/>
          <p:cNvSpPr txBox="1"/>
          <p:nvPr/>
        </p:nvSpPr>
        <p:spPr>
          <a:xfrm>
            <a:off x="544214" y="3972379"/>
            <a:ext cx="11492915" cy="99778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从六边形的一个顶点出发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条对角线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它们将六边形分成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3936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CB3817-5319-FDEA-51F3-D54F07828D55}"/>
              </a:ext>
            </a:extLst>
          </p:cNvPr>
          <p:cNvSpPr txBox="1"/>
          <p:nvPr/>
        </p:nvSpPr>
        <p:spPr>
          <a:xfrm>
            <a:off x="2236966" y="440106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0" name="yt_shape_13360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①②③④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都是平面图形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每个图中各有多少个顶点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多少条边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这些边围出多少个区域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31c3"/>
              </a:rPr>
              <a:t>请将结果填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入表格中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graphicFrame>
        <p:nvGraphicFramePr>
          <p:cNvPr id="13361" name="yt_table_13361" title="H_223.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559350"/>
              </p:ext>
            </p:extLst>
          </p:nvPr>
        </p:nvGraphicFramePr>
        <p:xfrm>
          <a:off x="540000" y="2348880"/>
          <a:ext cx="11111999" cy="283464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顶点数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边数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区域数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yt_shape_13363"/>
          <p:cNvSpPr txBox="1"/>
          <p:nvPr/>
        </p:nvSpPr>
        <p:spPr>
          <a:xfrm>
            <a:off x="540000" y="5099334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如表格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364" name="yt_image_13364" title="H_97.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3131" y="5323352"/>
            <a:ext cx="4745736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D08BD46-3401-7F51-17D1-6914431EB103}"/>
              </a:ext>
            </a:extLst>
          </p:cNvPr>
          <p:cNvSpPr txBox="1"/>
          <p:nvPr/>
        </p:nvSpPr>
        <p:spPr>
          <a:xfrm>
            <a:off x="4533969" y="3622569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7A2579-C8CF-52C0-7A98-B43F6DE16C90}"/>
              </a:ext>
            </a:extLst>
          </p:cNvPr>
          <p:cNvSpPr txBox="1"/>
          <p:nvPr/>
        </p:nvSpPr>
        <p:spPr>
          <a:xfrm>
            <a:off x="7254990" y="362256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A61F46C-F22D-C398-7E1E-64855A476EF4}"/>
              </a:ext>
            </a:extLst>
          </p:cNvPr>
          <p:cNvSpPr txBox="1"/>
          <p:nvPr/>
        </p:nvSpPr>
        <p:spPr>
          <a:xfrm>
            <a:off x="10080788" y="3622569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5562BB-DC30-D610-F7CB-2ADCBC1A0C75}"/>
              </a:ext>
            </a:extLst>
          </p:cNvPr>
          <p:cNvSpPr txBox="1"/>
          <p:nvPr/>
        </p:nvSpPr>
        <p:spPr>
          <a:xfrm>
            <a:off x="4524444" y="4189497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0C6C4A-3773-D748-036B-140C433E70B5}"/>
              </a:ext>
            </a:extLst>
          </p:cNvPr>
          <p:cNvSpPr txBox="1"/>
          <p:nvPr/>
        </p:nvSpPr>
        <p:spPr>
          <a:xfrm>
            <a:off x="7302615" y="4189497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DF26774-5554-1310-825B-C857CE66ADA2}"/>
              </a:ext>
            </a:extLst>
          </p:cNvPr>
          <p:cNvSpPr txBox="1"/>
          <p:nvPr/>
        </p:nvSpPr>
        <p:spPr>
          <a:xfrm>
            <a:off x="10071263" y="4189497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61704C3-68DE-3FE3-1ACB-AC5D5CD4BC37}"/>
              </a:ext>
            </a:extLst>
          </p:cNvPr>
          <p:cNvSpPr txBox="1"/>
          <p:nvPr/>
        </p:nvSpPr>
        <p:spPr>
          <a:xfrm>
            <a:off x="4476819" y="475642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AB5692B-2DE3-5083-6924-DF192D144AF6}"/>
              </a:ext>
            </a:extLst>
          </p:cNvPr>
          <p:cNvSpPr txBox="1"/>
          <p:nvPr/>
        </p:nvSpPr>
        <p:spPr>
          <a:xfrm>
            <a:off x="7254990" y="475642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1B43EC5-E1E1-1DF4-6F09-65A24A0E0F98}"/>
              </a:ext>
            </a:extLst>
          </p:cNvPr>
          <p:cNvSpPr txBox="1"/>
          <p:nvPr/>
        </p:nvSpPr>
        <p:spPr>
          <a:xfrm>
            <a:off x="10080788" y="4756424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9CC4D94-AE31-2A10-D621-71839A957F2A}"/>
              </a:ext>
            </a:extLst>
          </p:cNvPr>
          <p:cNvSpPr txBox="1"/>
          <p:nvPr/>
        </p:nvSpPr>
        <p:spPr>
          <a:xfrm>
            <a:off x="449989" y="5148852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如表格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6" name="yt_shape_13366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推断一个平面图形的顶点数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3689"/>
              </a:rPr>
              <a:t>区域数之间有什么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yt_shape_13367"/>
          <p:cNvSpPr txBox="1"/>
          <p:nvPr/>
        </p:nvSpPr>
        <p:spPr>
          <a:xfrm>
            <a:off x="540000" y="1995319"/>
            <a:ext cx="430887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中的结论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边数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顶点数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区域数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368" name="yt_image_1336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06263" y="1916832"/>
            <a:ext cx="4745736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570EAD-91E6-110D-2BA0-E95F6F71351C}"/>
              </a:ext>
            </a:extLst>
          </p:cNvPr>
          <p:cNvSpPr txBox="1"/>
          <p:nvPr/>
        </p:nvSpPr>
        <p:spPr>
          <a:xfrm>
            <a:off x="449989" y="1948513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中的结论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675F89-A2C6-B21B-59AD-FFB2F2509327}"/>
              </a:ext>
            </a:extLst>
          </p:cNvPr>
          <p:cNvSpPr txBox="1"/>
          <p:nvPr/>
        </p:nvSpPr>
        <p:spPr>
          <a:xfrm>
            <a:off x="449989" y="2424001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边数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顶点数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区域数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0" name="yt_shape_13370"/>
          <p:cNvSpPr txBox="1"/>
          <p:nvPr/>
        </p:nvSpPr>
        <p:spPr>
          <a:xfrm>
            <a:off x="540119" y="908720"/>
            <a:ext cx="10956481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判断一个图形是否是多边形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一是看边是否全是线段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d4e9b"/>
              </a:rPr>
              <a:t>二是看图形是否为封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闭图形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1539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621</Words>
  <Application>Microsoft Office PowerPoint</Application>
  <PresentationFormat>宽屏</PresentationFormat>
  <Paragraphs>87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2024-07-30T06:05:05Z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