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4" r:id="rId4"/>
    <p:sldId id="309" r:id="rId5"/>
    <p:sldId id="305" r:id="rId6"/>
    <p:sldId id="306" r:id="rId7"/>
    <p:sldId id="307" r:id="rId8"/>
    <p:sldId id="308" r:id="rId9"/>
    <p:sldId id="256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53" d="100"/>
          <a:sy n="53" d="100"/>
        </p:scale>
        <p:origin x="86" y="53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0" name="yt_shape_14740"/>
          <p:cNvSpPr txBox="1"/>
          <p:nvPr/>
        </p:nvSpPr>
        <p:spPr>
          <a:xfrm>
            <a:off x="540119" y="900000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项目式学习一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比例的世界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【项目主题】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合理规划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绿色家园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【项目背景】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某小区有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栋住宅楼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处为小区入口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e2e4e"/>
              </a:rPr>
              <a:t>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方便小区居民传递爱心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物业管理处准备在小区的一条主干道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上增设一个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d395c"/>
              </a:rPr>
              <a:t>爱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心衣物回收箱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现需设计一个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爱心衣物回收箱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的具体位置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ef6cd"/>
              </a:rPr>
              <a:t>使得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栋住宅楼的距离之和最短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某数学兴趣小组成员开展了如下探究活动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3" name="yt_shape_14743"/>
          <p:cNvSpPr txBox="1"/>
          <p:nvPr/>
        </p:nvSpPr>
        <p:spPr>
          <a:xfrm>
            <a:off x="540119" y="90000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任务一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实地测绘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小组成员借助无人机航测技术绘制了小区平面图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9d8df"/>
              </a:rPr>
              <a:t>并测量出了某些道路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如表格所示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进一步抽象成几何图形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其中主干道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a2b19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小组成员又借助电子角度仪测得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0b47c"/>
              </a:rPr>
              <a:t>＝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CEB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CED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graphicFrame>
        <p:nvGraphicFramePr>
          <p:cNvPr id="14745" name="yt_table_14745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4915102"/>
              </p:ext>
            </p:extLst>
          </p:nvPr>
        </p:nvGraphicFramePr>
        <p:xfrm>
          <a:off x="540000" y="3356992"/>
          <a:ext cx="11111995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7788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894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887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8874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8874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8874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8874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道路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长度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米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2" name="yt_shape_1722146124539">
            <a:extLst>
              <a:ext uri="{FF2B5EF4-FFF2-40B4-BE49-F238E27FC236}">
                <a16:creationId xmlns:a16="http://schemas.microsoft.com/office/drawing/2014/main" id="{D90DFAC6-4195-4F8D-308F-F788EE46F1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0102" y="4630771"/>
            <a:ext cx="4411789" cy="2034629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7" name="yt_shape_14747"/>
          <p:cNvSpPr txBox="1"/>
          <p:nvPr/>
        </p:nvSpPr>
        <p:spPr>
          <a:xfrm>
            <a:off x="540000" y="900000"/>
            <a:ext cx="6226063" cy="211615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1750" b="0" i="0" u="none">
                <a:solidFill>
                  <a:srgbClr val="1EE3CF"/>
                </a:solidFill>
                <a:effectLst/>
                <a:latin typeface="Times New Roman" pitchFamily="118"/>
                <a:ea typeface="Times New Roman" pitchFamily="118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                                   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11150" b="0" i="0" u="none">
                <a:solidFill>
                  <a:srgbClr val="1EE3CF"/>
                </a:solidFill>
                <a:effectLst/>
                <a:latin typeface="Times New Roman" pitchFamily="112"/>
                <a:ea typeface="Times New Roman" pitchFamily="112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8" name="yt_shape_14748"/>
          <p:cNvSpPr txBox="1"/>
          <p:nvPr/>
        </p:nvSpPr>
        <p:spPr>
          <a:xfrm>
            <a:off x="540000" y="900000"/>
            <a:ext cx="6771084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任务二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sym typeface=",isEnd"/>
              </a:rPr>
              <a:t>数学计算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及表格中的相关数据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请完成下列计算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求道路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道路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C25FD09-0848-CA0B-EE50-D103CD71D325}"/>
              </a:ext>
            </a:extLst>
          </p:cNvPr>
          <p:cNvSpPr txBox="1"/>
          <p:nvPr/>
        </p:nvSpPr>
        <p:spPr>
          <a:xfrm>
            <a:off x="2915377" y="2279658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3" name="yt_shape_1722146124539">
            <a:extLst>
              <a:ext uri="{FF2B5EF4-FFF2-40B4-BE49-F238E27FC236}">
                <a16:creationId xmlns:a16="http://schemas.microsoft.com/office/drawing/2014/main" id="{54CB562E-ADF5-31EB-D710-C58DF334D11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758"/>
          <a:stretch/>
        </p:blipFill>
        <p:spPr>
          <a:xfrm>
            <a:off x="8366872" y="1890502"/>
            <a:ext cx="1819501" cy="2034629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FECA98DC-FFC7-F5BA-C3EF-FE0BE9F935EC}"/>
              </a:ext>
            </a:extLst>
          </p:cNvPr>
          <p:cNvSpPr txBox="1"/>
          <p:nvPr/>
        </p:nvSpPr>
        <p:spPr>
          <a:xfrm>
            <a:off x="450108" y="2755146"/>
            <a:ext cx="6110986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D4249F6-C702-6A15-BE64-3A619708C2A1}"/>
              </a:ext>
            </a:extLst>
          </p:cNvPr>
          <p:cNvSpPr txBox="1"/>
          <p:nvPr/>
        </p:nvSpPr>
        <p:spPr>
          <a:xfrm>
            <a:off x="450108" y="3230634"/>
            <a:ext cx="5936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CEB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7BB9D86-8105-3078-8452-5104E19F7842}"/>
              </a:ext>
            </a:extLst>
          </p:cNvPr>
          <p:cNvSpPr txBox="1"/>
          <p:nvPr/>
        </p:nvSpPr>
        <p:spPr>
          <a:xfrm>
            <a:off x="450108" y="3706122"/>
            <a:ext cx="6139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故道路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的长为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52" name="yt_shape_14752"/>
          <p:cNvSpPr txBox="1"/>
          <p:nvPr/>
        </p:nvSpPr>
        <p:spPr>
          <a:xfrm>
            <a:off x="540119" y="900000"/>
            <a:ext cx="11492915" cy="474969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任务三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方案设计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根据以上探究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请你在主干道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上画出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爱心衣物回收箱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的具体位置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a9669"/>
              </a:rPr>
              <a:t>用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G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并画出需要增设的小路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CG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DG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提示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f57cf"/>
              </a:rPr>
              <a:t>线段垂直平分线上的点到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线段两端的距离相等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∥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BEC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DCE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CEB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CED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CED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DCE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米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故道路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的长为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米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连接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交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于点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G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连接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CG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垂直平分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7_d62ca"/>
              </a:rPr>
              <a:t>根据两点之间线</a:t>
            </a:r>
            <a:b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段最短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可得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的交点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G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到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的距离之和最小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GA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GC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7918e"/>
              </a:rPr>
              <a:t>，</a:t>
            </a:r>
            <a:b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则到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栋住宅楼距离最小的点即为点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G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85D2E2E-441F-DD16-680B-935D367042EC}"/>
              </a:ext>
            </a:extLst>
          </p:cNvPr>
          <p:cNvSpPr txBox="1"/>
          <p:nvPr/>
        </p:nvSpPr>
        <p:spPr>
          <a:xfrm>
            <a:off x="450108" y="2780928"/>
            <a:ext cx="11240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连接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交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G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连接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CG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垂直平分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7_d62ca"/>
              </a:rPr>
              <a:t>根据两点之间线</a:t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4F92404-9A71-9A9A-C8CB-5094D4A2146A}"/>
              </a:ext>
            </a:extLst>
          </p:cNvPr>
          <p:cNvSpPr txBox="1"/>
          <p:nvPr/>
        </p:nvSpPr>
        <p:spPr>
          <a:xfrm>
            <a:off x="450108" y="3256416"/>
            <a:ext cx="1141634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段最短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可得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的交点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到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的距离之和最小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GA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GC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7918e"/>
              </a:rPr>
              <a:t>，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D67631D-1D5A-F4CD-58C1-7CA573D1EC12}"/>
              </a:ext>
            </a:extLst>
          </p:cNvPr>
          <p:cNvSpPr txBox="1"/>
          <p:nvPr/>
        </p:nvSpPr>
        <p:spPr>
          <a:xfrm>
            <a:off x="450108" y="3731904"/>
            <a:ext cx="54489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栋住宅楼距离最小的点即为点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8" name="yt_shape_1722146124564">
            <a:extLst>
              <a:ext uri="{FF2B5EF4-FFF2-40B4-BE49-F238E27FC236}">
                <a16:creationId xmlns:a16="http://schemas.microsoft.com/office/drawing/2014/main" id="{251225B2-1435-926A-F02B-30075F5893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6424" y="3964562"/>
            <a:ext cx="1449579" cy="1685136"/>
          </a:xfrm>
          <a:prstGeom prst="rect">
            <a:avLst/>
          </a:prstGeom>
        </p:spPr>
      </p:pic>
      <p:pic>
        <p:nvPicPr>
          <p:cNvPr id="9" name="yt_shape_1722146124539">
            <a:extLst>
              <a:ext uri="{FF2B5EF4-FFF2-40B4-BE49-F238E27FC236}">
                <a16:creationId xmlns:a16="http://schemas.microsoft.com/office/drawing/2014/main" id="{F3BBD5A0-4A3E-8655-8B82-DBBC3AED14D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758"/>
          <a:stretch/>
        </p:blipFill>
        <p:spPr>
          <a:xfrm>
            <a:off x="9120336" y="3918683"/>
            <a:ext cx="1819501" cy="203462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56" name="yt_shape_14756"/>
          <p:cNvSpPr txBox="1"/>
          <p:nvPr/>
        </p:nvSpPr>
        <p:spPr>
          <a:xfrm>
            <a:off x="540119" y="900000"/>
            <a:ext cx="11111999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项目式学习二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包装中的智慧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脆蜜金桔是地方名果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是柳州市融安县的特产之一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请你运用数学知识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7210e"/>
              </a:rPr>
              <a:t>根据素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帮果农解决问题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graphicFrame>
        <p:nvGraphicFramePr>
          <p:cNvPr id="14758" name="yt_table_14758" title="H_328.3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038219"/>
              </p:ext>
            </p:extLst>
          </p:nvPr>
        </p:nvGraphicFramePr>
        <p:xfrm>
          <a:off x="540000" y="2322258"/>
          <a:ext cx="11111999" cy="416966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5422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69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67999">
                <a:tc gridSpan="2"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信息及素材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 hMerge="1">
                  <a:txBody>
                    <a:bodyPr/>
                    <a:lstStyle/>
                    <a:p>
                      <a:pPr fontAlgn="ctr">
                        <a:lnSpc>
                          <a:spcPct val="129999"/>
                        </a:lnSpc>
                      </a:pPr>
                      <a:endParaRPr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黑体" pitchFamily="24"/>
                        </a:rPr>
                        <a:t>素材一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在专业种植技术人员的正确指导下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_⨹_14_2fdd1"/>
                        </a:rPr>
                        <a:t>果农对脆蜜金桔种植技术进行了</a:t>
                      </a:r>
                      <a:b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</a:b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研究与改进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使产量得到了增长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根据果农们的记录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2021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_⨹_4_045ad"/>
                        </a:rPr>
                        <a:t>年金桔平</a:t>
                      </a:r>
                      <a:b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</a:b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均每株产量是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千克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2023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年达到了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千克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_⨹_9_ca24d"/>
                        </a:rPr>
                        <a:t>每年的增长率基本相</a:t>
                      </a:r>
                      <a:b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</a:b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黑体" pitchFamily="24"/>
                        </a:rPr>
                        <a:t>素材二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金桔一般用长方体包装盒包装后进行售卖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黑体" pitchFamily="24"/>
                        </a:rPr>
                        <a:t>素材三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果农们通过调查发现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_⨹_20_362d3"/>
                        </a:rPr>
                        <a:t>顾客们也很愿意购买美观漂亮的其他造型的包</a:t>
                      </a:r>
                      <a:b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</a:b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装纸盒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60" name="yt_shape_14760"/>
          <p:cNvSpPr txBox="1"/>
          <p:nvPr/>
        </p:nvSpPr>
        <p:spPr>
          <a:xfrm>
            <a:off x="540119" y="900000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任务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设脆蜜金桔产量的年平均增长率为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依题意列方程得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</a:t>
            </a:r>
            <a:r>
              <a:rPr sz="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sym typeface="W:12.00504,H:37.44"/>
              </a:rPr>
            </a:b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任务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现有长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宽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的长方形纸板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将四角各裁掉一个正方形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869f6,isEnd"/>
              </a:rPr>
              <a:t>如图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折成无盖长方体纸盒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为了放下适当数量的脆蜜金桔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2dae2,isEnd"/>
              </a:rPr>
              <a:t>需要设计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底面积为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3300cm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的纸盒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设此时纸盒的高为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则可列方程为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sym typeface="W:12.00504,H:37.44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4762" name="yt_image_14762" title="H_110.1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09528" y="3931497"/>
            <a:ext cx="2972943" cy="1399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BC5A003-F387-0351-5317-6775ECEC3924}"/>
              </a:ext>
            </a:extLst>
          </p:cNvPr>
          <p:cNvSpPr txBox="1"/>
          <p:nvPr/>
        </p:nvSpPr>
        <p:spPr>
          <a:xfrm>
            <a:off x="9062296" y="853194"/>
            <a:ext cx="2340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1_9de98"/>
              </a:rPr>
              <a:t>＝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FE7047B-8047-28CE-CF0C-55A358CE95EF}"/>
              </a:ext>
            </a:extLst>
          </p:cNvPr>
          <p:cNvSpPr txBox="1"/>
          <p:nvPr/>
        </p:nvSpPr>
        <p:spPr>
          <a:xfrm>
            <a:off x="450108" y="1328682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494256F-C270-FAB7-8A92-58C71A65013A}"/>
              </a:ext>
            </a:extLst>
          </p:cNvPr>
          <p:cNvSpPr txBox="1"/>
          <p:nvPr/>
        </p:nvSpPr>
        <p:spPr>
          <a:xfrm>
            <a:off x="9535371" y="2755146"/>
            <a:ext cx="20199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1_8ebd0"/>
              </a:rPr>
              <a:t>）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BDCD2BA-5548-70D5-D804-95FF4BADF6D5}"/>
              </a:ext>
            </a:extLst>
          </p:cNvPr>
          <p:cNvSpPr txBox="1"/>
          <p:nvPr/>
        </p:nvSpPr>
        <p:spPr>
          <a:xfrm>
            <a:off x="450108" y="3230634"/>
            <a:ext cx="30867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3300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952</Words>
  <Application>Microsoft Office PowerPoint</Application>
  <PresentationFormat>宽屏</PresentationFormat>
  <Paragraphs>57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等线</vt:lpstr>
      <vt:lpstr>等线 Light</vt:lpstr>
      <vt:lpstr>黑体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斐 L</cp:lastModifiedBy>
  <cp:revision>8</cp:revision>
  <dcterms:created xsi:type="dcterms:W3CDTF">2024-07-28T05:44:51Z</dcterms:created>
  <dcterms:modified xsi:type="dcterms:W3CDTF">2024-07-30T07:58:49Z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