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22" r:id="rId7"/>
    <p:sldId id="311" r:id="rId8"/>
    <p:sldId id="312" r:id="rId9"/>
    <p:sldId id="317" r:id="rId10"/>
    <p:sldId id="323" r:id="rId11"/>
    <p:sldId id="319" r:id="rId12"/>
    <p:sldId id="320" r:id="rId13"/>
    <p:sldId id="324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5" name="yt_shape_1096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964" name="yt_image_1096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67" name="yt_shape_10967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加减法统一成加法</a:t>
            </a:r>
          </a:p>
        </p:txBody>
      </p:sp>
      <p:sp>
        <p:nvSpPr>
          <p:cNvPr id="10968" name="yt_shape_10968"/>
          <p:cNvSpPr txBox="1"/>
          <p:nvPr/>
        </p:nvSpPr>
        <p:spPr>
          <a:xfrm>
            <a:off x="540000" y="1971599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的正确读法是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69" name="yt_table_1096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50182"/>
              </p:ext>
            </p:extLst>
          </p:nvPr>
        </p:nvGraphicFramePr>
        <p:xfrm>
          <a:off x="540056" y="2450902"/>
          <a:ext cx="7858443" cy="950976"/>
        </p:xfrm>
        <a:graphic>
          <a:graphicData uri="http://schemas.openxmlformats.org/drawingml/2006/table">
            <a:tbl>
              <a:tblPr/>
              <a:tblGrid>
                <a:gridCol w="4691380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02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5"/>
                  </a:ext>
                </a:extLst>
              </a:tr>
            </a:tbl>
          </a:graphicData>
        </a:graphic>
      </p:graphicFrame>
      <p:sp>
        <p:nvSpPr>
          <p:cNvPr id="10971" name="yt_shape_10971"/>
          <p:cNvSpPr txBox="1"/>
          <p:nvPr/>
        </p:nvSpPr>
        <p:spPr>
          <a:xfrm>
            <a:off x="540000" y="3452456"/>
            <a:ext cx="104563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改写成省略括号的和的形式是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72" name="yt_table_1097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831241"/>
              </p:ext>
            </p:extLst>
          </p:nvPr>
        </p:nvGraphicFramePr>
        <p:xfrm>
          <a:off x="540056" y="3931759"/>
          <a:ext cx="7248843" cy="950976"/>
        </p:xfrm>
        <a:graphic>
          <a:graphicData uri="http://schemas.openxmlformats.org/drawingml/2006/table">
            <a:tbl>
              <a:tblPr/>
              <a:tblGrid>
                <a:gridCol w="4691380">
                  <a:extLst>
                    <a:ext uri="{9D8B030D-6E8A-4147-A177-3AD203B41FA5}">
                      <a16:colId xmlns:a16="http://schemas.microsoft.com/office/drawing/2014/main" val="10249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"/>
                  </a:ext>
                </a:extLst>
              </a:tr>
            </a:tbl>
          </a:graphicData>
        </a:graphic>
      </p:graphicFrame>
      <p:pic>
        <p:nvPicPr>
          <p:cNvPr id="3" name="yt_shape_1722145649238">
            <a:extLst>
              <a:ext uri="{FF2B5EF4-FFF2-40B4-BE49-F238E27FC236}">
                <a16:creationId xmlns:a16="http://schemas.microsoft.com/office/drawing/2014/main" id="{BDD62B0D-A691-003E-1F37-5EE8B6508F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06B02A-72BD-2EE1-8030-C3EA0E1102E2}"/>
              </a:ext>
            </a:extLst>
          </p:cNvPr>
          <p:cNvSpPr txBox="1"/>
          <p:nvPr/>
        </p:nvSpPr>
        <p:spPr>
          <a:xfrm>
            <a:off x="5707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89AA70-E21B-3202-80F5-3949FA624C19}"/>
              </a:ext>
            </a:extLst>
          </p:cNvPr>
          <p:cNvSpPr txBox="1"/>
          <p:nvPr/>
        </p:nvSpPr>
        <p:spPr>
          <a:xfrm>
            <a:off x="9974989" y="34056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0" name="yt_shape_11020"/>
          <p:cNvSpPr txBox="1"/>
          <p:nvPr/>
        </p:nvSpPr>
        <p:spPr>
          <a:xfrm>
            <a:off x="540119" y="900000"/>
            <a:ext cx="11492915" cy="205280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</a:t>
            </a:r>
            <a:r>
              <a:rPr lang="en-US" altLang="zh-CN" sz="5400" b="0" i="0" u="none">
                <a:solidFill>
                  <a:srgbClr val="1EE3CF"/>
                </a:solidFill>
                <a:effectLst/>
                <a:latin typeface="Times New Roman" pitchFamily="54"/>
                <a:ea typeface="Times New Roman" pitchFamily="5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300" b="0" i="0" u="none">
                <a:solidFill>
                  <a:srgbClr val="1EE3CF"/>
                </a:solidFill>
                <a:effectLst/>
                <a:latin typeface="Times New Roman" pitchFamily="23"/>
                <a:ea typeface="宋体" pitchFamily="2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表示运算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方框</a:t>
            </a:r>
            <a:r>
              <a:rPr lang="en-US" altLang="zh-CN" sz="5400" b="0" i="0" u="none">
                <a:solidFill>
                  <a:srgbClr val="1EE3CF"/>
                </a:solidFill>
                <a:effectLst/>
                <a:latin typeface="Times New Roman" pitchFamily="54"/>
                <a:ea typeface="Times New Roman" pitchFamily="5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宋体" pitchFamily="2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表示运算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df1a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w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5400" b="0" i="0" u="none">
                <a:solidFill>
                  <a:srgbClr val="1EE3CF"/>
                </a:solidFill>
                <a:effectLst/>
                <a:latin typeface="Times New Roman" pitchFamily="54"/>
                <a:ea typeface="Times New Roman" pitchFamily="5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300" b="0" i="0" u="none">
                <a:solidFill>
                  <a:srgbClr val="1EE3CF"/>
                </a:solidFill>
                <a:effectLst/>
                <a:latin typeface="Times New Roman" pitchFamily="23"/>
                <a:ea typeface="宋体" pitchFamily="2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5400" b="0" i="0" u="none">
                <a:solidFill>
                  <a:srgbClr val="1EE3CF"/>
                </a:solidFill>
                <a:effectLst/>
                <a:latin typeface="Times New Roman" pitchFamily="54"/>
                <a:ea typeface="Times New Roman" pitchFamily="5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宋体" pitchFamily="21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并计算结果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21" name="yt_shape_11021"/>
              <p:cNvSpPr txBox="1"/>
              <p:nvPr/>
            </p:nvSpPr>
            <p:spPr>
              <a:xfrm>
                <a:off x="540000" y="3003594"/>
                <a:ext cx="6731010" cy="20009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21" name="yt_shape_11021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03594"/>
                <a:ext cx="6731010" cy="2000932"/>
              </a:xfrm>
              <a:prstGeom prst="rect">
                <a:avLst/>
              </a:prstGeom>
              <a:blipFill>
                <a:blip r:embed="rId2"/>
                <a:stretch>
                  <a:fillRect l="-2808" r="-1812" b="-4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45649604">
            <a:extLst>
              <a:ext uri="{FF2B5EF4-FFF2-40B4-BE49-F238E27FC236}">
                <a16:creationId xmlns:a16="http://schemas.microsoft.com/office/drawing/2014/main" id="{058EA8AF-AF6A-6E00-E0BD-10B6C24768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719" y="1028849"/>
            <a:ext cx="1082867" cy="812150"/>
          </a:xfrm>
          <a:prstGeom prst="rect">
            <a:avLst/>
          </a:prstGeom>
        </p:spPr>
      </p:pic>
      <p:pic>
        <p:nvPicPr>
          <p:cNvPr id="5" name="yt_shape_1722145649663">
            <a:extLst>
              <a:ext uri="{FF2B5EF4-FFF2-40B4-BE49-F238E27FC236}">
                <a16:creationId xmlns:a16="http://schemas.microsoft.com/office/drawing/2014/main" id="{0B2E3476-A33A-5DAF-78D0-8CE462D380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682" y="1049067"/>
            <a:ext cx="771714" cy="771714"/>
          </a:xfrm>
          <a:prstGeom prst="rect">
            <a:avLst/>
          </a:prstGeom>
        </p:spPr>
      </p:pic>
      <p:pic>
        <p:nvPicPr>
          <p:cNvPr id="7" name="yt_shape_1722145649808">
            <a:extLst>
              <a:ext uri="{FF2B5EF4-FFF2-40B4-BE49-F238E27FC236}">
                <a16:creationId xmlns:a16="http://schemas.microsoft.com/office/drawing/2014/main" id="{FCF167E9-6DF3-BBCB-3188-79139ECD0A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344" y="2045325"/>
            <a:ext cx="1082867" cy="812150"/>
          </a:xfrm>
          <a:prstGeom prst="rect">
            <a:avLst/>
          </a:prstGeom>
        </p:spPr>
      </p:pic>
      <p:pic>
        <p:nvPicPr>
          <p:cNvPr id="9" name="yt_shape_1722145649836">
            <a:extLst>
              <a:ext uri="{FF2B5EF4-FFF2-40B4-BE49-F238E27FC236}">
                <a16:creationId xmlns:a16="http://schemas.microsoft.com/office/drawing/2014/main" id="{86DEA4BF-4378-6619-E64F-CEB267C8C9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2819" y="2065542"/>
            <a:ext cx="771717" cy="77171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898A8B6-29A5-DA3B-4F34-4C35AB02E69C}"/>
                  </a:ext>
                </a:extLst>
              </p:cNvPr>
              <p:cNvSpPr txBox="1"/>
              <p:nvPr/>
            </p:nvSpPr>
            <p:spPr>
              <a:xfrm>
                <a:off x="449989" y="2956788"/>
                <a:ext cx="684599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3]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mathAnswerShape': 1}">
                <a:extLst>
                  <a:ext uri="{FF2B5EF4-FFF2-40B4-BE49-F238E27FC236}">
                    <a16:creationId xmlns:a16="http://schemas.microsoft.com/office/drawing/2014/main" id="{D898A8B6-29A5-DA3B-4F34-4C35AB02E6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6788"/>
                <a:ext cx="6845998" cy="768046"/>
              </a:xfrm>
              <a:prstGeom prst="rect">
                <a:avLst/>
              </a:prstGeom>
              <a:blipFill>
                <a:blip r:embed="rId7"/>
                <a:stretch>
                  <a:fillRect l="-1425" r="-142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342E0F0-08B9-0223-40A2-62A58E490FA5}"/>
                  </a:ext>
                </a:extLst>
              </p:cNvPr>
              <p:cNvSpPr txBox="1"/>
              <p:nvPr/>
            </p:nvSpPr>
            <p:spPr>
              <a:xfrm>
                <a:off x="449989" y="3631222"/>
                <a:ext cx="2223199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, 'mathAnswerShape': 1}">
                <a:extLst>
                  <a:ext uri="{FF2B5EF4-FFF2-40B4-BE49-F238E27FC236}">
                    <a16:creationId xmlns:a16="http://schemas.microsoft.com/office/drawing/2014/main" id="{0342E0F0-08B9-0223-40A2-62A58E490F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31222"/>
                <a:ext cx="2223199" cy="768045"/>
              </a:xfrm>
              <a:prstGeom prst="rect">
                <a:avLst/>
              </a:prstGeom>
              <a:blipFill>
                <a:blip r:embed="rId8"/>
                <a:stretch>
                  <a:fillRect l="-4384" r="-411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A655073-A6DC-7A90-B76B-7633ED8164CC}"/>
                  </a:ext>
                </a:extLst>
              </p:cNvPr>
              <p:cNvSpPr txBox="1"/>
              <p:nvPr/>
            </p:nvSpPr>
            <p:spPr>
              <a:xfrm>
                <a:off x="449989" y="4305655"/>
                <a:ext cx="114211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4, 'mathAnswerShape': 1}">
                <a:extLst>
                  <a:ext uri="{FF2B5EF4-FFF2-40B4-BE49-F238E27FC236}">
                    <a16:creationId xmlns:a16="http://schemas.microsoft.com/office/drawing/2014/main" id="{AA655073-A6DC-7A90-B76B-7633ED8164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05655"/>
                <a:ext cx="1142112" cy="726326"/>
              </a:xfrm>
              <a:prstGeom prst="rect">
                <a:avLst/>
              </a:prstGeom>
              <a:blipFill>
                <a:blip r:embed="rId9"/>
                <a:stretch>
                  <a:fillRect l="-8556" r="-855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4" name="yt_shape_1102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23" name="yt_image_110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26" name="yt_shape_11026"/>
          <p:cNvSpPr txBox="1"/>
          <p:nvPr/>
        </p:nvSpPr>
        <p:spPr>
          <a:xfrm>
            <a:off x="540119" y="1412776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小明和小红在游戏中规定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长方形表示加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67ff"/>
              </a:rPr>
              <a:t>圆形表示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结果小者获胜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列式计算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小明和小红谁为胜者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1027" name="yt_shape_11027"/>
          <p:cNvSpPr txBox="1"/>
          <p:nvPr/>
        </p:nvSpPr>
        <p:spPr>
          <a:xfrm>
            <a:off x="540000" y="2279491"/>
            <a:ext cx="5366854" cy="127874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7100" b="0" i="0" u="none" dirty="0">
                <a:solidFill>
                  <a:srgbClr val="1EE3CF"/>
                </a:solidFill>
                <a:effectLst/>
                <a:latin typeface="Times New Roman" pitchFamily="71"/>
                <a:ea typeface="Times New Roman" pitchFamily="71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                        </a:t>
            </a:r>
            <a:r>
              <a:rPr lang="en-US" altLang="zh-CN" sz="1900" b="0" i="0" u="none" dirty="0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</a:p>
        </p:txBody>
      </p:sp>
      <p:sp>
        <p:nvSpPr>
          <p:cNvPr id="11028" name="yt_shape_11028"/>
          <p:cNvSpPr txBox="1"/>
          <p:nvPr/>
        </p:nvSpPr>
        <p:spPr>
          <a:xfrm>
            <a:off x="540000" y="3575635"/>
            <a:ext cx="5366854" cy="127874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7100" b="0" i="0" u="none">
                <a:solidFill>
                  <a:srgbClr val="1EE3CF"/>
                </a:solidFill>
                <a:effectLst/>
                <a:latin typeface="Times New Roman" pitchFamily="71"/>
                <a:ea typeface="Times New Roman" pitchFamily="7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       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</a:p>
        </p:txBody>
      </p:sp>
      <p:pic>
        <p:nvPicPr>
          <p:cNvPr id="3" name="yt_shape_1722145649917">
            <a:extLst>
              <a:ext uri="{FF2B5EF4-FFF2-40B4-BE49-F238E27FC236}">
                <a16:creationId xmlns:a16="http://schemas.microsoft.com/office/drawing/2014/main" id="{CDCA19EB-75BE-953C-A6DB-73B0EB41D7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400" y="2305805"/>
            <a:ext cx="4400742" cy="1213753"/>
          </a:xfrm>
          <a:prstGeom prst="rect">
            <a:avLst/>
          </a:prstGeom>
        </p:spPr>
      </p:pic>
      <p:pic>
        <p:nvPicPr>
          <p:cNvPr id="5" name="yt_shape_1722145650028">
            <a:extLst>
              <a:ext uri="{FF2B5EF4-FFF2-40B4-BE49-F238E27FC236}">
                <a16:creationId xmlns:a16="http://schemas.microsoft.com/office/drawing/2014/main" id="{57BBB20C-2995-6A01-EB4E-3813AAA371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400" y="3601949"/>
            <a:ext cx="4400742" cy="1213753"/>
          </a:xfrm>
          <a:prstGeom prst="rect">
            <a:avLst/>
          </a:prstGeom>
        </p:spPr>
      </p:pic>
      <p:sp>
        <p:nvSpPr>
          <p:cNvPr id="11029" name="yt_shape_11029"/>
          <p:cNvSpPr txBox="1"/>
          <p:nvPr/>
        </p:nvSpPr>
        <p:spPr>
          <a:xfrm>
            <a:off x="630011" y="4862508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030" name="yt_shape_11030"/>
          <p:cNvSpPr txBox="1"/>
          <p:nvPr/>
        </p:nvSpPr>
        <p:spPr>
          <a:xfrm>
            <a:off x="630011" y="5341811"/>
            <a:ext cx="5539978" cy="137229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所以小红的结果小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为胜者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06C8C80-768A-ADFD-B15E-2C6E6DD2013B}"/>
              </a:ext>
            </a:extLst>
          </p:cNvPr>
          <p:cNvSpPr txBox="1"/>
          <p:nvPr/>
        </p:nvSpPr>
        <p:spPr>
          <a:xfrm>
            <a:off x="540000" y="4815702"/>
            <a:ext cx="566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1EBB81-E1F0-1AC4-4618-DA5ADAA0B6A2}"/>
              </a:ext>
            </a:extLst>
          </p:cNvPr>
          <p:cNvSpPr txBox="1"/>
          <p:nvPr/>
        </p:nvSpPr>
        <p:spPr>
          <a:xfrm>
            <a:off x="540000" y="5295005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A7C7202-1651-2DCD-F04D-38C593B0347C}"/>
              </a:ext>
            </a:extLst>
          </p:cNvPr>
          <p:cNvSpPr txBox="1"/>
          <p:nvPr/>
        </p:nvSpPr>
        <p:spPr>
          <a:xfrm>
            <a:off x="540000" y="5770493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EA686B2-1348-FB3E-3B14-7A2C29C18871}"/>
              </a:ext>
            </a:extLst>
          </p:cNvPr>
          <p:cNvSpPr txBox="1"/>
          <p:nvPr/>
        </p:nvSpPr>
        <p:spPr>
          <a:xfrm>
            <a:off x="540000" y="6245981"/>
            <a:ext cx="3990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所以小红的结果小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为胜者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31" name="yt_shape_11031"/>
          <p:cNvSpPr txBox="1"/>
          <p:nvPr/>
        </p:nvSpPr>
        <p:spPr>
          <a:xfrm>
            <a:off x="540119" y="908720"/>
            <a:ext cx="11492915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有理数的混合运算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先根据有理数的减法法则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把加、减法统一成加法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84b71"/>
              </a:rPr>
              <a:t>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把括号和括号前面的加号省略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4" name="yt_shape_10974"/>
          <p:cNvSpPr txBox="1"/>
          <p:nvPr/>
        </p:nvSpPr>
        <p:spPr>
          <a:xfrm>
            <a:off x="540000" y="900000"/>
            <a:ext cx="87459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下列式子可读作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75" name="yt_table_1097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218919"/>
              </p:ext>
            </p:extLst>
          </p:nvPr>
        </p:nvGraphicFramePr>
        <p:xfrm>
          <a:off x="540056" y="1379303"/>
          <a:ext cx="5834063" cy="1901952"/>
        </p:xfrm>
        <a:graphic>
          <a:graphicData uri="http://schemas.openxmlformats.org/drawingml/2006/table">
            <a:tbl>
              <a:tblPr/>
              <a:tblGrid>
                <a:gridCol w="5834063">
                  <a:extLst>
                    <a:ext uri="{9D8B030D-6E8A-4147-A177-3AD203B41FA5}">
                      <a16:colId xmlns:a16="http://schemas.microsoft.com/office/drawing/2014/main" val="102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7EA83BC-E69B-8B9F-5901-FAEF4ED7210B}"/>
              </a:ext>
            </a:extLst>
          </p:cNvPr>
          <p:cNvSpPr txBox="1"/>
          <p:nvPr/>
        </p:nvSpPr>
        <p:spPr>
          <a:xfrm>
            <a:off x="82985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77" name="yt_shape_10977"/>
              <p:cNvSpPr txBox="1"/>
              <p:nvPr/>
            </p:nvSpPr>
            <p:spPr>
              <a:xfrm>
                <a:off x="540119" y="900000"/>
                <a:ext cx="11492915" cy="36451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把下列式子写成省略加号的和的形式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ab29e"/>
                  </a:rPr>
                  <a:t>并写出它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的两种读法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读作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负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减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加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减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加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或负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、负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、正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、负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、正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77" name="yt_shape_10977" descr="{&quot;rangeId&quot;: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645100"/>
              </a:xfrm>
              <a:prstGeom prst="rect">
                <a:avLst/>
              </a:prstGeom>
              <a:blipFill>
                <a:blip r:embed="rId2"/>
                <a:stretch>
                  <a:fillRect l="-1645" t="-1505" b="-1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8481D5E-ACB8-FC70-16C4-09C7DB5B3A5D}"/>
                  </a:ext>
                </a:extLst>
              </p:cNvPr>
              <p:cNvSpPr txBox="1"/>
              <p:nvPr/>
            </p:nvSpPr>
            <p:spPr>
              <a:xfrm>
                <a:off x="450108" y="2478604"/>
                <a:ext cx="7700073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, 'hasSerialNum': 1, 'pageBreak': True}">
                <a:extLst>
                  <a:ext uri="{FF2B5EF4-FFF2-40B4-BE49-F238E27FC236}">
                    <a16:creationId xmlns:a16="http://schemas.microsoft.com/office/drawing/2014/main" id="{68481D5E-ACB8-FC70-16C4-09C7DB5B3A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78604"/>
                <a:ext cx="7700073" cy="768045"/>
              </a:xfrm>
              <a:prstGeom prst="rect">
                <a:avLst/>
              </a:prstGeom>
              <a:blipFill>
                <a:blip r:embed="rId3"/>
                <a:stretch>
                  <a:fillRect l="-1267" r="-1188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C076BE6-D49D-F9DA-3508-F9938F7D64C6}"/>
                  </a:ext>
                </a:extLst>
              </p:cNvPr>
              <p:cNvSpPr txBox="1"/>
              <p:nvPr/>
            </p:nvSpPr>
            <p:spPr>
              <a:xfrm>
                <a:off x="450108" y="3153037"/>
                <a:ext cx="3280473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5, 'hasSerialNum': 1, 'pageBreak': True}">
                <a:extLst>
                  <a:ext uri="{FF2B5EF4-FFF2-40B4-BE49-F238E27FC236}">
                    <a16:creationId xmlns:a16="http://schemas.microsoft.com/office/drawing/2014/main" id="{BC076BE6-D49D-F9DA-3508-F9938F7D64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53037"/>
                <a:ext cx="3280473" cy="768046"/>
              </a:xfrm>
              <a:prstGeom prst="rect">
                <a:avLst/>
              </a:prstGeom>
              <a:blipFill>
                <a:blip r:embed="rId4"/>
                <a:stretch>
                  <a:fillRect l="-2974" r="-278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B8D0708-7FC5-89C9-3664-77276D30213C}"/>
                  </a:ext>
                </a:extLst>
              </p:cNvPr>
              <p:cNvSpPr txBox="1"/>
              <p:nvPr/>
            </p:nvSpPr>
            <p:spPr>
              <a:xfrm>
                <a:off x="450108" y="3827471"/>
                <a:ext cx="8666862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读作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负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减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减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或负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、负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、正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、负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、正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, 'hasSerialNum': 1, 'pageBreak': True}">
                <a:extLst>
                  <a:ext uri="{FF2B5EF4-FFF2-40B4-BE49-F238E27FC236}">
                    <a16:creationId xmlns:a16="http://schemas.microsoft.com/office/drawing/2014/main" id="{DB8D0708-7FC5-89C9-3664-77276D3021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27471"/>
                <a:ext cx="8666862" cy="729183"/>
              </a:xfrm>
              <a:prstGeom prst="rect">
                <a:avLst/>
              </a:prstGeom>
              <a:blipFill>
                <a:blip r:embed="rId5"/>
                <a:stretch>
                  <a:fillRect l="-1125" r="-985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4" name="yt_shape_10984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有理数的加减混合运算</a:t>
            </a:r>
          </a:p>
        </p:txBody>
      </p:sp>
      <p:sp>
        <p:nvSpPr>
          <p:cNvPr id="10985" name="yt_shape_10985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986" name="yt_shape_10986"/>
          <p:cNvSpPr txBox="1"/>
          <p:nvPr/>
        </p:nvSpPr>
        <p:spPr>
          <a:xfrm>
            <a:off x="540000" y="1868737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987" name="yt_shape_10987"/>
          <p:cNvSpPr txBox="1"/>
          <p:nvPr/>
        </p:nvSpPr>
        <p:spPr>
          <a:xfrm>
            <a:off x="540000" y="2348040"/>
            <a:ext cx="35394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988" name="yt_shape_10988"/>
          <p:cNvSpPr txBox="1"/>
          <p:nvPr/>
        </p:nvSpPr>
        <p:spPr>
          <a:xfrm>
            <a:off x="540000" y="2827343"/>
            <a:ext cx="76174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按运算顺序直接计算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989" name="yt_shape_10989"/>
          <p:cNvSpPr txBox="1"/>
          <p:nvPr/>
        </p:nvSpPr>
        <p:spPr>
          <a:xfrm>
            <a:off x="540000" y="3306646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0990" name="yt_shape_10990"/>
          <p:cNvSpPr txBox="1"/>
          <p:nvPr/>
        </p:nvSpPr>
        <p:spPr>
          <a:xfrm>
            <a:off x="540000" y="3785949"/>
            <a:ext cx="2923877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991" name="yt_shape_10991"/>
          <p:cNvSpPr txBox="1"/>
          <p:nvPr/>
        </p:nvSpPr>
        <p:spPr>
          <a:xfrm>
            <a:off x="540000" y="5225515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0992" name="yt_shape_10992"/>
          <p:cNvSpPr txBox="1"/>
          <p:nvPr/>
        </p:nvSpPr>
        <p:spPr>
          <a:xfrm>
            <a:off x="540000" y="5704818"/>
            <a:ext cx="353943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45649316">
            <a:extLst>
              <a:ext uri="{FF2B5EF4-FFF2-40B4-BE49-F238E27FC236}">
                <a16:creationId xmlns:a16="http://schemas.microsoft.com/office/drawing/2014/main" id="{3381EC2C-868C-57AD-E22E-8098529DE0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A4ABAB-755B-0FC0-2B26-CC9736DBC757}"/>
              </a:ext>
            </a:extLst>
          </p:cNvPr>
          <p:cNvSpPr txBox="1"/>
          <p:nvPr/>
        </p:nvSpPr>
        <p:spPr>
          <a:xfrm>
            <a:off x="4259989" y="182193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93FF12-286C-9A82-E0E4-26CDC83E21DC}"/>
              </a:ext>
            </a:extLst>
          </p:cNvPr>
          <p:cNvSpPr txBox="1"/>
          <p:nvPr/>
        </p:nvSpPr>
        <p:spPr>
          <a:xfrm>
            <a:off x="3345589" y="230123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AB2570-9D69-51A9-44BE-B4EF20672196}"/>
              </a:ext>
            </a:extLst>
          </p:cNvPr>
          <p:cNvSpPr txBox="1"/>
          <p:nvPr/>
        </p:nvSpPr>
        <p:spPr>
          <a:xfrm>
            <a:off x="449989" y="3739143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39C8B8-D210-0FF4-AC3C-26A4AD870EBA}"/>
              </a:ext>
            </a:extLst>
          </p:cNvPr>
          <p:cNvSpPr txBox="1"/>
          <p:nvPr/>
        </p:nvSpPr>
        <p:spPr>
          <a:xfrm>
            <a:off x="449989" y="4214632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A59F3EB-A659-8D1A-C591-F9F65BD951E8}"/>
              </a:ext>
            </a:extLst>
          </p:cNvPr>
          <p:cNvSpPr txBox="1"/>
          <p:nvPr/>
        </p:nvSpPr>
        <p:spPr>
          <a:xfrm>
            <a:off x="449989" y="469011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6456D17-3200-A09E-8D04-F92286EBADE3}"/>
              </a:ext>
            </a:extLst>
          </p:cNvPr>
          <p:cNvSpPr txBox="1"/>
          <p:nvPr/>
        </p:nvSpPr>
        <p:spPr>
          <a:xfrm>
            <a:off x="449989" y="5658012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EA384B5-4FC1-2F98-A5E3-458167688A45}"/>
              </a:ext>
            </a:extLst>
          </p:cNvPr>
          <p:cNvSpPr txBox="1"/>
          <p:nvPr/>
        </p:nvSpPr>
        <p:spPr>
          <a:xfrm>
            <a:off x="449989" y="613350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93" name="yt_shape_10993"/>
              <p:cNvSpPr txBox="1"/>
              <p:nvPr/>
            </p:nvSpPr>
            <p:spPr>
              <a:xfrm>
                <a:off x="540119" y="900000"/>
                <a:ext cx="11492915" cy="27702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993" name="yt_shape_109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770258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643ACA3-BCD1-F114-726C-5E2BE0B3BD0F}"/>
                  </a:ext>
                </a:extLst>
              </p:cNvPr>
              <p:cNvSpPr txBox="1"/>
              <p:nvPr/>
            </p:nvSpPr>
            <p:spPr>
              <a:xfrm>
                <a:off x="450108" y="1561283"/>
                <a:ext cx="389959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1643ACA3-BCD1-F114-726C-5E2BE0B3BD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561283"/>
                <a:ext cx="3899598" cy="766077"/>
              </a:xfrm>
              <a:prstGeom prst="rect">
                <a:avLst/>
              </a:prstGeom>
              <a:blipFill>
                <a:blip r:embed="rId3"/>
                <a:stretch>
                  <a:fillRect l="-2500" r="-234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D774A92-8CBD-C65D-4361-BB155EABC745}"/>
                  </a:ext>
                </a:extLst>
              </p:cNvPr>
              <p:cNvSpPr txBox="1"/>
              <p:nvPr/>
            </p:nvSpPr>
            <p:spPr>
              <a:xfrm>
                <a:off x="450108" y="2233748"/>
                <a:ext cx="11659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}">
                <a:extLst>
                  <a:ext uri="{FF2B5EF4-FFF2-40B4-BE49-F238E27FC236}">
                    <a16:creationId xmlns:a16="http://schemas.microsoft.com/office/drawing/2014/main" id="{FD774A92-8CBD-C65D-4361-BB155EABC7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33748"/>
                <a:ext cx="1165924" cy="765061"/>
              </a:xfrm>
              <a:prstGeom prst="rect">
                <a:avLst/>
              </a:prstGeom>
              <a:blipFill>
                <a:blip r:embed="rId4"/>
                <a:stretch>
                  <a:fillRect l="-837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40EB6C7-738E-634F-5762-469C24E38617}"/>
                  </a:ext>
                </a:extLst>
              </p:cNvPr>
              <p:cNvSpPr txBox="1"/>
              <p:nvPr/>
            </p:nvSpPr>
            <p:spPr>
              <a:xfrm>
                <a:off x="450108" y="2905197"/>
                <a:ext cx="8611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}">
                <a:extLst>
                  <a:ext uri="{FF2B5EF4-FFF2-40B4-BE49-F238E27FC236}">
                    <a16:creationId xmlns:a16="http://schemas.microsoft.com/office/drawing/2014/main" id="{B40EB6C7-738E-634F-5762-469C24E386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05197"/>
                <a:ext cx="861124" cy="765061"/>
              </a:xfrm>
              <a:prstGeom prst="rect">
                <a:avLst/>
              </a:prstGeom>
              <a:blipFill>
                <a:blip r:embed="rId5"/>
                <a:stretch>
                  <a:fillRect l="-11348" r="-11348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8" name="yt_shape_10998"/>
          <p:cNvSpPr txBox="1"/>
          <p:nvPr/>
        </p:nvSpPr>
        <p:spPr>
          <a:xfrm>
            <a:off x="540120" y="900000"/>
            <a:ext cx="11492915" cy="190762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将有理数的混合运算统一成加法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在写成省略加号的和的形式时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_⨹_1_769ff"/>
              </a:rPr>
              <a:t>易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弄错数前面的正负号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edff4"/>
              </a:rPr>
              <a:t>写成省略加号的和的形式正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99" name="yt_table_109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2392795"/>
              </p:ext>
            </p:extLst>
          </p:nvPr>
        </p:nvGraphicFramePr>
        <p:xfrm>
          <a:off x="540056" y="2807625"/>
          <a:ext cx="7571106" cy="950976"/>
        </p:xfrm>
        <a:graphic>
          <a:graphicData uri="http://schemas.openxmlformats.org/drawingml/2006/table">
            <a:tbl>
              <a:tblPr/>
              <a:tblGrid>
                <a:gridCol w="4251643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  <a:gridCol w="3319463">
                  <a:extLst>
                    <a:ext uri="{9D8B030D-6E8A-4147-A177-3AD203B41FA5}">
                      <a16:colId xmlns:a16="http://schemas.microsoft.com/office/drawing/2014/main" val="102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D06086D-7467-86CC-D0E1-C86EDF65986F}"/>
              </a:ext>
            </a:extLst>
          </p:cNvPr>
          <p:cNvSpPr txBox="1"/>
          <p:nvPr/>
        </p:nvSpPr>
        <p:spPr>
          <a:xfrm>
            <a:off x="1974109" y="227687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2" name="yt_shape_1100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001" name="yt_image_11001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04" name="yt_shape_11004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某件商品原价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某天上午降价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下午又涨价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c0d4"/>
              </a:rPr>
              <a:t>则这一商品最终价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005" name="yt_table_1100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2118064"/>
              </p:ext>
            </p:extLst>
          </p:nvPr>
        </p:nvGraphicFramePr>
        <p:xfrm>
          <a:off x="540056" y="2441600"/>
          <a:ext cx="4792980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254"/>
                    </a:ext>
                  </a:extLst>
                </a:gridCol>
                <a:gridCol w="1930400">
                  <a:extLst>
                    <a:ext uri="{9D8B030D-6E8A-4147-A177-3AD203B41FA5}">
                      <a16:colId xmlns:a16="http://schemas.microsoft.com/office/drawing/2014/main" val="102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5"/>
                  </a:ext>
                </a:extLst>
              </a:tr>
            </a:tbl>
          </a:graphicData>
        </a:graphic>
      </p:graphicFrame>
      <p:sp>
        <p:nvSpPr>
          <p:cNvPr id="11007" name="yt_shape_11007"/>
          <p:cNvSpPr txBox="1"/>
          <p:nvPr/>
        </p:nvSpPr>
        <p:spPr>
          <a:xfrm>
            <a:off x="540000" y="3443154"/>
            <a:ext cx="97719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按如图所示的程序运算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当输入的数是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则输出的结果是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008" name="yt_image_11008" title="H_25.9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8020" y="4074821"/>
            <a:ext cx="4235958" cy="329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10" name="yt_shape_11010"/>
          <p:cNvSpPr txBox="1"/>
          <p:nvPr/>
        </p:nvSpPr>
        <p:spPr>
          <a:xfrm>
            <a:off x="540119" y="4454720"/>
            <a:ext cx="11492915" cy="99778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已知有理数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请你将这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af945,isEnd"/>
              </a:rPr>
              <a:t>个数通过有理数加减的混合运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使运算结果最大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则列式为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B30426-5367-6DA9-DC4D-FCA0F03008B2}"/>
              </a:ext>
            </a:extLst>
          </p:cNvPr>
          <p:cNvSpPr txBox="1"/>
          <p:nvPr/>
        </p:nvSpPr>
        <p:spPr>
          <a:xfrm>
            <a:off x="166930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E898D9-A1E8-551A-2A48-F0F822FE79E0}"/>
              </a:ext>
            </a:extLst>
          </p:cNvPr>
          <p:cNvSpPr txBox="1"/>
          <p:nvPr/>
        </p:nvSpPr>
        <p:spPr>
          <a:xfrm>
            <a:off x="9517789" y="339634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E4FCD6-98AB-F722-FB81-69BEBE37807D}"/>
              </a:ext>
            </a:extLst>
          </p:cNvPr>
          <p:cNvSpPr txBox="1"/>
          <p:nvPr/>
        </p:nvSpPr>
        <p:spPr>
          <a:xfrm>
            <a:off x="5022108" y="4883402"/>
            <a:ext cx="33691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12" name="yt_shape_11012"/>
          <p:cNvSpPr txBox="1"/>
          <p:nvPr/>
        </p:nvSpPr>
        <p:spPr>
          <a:xfrm>
            <a:off x="540000" y="899999"/>
            <a:ext cx="6617196" cy="519470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1BD57B8-4E5F-3C66-A36A-77F1BCBC02B1}"/>
              </a:ext>
            </a:extLst>
          </p:cNvPr>
          <p:cNvSpPr txBox="1"/>
          <p:nvPr/>
        </p:nvSpPr>
        <p:spPr>
          <a:xfrm>
            <a:off x="449989" y="1772816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B29DAC-8ADD-0F28-00C0-A1DD5E12FA9F}"/>
              </a:ext>
            </a:extLst>
          </p:cNvPr>
          <p:cNvSpPr txBox="1"/>
          <p:nvPr/>
        </p:nvSpPr>
        <p:spPr>
          <a:xfrm>
            <a:off x="449989" y="2248304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869B43-A58B-820D-A918-B8871B03BEB2}"/>
              </a:ext>
            </a:extLst>
          </p:cNvPr>
          <p:cNvSpPr txBox="1"/>
          <p:nvPr/>
        </p:nvSpPr>
        <p:spPr>
          <a:xfrm>
            <a:off x="449989" y="272379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728D65-5B96-1CC3-6200-A1C64A272D1E}"/>
              </a:ext>
            </a:extLst>
          </p:cNvPr>
          <p:cNvSpPr txBox="1"/>
          <p:nvPr/>
        </p:nvSpPr>
        <p:spPr>
          <a:xfrm>
            <a:off x="449989" y="319928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99D4FE-01B0-AA9D-EA0B-3A4054E0D14E}"/>
              </a:ext>
            </a:extLst>
          </p:cNvPr>
          <p:cNvSpPr txBox="1"/>
          <p:nvPr/>
        </p:nvSpPr>
        <p:spPr>
          <a:xfrm>
            <a:off x="449989" y="4150256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DB80B3-CBF6-F189-4CF5-9F7EE28872F6}"/>
              </a:ext>
            </a:extLst>
          </p:cNvPr>
          <p:cNvSpPr txBox="1"/>
          <p:nvPr/>
        </p:nvSpPr>
        <p:spPr>
          <a:xfrm>
            <a:off x="449989" y="4625744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F7063A-8DAF-60E8-1EF0-051BE2ADDCB3}"/>
              </a:ext>
            </a:extLst>
          </p:cNvPr>
          <p:cNvSpPr txBox="1"/>
          <p:nvPr/>
        </p:nvSpPr>
        <p:spPr>
          <a:xfrm>
            <a:off x="449989" y="510123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86E1773-5DCB-C89E-C86C-B7147F28E32F}"/>
              </a:ext>
            </a:extLst>
          </p:cNvPr>
          <p:cNvSpPr txBox="1"/>
          <p:nvPr/>
        </p:nvSpPr>
        <p:spPr>
          <a:xfrm>
            <a:off x="449989" y="557672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16" name="yt_shape_11016"/>
              <p:cNvSpPr txBox="1"/>
              <p:nvPr/>
            </p:nvSpPr>
            <p:spPr>
              <a:xfrm>
                <a:off x="540000" y="900000"/>
                <a:ext cx="5448607" cy="24793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16" name="yt_shape_11016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48607" cy="2479397"/>
              </a:xfrm>
              <a:prstGeom prst="rect">
                <a:avLst/>
              </a:prstGeom>
              <a:blipFill>
                <a:blip r:embed="rId2"/>
                <a:stretch>
                  <a:fillRect l="-3471" r="-2464" b="-68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585283F-5125-0FFB-4613-960733BCF62D}"/>
                  </a:ext>
                </a:extLst>
              </p:cNvPr>
              <p:cNvSpPr txBox="1"/>
              <p:nvPr/>
            </p:nvSpPr>
            <p:spPr>
              <a:xfrm>
                <a:off x="449989" y="1527628"/>
                <a:ext cx="3747198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}">
                <a:extLst>
                  <a:ext uri="{FF2B5EF4-FFF2-40B4-BE49-F238E27FC236}">
                    <a16:creationId xmlns:a16="http://schemas.microsoft.com/office/drawing/2014/main" id="{0585283F-5125-0FFB-4613-960733BCF6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628"/>
                <a:ext cx="3747198" cy="768045"/>
              </a:xfrm>
              <a:prstGeom prst="rect">
                <a:avLst/>
              </a:prstGeom>
              <a:blipFill>
                <a:blip r:embed="rId3"/>
                <a:stretch>
                  <a:fillRect l="-260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D2CDB56-AA37-5787-C135-DAFC87F42ABD}"/>
                  </a:ext>
                </a:extLst>
              </p:cNvPr>
              <p:cNvSpPr txBox="1"/>
              <p:nvPr/>
            </p:nvSpPr>
            <p:spPr>
              <a:xfrm>
                <a:off x="449989" y="2202061"/>
                <a:ext cx="1846961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}">
                <a:extLst>
                  <a:ext uri="{FF2B5EF4-FFF2-40B4-BE49-F238E27FC236}">
                    <a16:creationId xmlns:a16="http://schemas.microsoft.com/office/drawing/2014/main" id="{ED2CDB56-AA37-5787-C135-DAFC87F42A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2061"/>
                <a:ext cx="1846961" cy="775793"/>
              </a:xfrm>
              <a:prstGeom prst="rect">
                <a:avLst/>
              </a:prstGeom>
              <a:blipFill>
                <a:blip r:embed="rId4"/>
                <a:stretch>
                  <a:fillRect l="-5281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B49DA90F-361F-5CA3-2DAF-D044BAF7A558}"/>
              </a:ext>
            </a:extLst>
          </p:cNvPr>
          <p:cNvSpPr txBox="1"/>
          <p:nvPr/>
        </p:nvSpPr>
        <p:spPr>
          <a:xfrm>
            <a:off x="449989" y="2884242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1363</Words>
  <Application>Microsoft Office PowerPoint</Application>
  <PresentationFormat>宽屏</PresentationFormat>
  <Paragraphs>124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2024-07-29T09:30:57Z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