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2" r:id="rId5"/>
    <p:sldId id="307" r:id="rId6"/>
    <p:sldId id="310" r:id="rId7"/>
    <p:sldId id="323" r:id="rId8"/>
    <p:sldId id="324" r:id="rId9"/>
    <p:sldId id="311" r:id="rId10"/>
    <p:sldId id="312" r:id="rId11"/>
    <p:sldId id="318" r:id="rId12"/>
    <p:sldId id="319" r:id="rId13"/>
    <p:sldId id="320" r:id="rId14"/>
    <p:sldId id="325" r:id="rId15"/>
    <p:sldId id="326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2024/7/29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Relationship Id="rId9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2" name="yt_shape_1060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01" name="yt_image_10601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04" name="yt_shape_10604"/>
          <p:cNvSpPr txBox="1"/>
          <p:nvPr/>
        </p:nvSpPr>
        <p:spPr>
          <a:xfrm>
            <a:off x="540000" y="1482165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两个负数的大小比较</a:t>
            </a:r>
          </a:p>
        </p:txBody>
      </p:sp>
      <p:sp>
        <p:nvSpPr>
          <p:cNvPr id="10605" name="yt_shape_10605"/>
          <p:cNvSpPr txBox="1"/>
          <p:nvPr/>
        </p:nvSpPr>
        <p:spPr>
          <a:xfrm>
            <a:off x="540000" y="1971599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下列各数中最大的负数是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6" name="yt_table_10606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079655"/>
                  </p:ext>
                </p:extLst>
              </p:nvPr>
            </p:nvGraphicFramePr>
            <p:xfrm>
              <a:off x="540056" y="2450902"/>
              <a:ext cx="8809991" cy="635000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06" name="yt_table_10606" descr="{&quot;rangeId&quot;:2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7079655"/>
                  </p:ext>
                </p:extLst>
              </p:nvPr>
            </p:nvGraphicFramePr>
            <p:xfrm>
              <a:off x="540056" y="2450902"/>
              <a:ext cx="8809991" cy="635000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183"/>
                        </a:ext>
                      </a:extLst>
                    </a:gridCol>
                    <a:gridCol w="1490663">
                      <a:extLst>
                        <a:ext uri="{9D8B030D-6E8A-4147-A177-3AD203B41FA5}">
                          <a16:colId xmlns:a16="http://schemas.microsoft.com/office/drawing/2014/main" val="1018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703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46" r="-15895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07" name="yt_shape_10607"/>
          <p:cNvSpPr txBox="1"/>
          <p:nvPr/>
        </p:nvSpPr>
        <p:spPr>
          <a:xfrm>
            <a:off x="540000" y="3136550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西峡县校级期中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下列比较有理数的大小正确的是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08" name="yt_table_10608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8214996"/>
                  </p:ext>
                </p:extLst>
              </p:nvPr>
            </p:nvGraphicFramePr>
            <p:xfrm>
              <a:off x="540056" y="3615853"/>
              <a:ext cx="8052436" cy="1270572"/>
            </p:xfrm>
            <a:graphic>
              <a:graphicData uri="http://schemas.openxmlformats.org/drawingml/2006/table">
                <a:tbl>
                  <a:tblPr/>
                  <a:tblGrid>
                    <a:gridCol w="4913948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3138488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2026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08" name="yt_table_10608" descr="{&quot;rangeId&quot;:3,&quot;type&quot;:&quot;Option&quot;}" title="H_10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48214996"/>
                  </p:ext>
                </p:extLst>
              </p:nvPr>
            </p:nvGraphicFramePr>
            <p:xfrm>
              <a:off x="540056" y="3615853"/>
              <a:ext cx="8052436" cy="1270572"/>
            </p:xfrm>
            <a:graphic>
              <a:graphicData uri="http://schemas.openxmlformats.org/drawingml/2006/table">
                <a:tbl>
                  <a:tblPr/>
                  <a:tblGrid>
                    <a:gridCol w="4913948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3138488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63817" b="-11730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5"/>
                      </a:ext>
                    </a:extLst>
                  </a:tr>
                  <a:tr h="63557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9048" r="-638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56699" t="-99048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5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605976">
            <a:extLst>
              <a:ext uri="{FF2B5EF4-FFF2-40B4-BE49-F238E27FC236}">
                <a16:creationId xmlns:a16="http://schemas.microsoft.com/office/drawing/2014/main" id="{73A2DD60-FF09-306F-8D28-C4DBEB5AA37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FE2A0B2-7D50-0C1E-E5BA-1103F272394C}"/>
              </a:ext>
            </a:extLst>
          </p:cNvPr>
          <p:cNvSpPr txBox="1"/>
          <p:nvPr/>
        </p:nvSpPr>
        <p:spPr>
          <a:xfrm>
            <a:off x="47933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1F44CA9-BDBC-55A5-368F-A1506A5699AF}"/>
              </a:ext>
            </a:extLst>
          </p:cNvPr>
          <p:cNvSpPr txBox="1"/>
          <p:nvPr/>
        </p:nvSpPr>
        <p:spPr>
          <a:xfrm>
            <a:off x="8450989" y="308974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51" name="yt_shape_10651"/>
              <p:cNvSpPr txBox="1"/>
              <p:nvPr/>
            </p:nvSpPr>
            <p:spPr>
              <a:xfrm>
                <a:off x="540000" y="900000"/>
                <a:ext cx="10837710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在如图所示的数轴上画出表示下列各数的点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｜，＋（－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，＋（＋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51" name="yt_shape_10651" descr="{&quot;rangeId&quot;:13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837710" cy="1119024"/>
              </a:xfrm>
              <a:prstGeom prst="rect">
                <a:avLst/>
              </a:prstGeom>
              <a:blipFill>
                <a:blip r:embed="rId2"/>
                <a:stretch>
                  <a:fillRect l="-1745" t="-4918" r="-78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54" name="yt_image_10654" title="H_30.61417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871" y="2221348"/>
            <a:ext cx="4700257" cy="38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56" name="yt_shape_10656"/>
          <p:cNvSpPr txBox="1"/>
          <p:nvPr/>
        </p:nvSpPr>
        <p:spPr>
          <a:xfrm>
            <a:off x="540000" y="2660850"/>
            <a:ext cx="4462760" cy="8921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号把这些数连接起来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0659" name="yt_shape_10659"/>
          <p:cNvSpPr txBox="1"/>
          <p:nvPr/>
        </p:nvSpPr>
        <p:spPr>
          <a:xfrm>
            <a:off x="540000" y="3738862"/>
            <a:ext cx="4588820" cy="66640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700" b="0" i="0" u="none" spc="-3700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  <a:r>
              <a:rPr lang="en-US" altLang="zh-CN" sz="3700" b="0" i="0" u="none" spc="34858">
                <a:solidFill>
                  <a:srgbClr val="1EE3CF"/>
                </a:solidFill>
                <a:effectLst/>
                <a:latin typeface="Times New Roman" pitchFamily="37"/>
                <a:ea typeface="宋体" pitchFamily="37"/>
              </a:rPr>
              <a:t> </a:t>
            </a:r>
          </a:p>
        </p:txBody>
      </p:sp>
      <p:pic>
        <p:nvPicPr>
          <p:cNvPr id="10658" name="yt_image_10658" title="H_58.3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738862"/>
            <a:ext cx="4543425" cy="740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661" name="yt_shape_10661"/>
              <p:cNvSpPr txBox="1"/>
              <p:nvPr/>
            </p:nvSpPr>
            <p:spPr>
              <a:xfrm>
                <a:off x="540000" y="4530150"/>
                <a:ext cx="8454237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｜＜＋（－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＜＋（＋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）＜－（－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61" name="yt_shape_10661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0150"/>
                <a:ext cx="8454237" cy="638893"/>
              </a:xfrm>
              <a:prstGeom prst="rect">
                <a:avLst/>
              </a:prstGeom>
              <a:blipFill>
                <a:blip r:embed="rId5"/>
                <a:stretch>
                  <a:fillRect l="-2237" r="-1227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F84243D-E06B-5F56-48FD-2B961FC294BE}"/>
              </a:ext>
            </a:extLst>
          </p:cNvPr>
          <p:cNvSpPr txBox="1"/>
          <p:nvPr/>
        </p:nvSpPr>
        <p:spPr>
          <a:xfrm>
            <a:off x="449989" y="3089532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CD6028C-C2A4-9166-0354-2C67E05192AD}"/>
                  </a:ext>
                </a:extLst>
              </p:cNvPr>
              <p:cNvSpPr txBox="1"/>
              <p:nvPr/>
            </p:nvSpPr>
            <p:spPr>
              <a:xfrm>
                <a:off x="449989" y="4483344"/>
                <a:ext cx="8552562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｜＜＋（－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＜＋（＋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）＜－（－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3, 'mathAnswerShape': 1}">
                <a:extLst>
                  <a:ext uri="{FF2B5EF4-FFF2-40B4-BE49-F238E27FC236}">
                    <a16:creationId xmlns:a16="http://schemas.microsoft.com/office/drawing/2014/main" id="{CCD6028C-C2A4-9166-0354-2C67E0519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83344"/>
                <a:ext cx="8552562" cy="726326"/>
              </a:xfrm>
              <a:prstGeom prst="rect">
                <a:avLst/>
              </a:prstGeom>
              <a:blipFill>
                <a:blip r:embed="rId6"/>
                <a:stretch>
                  <a:fillRect l="-1140" r="-106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63" name="yt_shape_10663"/>
          <p:cNvSpPr txBox="1"/>
          <p:nvPr/>
        </p:nvSpPr>
        <p:spPr>
          <a:xfrm>
            <a:off x="540000" y="900000"/>
            <a:ext cx="5963171" cy="7682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25940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0664" name="yt_image_10664" title="H_20.63535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343" y="1593598"/>
            <a:ext cx="3344398" cy="262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7" name="yt_shape_10667"/>
          <p:cNvSpPr txBox="1"/>
          <p:nvPr/>
        </p:nvSpPr>
        <p:spPr>
          <a:xfrm>
            <a:off x="540119" y="1906383"/>
            <a:ext cx="11492915" cy="265284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五个数按从小到大用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连接起来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1400" b="0" i="0" u="none" spc="26512">
                <a:solidFill>
                  <a:srgbClr val="1EE3CF"/>
                </a:solidFill>
                <a:effectLst/>
                <a:latin typeface="Times New Roman" pitchFamily="14"/>
                <a:ea typeface="宋体" pitchFamily="14"/>
                <a:sym typeface=",isEnd"/>
              </a:rPr>
              <a:t> </a:t>
            </a:r>
          </a:p>
        </p:txBody>
      </p:sp>
      <p:pic>
        <p:nvPicPr>
          <p:cNvPr id="10671" name="yt_image_10671" title="H_16.2018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29220"/>
            <a:ext cx="3410712" cy="20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D873C1-FBA8-F45F-374B-1887231B4A40}"/>
              </a:ext>
            </a:extLst>
          </p:cNvPr>
          <p:cNvSpPr txBox="1"/>
          <p:nvPr/>
        </p:nvSpPr>
        <p:spPr>
          <a:xfrm>
            <a:off x="10022732" y="2335065"/>
            <a:ext cx="1770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9489c"/>
              </a:rPr>
              <a:t>0</a:t>
            </a:r>
            <a:b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7F5775-F3EA-E639-A486-EA686314A6BF}"/>
              </a:ext>
            </a:extLst>
          </p:cNvPr>
          <p:cNvSpPr txBox="1"/>
          <p:nvPr/>
        </p:nvSpPr>
        <p:spPr>
          <a:xfrm>
            <a:off x="450108" y="2810553"/>
            <a:ext cx="189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1F76066-EFF8-3FC2-9582-A91D365C7A34}"/>
              </a:ext>
            </a:extLst>
          </p:cNvPr>
          <p:cNvSpPr txBox="1"/>
          <p:nvPr/>
        </p:nvSpPr>
        <p:spPr>
          <a:xfrm>
            <a:off x="6641357" y="32860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6AC3FCD-A909-88F8-D8F3-26D9BF32DD9F}"/>
              </a:ext>
            </a:extLst>
          </p:cNvPr>
          <p:cNvSpPr txBox="1"/>
          <p:nvPr/>
        </p:nvSpPr>
        <p:spPr>
          <a:xfrm>
            <a:off x="8965457" y="328604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797A1D-33FB-633E-CD2F-6B5C6592280C}"/>
              </a:ext>
            </a:extLst>
          </p:cNvPr>
          <p:cNvSpPr txBox="1"/>
          <p:nvPr/>
        </p:nvSpPr>
        <p:spPr>
          <a:xfrm>
            <a:off x="450108" y="3761529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5" name="yt_shape_10675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74" name="yt_image_1067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0677" name="yt_shape_10677"/>
              <p:cNvSpPr txBox="1"/>
              <p:nvPr/>
            </p:nvSpPr>
            <p:spPr>
              <a:xfrm>
                <a:off x="540119" y="1431378"/>
                <a:ext cx="11492915" cy="423771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推理能力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试比较下列各组数的大小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…；</a:t>
                </a:r>
              </a:p>
            </p:txBody>
          </p:sp>
        </mc:Choice>
        <mc:Fallback>
          <p:sp>
            <p:nvSpPr>
              <p:cNvPr id="10677" name="yt_shape_106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8"/>
                <a:ext cx="11492915" cy="4237716"/>
              </a:xfrm>
              <a:prstGeom prst="rect">
                <a:avLst/>
              </a:prstGeom>
              <a:blipFill>
                <a:blip r:embed="rId3"/>
                <a:stretch>
                  <a:fillRect l="-1645" t="-1295" b="-4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5E92A50-C6B0-5816-5471-83BB05338105}"/>
              </a:ext>
            </a:extLst>
          </p:cNvPr>
          <p:cNvSpPr txBox="1"/>
          <p:nvPr/>
        </p:nvSpPr>
        <p:spPr>
          <a:xfrm>
            <a:off x="1283546" y="2335547"/>
            <a:ext cx="789685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14C6FDD-8267-17B0-23FC-6D4D03363684}"/>
              </a:ext>
            </a:extLst>
          </p:cNvPr>
          <p:cNvSpPr txBox="1"/>
          <p:nvPr/>
        </p:nvSpPr>
        <p:spPr>
          <a:xfrm>
            <a:off x="1283546" y="3010425"/>
            <a:ext cx="789685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16069D-CE1F-8AB6-15A7-94B8FDFE59BA}"/>
              </a:ext>
            </a:extLst>
          </p:cNvPr>
          <p:cNvSpPr txBox="1"/>
          <p:nvPr/>
        </p:nvSpPr>
        <p:spPr>
          <a:xfrm>
            <a:off x="1283546" y="3685303"/>
            <a:ext cx="789685" cy="76703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1A2232B-B56E-E4CD-3D7B-F6F9863E5715}"/>
              </a:ext>
            </a:extLst>
          </p:cNvPr>
          <p:cNvSpPr txBox="1"/>
          <p:nvPr/>
        </p:nvSpPr>
        <p:spPr>
          <a:xfrm>
            <a:off x="1283546" y="4358721"/>
            <a:ext cx="789685" cy="77579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90" name="yt_shape_10690"/>
              <p:cNvSpPr txBox="1"/>
              <p:nvPr/>
            </p:nvSpPr>
            <p:spPr>
              <a:xfrm>
                <a:off x="535293" y="2714252"/>
                <a:ext cx="4924425" cy="6427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试比较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90" name="yt_shape_106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93" y="2714252"/>
                <a:ext cx="4924425" cy="642740"/>
              </a:xfrm>
              <a:prstGeom prst="rect">
                <a:avLst/>
              </a:prstGeom>
              <a:blipFill>
                <a:blip r:embed="rId2"/>
                <a:stretch>
                  <a:fillRect l="-3837" r="-2599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92" name="yt_shape_10692"/>
              <p:cNvSpPr txBox="1"/>
              <p:nvPr/>
            </p:nvSpPr>
            <p:spPr>
              <a:xfrm>
                <a:off x="535293" y="3065097"/>
                <a:ext cx="5233484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可知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92" name="yt_shape_1069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5293" y="3065097"/>
                <a:ext cx="5233484" cy="641394"/>
              </a:xfrm>
              <a:prstGeom prst="rect">
                <a:avLst/>
              </a:prstGeom>
              <a:blipFill>
                <a:blip r:embed="rId3"/>
                <a:stretch>
                  <a:fillRect l="-3613" r="-25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694" name="yt_shape_10694"/>
              <p:cNvSpPr txBox="1"/>
              <p:nvPr/>
            </p:nvSpPr>
            <p:spPr>
              <a:xfrm>
                <a:off x="540000" y="3340384"/>
                <a:ext cx="5386090" cy="20054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94" name="yt_shape_10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40384"/>
                <a:ext cx="5386090" cy="2005421"/>
              </a:xfrm>
              <a:prstGeom prst="rect">
                <a:avLst/>
              </a:prstGeom>
              <a:blipFill>
                <a:blip r:embed="rId4"/>
                <a:stretch>
                  <a:fillRect l="-3511" r="-2265" b="-27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DC6D50-5934-72E2-5A43-9DD58A2E0C18}"/>
                  </a:ext>
                </a:extLst>
              </p:cNvPr>
              <p:cNvSpPr txBox="1"/>
              <p:nvPr/>
            </p:nvSpPr>
            <p:spPr>
              <a:xfrm>
                <a:off x="449989" y="1988840"/>
                <a:ext cx="5362956" cy="72880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BDC6D50-5934-72E2-5A43-9DD58A2E0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88840"/>
                <a:ext cx="5362956" cy="728803"/>
              </a:xfrm>
              <a:prstGeom prst="rect">
                <a:avLst/>
              </a:prstGeom>
              <a:blipFill>
                <a:blip r:embed="rId5"/>
                <a:stretch>
                  <a:fillRect l="-1818" r="-170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B237D1-105E-91E8-D345-BCF2E41CA98C}"/>
                  </a:ext>
                </a:extLst>
              </p:cNvPr>
              <p:cNvSpPr txBox="1"/>
              <p:nvPr/>
            </p:nvSpPr>
            <p:spPr>
              <a:xfrm>
                <a:off x="449988" y="3293578"/>
                <a:ext cx="5233483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知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B237D1-105E-91E8-D345-BCF2E41CA9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8" y="3293578"/>
                <a:ext cx="5233483" cy="767665"/>
              </a:xfrm>
              <a:prstGeom prst="rect">
                <a:avLst/>
              </a:prstGeom>
              <a:blipFill>
                <a:blip r:embed="rId6"/>
                <a:stretch>
                  <a:fillRect l="-1865" r="-139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96A833-8DF2-CA3C-2804-ACFF126408F4}"/>
                  </a:ext>
                </a:extLst>
              </p:cNvPr>
              <p:cNvSpPr txBox="1"/>
              <p:nvPr/>
            </p:nvSpPr>
            <p:spPr>
              <a:xfrm>
                <a:off x="449989" y="3967631"/>
                <a:ext cx="55140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196A833-8DF2-CA3C-2804-ACFF126408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67631"/>
                <a:ext cx="5514086" cy="769061"/>
              </a:xfrm>
              <a:prstGeom prst="rect">
                <a:avLst/>
              </a:prstGeom>
              <a:blipFill>
                <a:blip r:embed="rId7"/>
                <a:stretch>
                  <a:fillRect l="-1770" r="-154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676F19-9CD7-3BAB-D03B-78EE25569FDE}"/>
                  </a:ext>
                </a:extLst>
              </p:cNvPr>
              <p:cNvSpPr txBox="1"/>
              <p:nvPr/>
            </p:nvSpPr>
            <p:spPr>
              <a:xfrm>
                <a:off x="449989" y="4643080"/>
                <a:ext cx="3075686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5E676F19-9CD7-3BAB-D03B-78EE25569F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643080"/>
                <a:ext cx="3075686" cy="730136"/>
              </a:xfrm>
              <a:prstGeom prst="rect">
                <a:avLst/>
              </a:prstGeom>
              <a:blipFill>
                <a:blip r:embed="rId8"/>
                <a:stretch>
                  <a:fillRect l="-3175" r="-297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0677">
                <a:extLst>
                  <a:ext uri="{FF2B5EF4-FFF2-40B4-BE49-F238E27FC236}">
                    <a16:creationId xmlns:a16="http://schemas.microsoft.com/office/drawing/2014/main" id="{152C6555-F4E8-4DB9-58A2-4D28E75F2DE9}"/>
                  </a:ext>
                </a:extLst>
              </p:cNvPr>
              <p:cNvSpPr txBox="1"/>
              <p:nvPr/>
            </p:nvSpPr>
            <p:spPr>
              <a:xfrm>
                <a:off x="540000" y="886276"/>
                <a:ext cx="11492915" cy="121388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你能根据上面第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小题猜想出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为正整数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f320e,isEnd"/>
                  </a:rPr>
                  <a:t>的大小关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系吗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</p:txBody>
          </p:sp>
        </mc:Choice>
        <mc:Fallback>
          <p:sp>
            <p:nvSpPr>
              <p:cNvPr id="6" name="yt_shape_10677">
                <a:extLst>
                  <a:ext uri="{FF2B5EF4-FFF2-40B4-BE49-F238E27FC236}">
                    <a16:creationId xmlns:a16="http://schemas.microsoft.com/office/drawing/2014/main" id="{152C6555-F4E8-4DB9-58A2-4D28E75F2D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886276"/>
                <a:ext cx="11492915" cy="1213886"/>
              </a:xfrm>
              <a:prstGeom prst="rect">
                <a:avLst/>
              </a:prstGeom>
              <a:blipFill>
                <a:blip r:embed="rId9"/>
                <a:stretch>
                  <a:fillRect l="-1645" b="-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96" name="yt_shape_10696"/>
          <p:cNvSpPr txBox="1"/>
          <p:nvPr/>
        </p:nvSpPr>
        <p:spPr>
          <a:xfrm>
            <a:off x="540119" y="980728"/>
            <a:ext cx="11492915" cy="194161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有理数的大小比较可以利用符号情况分类比较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两数同正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5_8547e"/>
              </a:rPr>
              <a:t>绝对值大的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数大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两数同负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绝对值大的数反而小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两数异号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正数大于负数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1a46"/>
              </a:rPr>
              <a:t>；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有一个数是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正数大于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负数小于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8278297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09" name="yt_shape_10609"/>
              <p:cNvSpPr txBox="1"/>
              <p:nvPr/>
            </p:nvSpPr>
            <p:spPr>
              <a:xfrm>
                <a:off x="540000" y="900000"/>
                <a:ext cx="7771358" cy="32189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比较下列每组数的大小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09" name="yt_shape_10609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771358" cy="3218958"/>
              </a:xfrm>
              <a:prstGeom prst="rect">
                <a:avLst/>
              </a:prstGeom>
              <a:blipFill>
                <a:blip r:embed="rId2"/>
                <a:stretch>
                  <a:fillRect l="-2433" t="-1705" r="-1413" b="-1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6DA547-839A-F661-6BA5-D4CBA54E7F68}"/>
                  </a:ext>
                </a:extLst>
              </p:cNvPr>
              <p:cNvSpPr txBox="1"/>
              <p:nvPr/>
            </p:nvSpPr>
            <p:spPr>
              <a:xfrm>
                <a:off x="449989" y="2010863"/>
                <a:ext cx="5165472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F56DA547-839A-F661-6BA5-D4CBA54E7F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863"/>
                <a:ext cx="5165472" cy="801700"/>
              </a:xfrm>
              <a:prstGeom prst="rect">
                <a:avLst/>
              </a:prstGeom>
              <a:blipFill>
                <a:blip r:embed="rId3"/>
                <a:stretch>
                  <a:fillRect l="-1889" r="-1889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F89A4DC-28AA-04C3-064A-E6037B16F4FD}"/>
                  </a:ext>
                </a:extLst>
              </p:cNvPr>
              <p:cNvSpPr txBox="1"/>
              <p:nvPr/>
            </p:nvSpPr>
            <p:spPr>
              <a:xfrm>
                <a:off x="449989" y="2718951"/>
                <a:ext cx="179933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, 'hasSerialNum': 1}">
                <a:extLst>
                  <a:ext uri="{FF2B5EF4-FFF2-40B4-BE49-F238E27FC236}">
                    <a16:creationId xmlns:a16="http://schemas.microsoft.com/office/drawing/2014/main" id="{EF89A4DC-28AA-04C3-064A-E6037B16F4F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18951"/>
                <a:ext cx="1799336" cy="772808"/>
              </a:xfrm>
              <a:prstGeom prst="rect">
                <a:avLst/>
              </a:prstGeom>
              <a:blipFill>
                <a:blip r:embed="rId4"/>
                <a:stretch>
                  <a:fillRect l="-5424" r="-5085" b="-1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77F7EB-A43C-7AF6-91E5-9CCD32F4EF51}"/>
                  </a:ext>
                </a:extLst>
              </p:cNvPr>
              <p:cNvSpPr txBox="1"/>
              <p:nvPr/>
            </p:nvSpPr>
            <p:spPr>
              <a:xfrm>
                <a:off x="449989" y="3398147"/>
                <a:ext cx="199936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hasSerialNum': 1}">
                <a:extLst>
                  <a:ext uri="{FF2B5EF4-FFF2-40B4-BE49-F238E27FC236}">
                    <a16:creationId xmlns:a16="http://schemas.microsoft.com/office/drawing/2014/main" id="{A177F7EB-A43C-7AF6-91E5-9CCD32F4EF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98147"/>
                <a:ext cx="1999361" cy="736486"/>
              </a:xfrm>
              <a:prstGeom prst="rect">
                <a:avLst/>
              </a:prstGeom>
              <a:blipFill>
                <a:blip r:embed="rId5"/>
                <a:stretch>
                  <a:fillRect l="-4878" r="-4573" b="-4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14" name="yt_shape_10614"/>
              <p:cNvSpPr txBox="1"/>
              <p:nvPr/>
            </p:nvSpPr>
            <p:spPr>
              <a:xfrm>
                <a:off x="540000" y="900000"/>
                <a:ext cx="5844870" cy="27188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14" name="yt_shape_10614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44870" cy="2718821"/>
              </a:xfrm>
              <a:prstGeom prst="rect">
                <a:avLst/>
              </a:prstGeom>
              <a:blipFill>
                <a:blip r:embed="rId2"/>
                <a:stretch>
                  <a:fillRect l="-3236" r="-2192" b="-26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7C78890-9B81-1710-E9D1-5EACE5751810}"/>
                  </a:ext>
                </a:extLst>
              </p:cNvPr>
              <p:cNvSpPr txBox="1"/>
              <p:nvPr/>
            </p:nvSpPr>
            <p:spPr>
              <a:xfrm>
                <a:off x="449989" y="1527120"/>
                <a:ext cx="5968428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，｜－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17C78890-9B81-1710-E9D1-5EACE57518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120"/>
                <a:ext cx="5968428" cy="801700"/>
              </a:xfrm>
              <a:prstGeom prst="rect">
                <a:avLst/>
              </a:prstGeom>
              <a:blipFill>
                <a:blip r:embed="rId3"/>
                <a:stretch>
                  <a:fillRect l="-1634" r="-1532" b="-38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40EB062-A8D4-13C0-A3E5-92F13E1FB4E3}"/>
                  </a:ext>
                </a:extLst>
              </p:cNvPr>
              <p:cNvSpPr txBox="1"/>
              <p:nvPr/>
            </p:nvSpPr>
            <p:spPr>
              <a:xfrm>
                <a:off x="449989" y="2235208"/>
                <a:ext cx="1799336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C40EB062-A8D4-13C0-A3E5-92F13E1FB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35208"/>
                <a:ext cx="1799336" cy="769062"/>
              </a:xfrm>
              <a:prstGeom prst="rect">
                <a:avLst/>
              </a:prstGeom>
              <a:blipFill>
                <a:blip r:embed="rId4"/>
                <a:stretch>
                  <a:fillRect l="-5424" r="-5085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ADD1DA2-A7FC-2ED1-8BC1-6C8A1CA774B1}"/>
                  </a:ext>
                </a:extLst>
              </p:cNvPr>
              <p:cNvSpPr txBox="1"/>
              <p:nvPr/>
            </p:nvSpPr>
            <p:spPr>
              <a:xfrm>
                <a:off x="449989" y="2910658"/>
                <a:ext cx="2232724" cy="72867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2}">
                <a:extLst>
                  <a:ext uri="{FF2B5EF4-FFF2-40B4-BE49-F238E27FC236}">
                    <a16:creationId xmlns:a16="http://schemas.microsoft.com/office/drawing/2014/main" id="{3ADD1DA2-A7FC-2ED1-8BC1-6C8A1CA774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0658"/>
                <a:ext cx="2232724" cy="728675"/>
              </a:xfrm>
              <a:prstGeom prst="rect">
                <a:avLst/>
              </a:prstGeom>
              <a:blipFill>
                <a:blip r:embed="rId5"/>
                <a:stretch>
                  <a:fillRect l="-4372" r="-437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8" name="yt_shape_1061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有理数的大小比较</a:t>
            </a:r>
          </a:p>
        </p:txBody>
      </p:sp>
      <p:sp>
        <p:nvSpPr>
          <p:cNvPr id="10619" name="yt_shape_10619"/>
          <p:cNvSpPr txBox="1"/>
          <p:nvPr/>
        </p:nvSpPr>
        <p:spPr>
          <a:xfrm>
            <a:off x="540000" y="1389434"/>
            <a:ext cx="98424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宁波市中考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这四个数中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20" name="yt_table_1062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54660"/>
              </p:ext>
            </p:extLst>
          </p:nvPr>
        </p:nvGraphicFramePr>
        <p:xfrm>
          <a:off x="540056" y="1868737"/>
          <a:ext cx="8116253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187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188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189"/>
                    </a:ext>
                  </a:extLst>
                </a:gridCol>
                <a:gridCol w="1187450">
                  <a:extLst>
                    <a:ext uri="{9D8B030D-6E8A-4147-A177-3AD203B41FA5}">
                      <a16:colId xmlns:a16="http://schemas.microsoft.com/office/drawing/2014/main" val="101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57"/>
                  </a:ext>
                </a:extLst>
              </a:tr>
            </a:tbl>
          </a:graphicData>
        </a:graphic>
      </p:graphicFrame>
      <p:sp>
        <p:nvSpPr>
          <p:cNvPr id="10622" name="yt_shape_10622"/>
          <p:cNvSpPr txBox="1"/>
          <p:nvPr/>
        </p:nvSpPr>
        <p:spPr>
          <a:xfrm>
            <a:off x="540000" y="2394908"/>
            <a:ext cx="46935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623" name="yt_shape_10623"/>
          <p:cNvSpPr txBox="1"/>
          <p:nvPr/>
        </p:nvSpPr>
        <p:spPr>
          <a:xfrm>
            <a:off x="540000" y="2874211"/>
            <a:ext cx="3693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0624" name="yt_shape_10624"/>
          <p:cNvSpPr txBox="1"/>
          <p:nvPr/>
        </p:nvSpPr>
        <p:spPr>
          <a:xfrm>
            <a:off x="540000" y="3353514"/>
            <a:ext cx="4308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606051">
            <a:extLst>
              <a:ext uri="{FF2B5EF4-FFF2-40B4-BE49-F238E27FC236}">
                <a16:creationId xmlns:a16="http://schemas.microsoft.com/office/drawing/2014/main" id="{5C885BFE-98B4-EAC8-8976-642859F5D1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43A0227-E185-DC00-F08E-0192B48DB84F}"/>
              </a:ext>
            </a:extLst>
          </p:cNvPr>
          <p:cNvSpPr txBox="1"/>
          <p:nvPr/>
        </p:nvSpPr>
        <p:spPr>
          <a:xfrm>
            <a:off x="9366976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64DBE7-264B-2A67-24E3-F2DA0F4801CD}"/>
              </a:ext>
            </a:extLst>
          </p:cNvPr>
          <p:cNvSpPr txBox="1"/>
          <p:nvPr/>
        </p:nvSpPr>
        <p:spPr>
          <a:xfrm>
            <a:off x="2278789" y="2827405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41B648-927D-6C98-5741-ADDFFF052F4B}"/>
              </a:ext>
            </a:extLst>
          </p:cNvPr>
          <p:cNvSpPr txBox="1"/>
          <p:nvPr/>
        </p:nvSpPr>
        <p:spPr>
          <a:xfrm>
            <a:off x="2888389" y="3306708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25" name="yt_shape_10625"/>
              <p:cNvSpPr txBox="1"/>
              <p:nvPr/>
            </p:nvSpPr>
            <p:spPr>
              <a:xfrm>
                <a:off x="540000" y="900000"/>
                <a:ext cx="7001917" cy="30640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比较下列各对数的大小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）＞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25" name="yt_shape_10625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01917" cy="3064044"/>
              </a:xfrm>
              <a:prstGeom prst="rect">
                <a:avLst/>
              </a:prstGeom>
              <a:blipFill>
                <a:blip r:embed="rId2"/>
                <a:stretch>
                  <a:fillRect l="-2700" t="-1793" r="-1655" b="-2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ECBFA3-B1AE-DC1D-213B-C7BFA1B7B5DE}"/>
                  </a:ext>
                </a:extLst>
              </p:cNvPr>
              <p:cNvSpPr txBox="1"/>
              <p:nvPr/>
            </p:nvSpPr>
            <p:spPr>
              <a:xfrm>
                <a:off x="449989" y="2036771"/>
                <a:ext cx="6282753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01ECBFA3-B1AE-DC1D-213B-C7BFA1B7B5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6771"/>
                <a:ext cx="6282753" cy="801700"/>
              </a:xfrm>
              <a:prstGeom prst="rect">
                <a:avLst/>
              </a:prstGeom>
              <a:blipFill>
                <a:blip r:embed="rId3"/>
                <a:stretch>
                  <a:fillRect l="-1553" r="-155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9141BAA-2FBB-6DC5-5C4C-E938BFA81DEA}"/>
              </a:ext>
            </a:extLst>
          </p:cNvPr>
          <p:cNvSpPr txBox="1"/>
          <p:nvPr/>
        </p:nvSpPr>
        <p:spPr>
          <a:xfrm>
            <a:off x="449989" y="2744859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68BADBC0-1C7B-F501-7EC9-655A57A669B1}"/>
                  </a:ext>
                </a:extLst>
              </p:cNvPr>
              <p:cNvSpPr txBox="1"/>
              <p:nvPr/>
            </p:nvSpPr>
            <p:spPr>
              <a:xfrm>
                <a:off x="449989" y="3220347"/>
                <a:ext cx="3315717" cy="7608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68BADBC0-1C7B-F501-7EC9-655A57A669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20347"/>
                <a:ext cx="3315717" cy="760870"/>
              </a:xfrm>
              <a:prstGeom prst="rect">
                <a:avLst/>
              </a:prstGeom>
              <a:blipFill>
                <a:blip r:embed="rId4"/>
                <a:stretch>
                  <a:fillRect l="-2941" r="-2941" b="-6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30" name="yt_shape_10630"/>
              <p:cNvSpPr txBox="1"/>
              <p:nvPr/>
            </p:nvSpPr>
            <p:spPr>
              <a:xfrm>
                <a:off x="540000" y="900000"/>
                <a:ext cx="5383205" cy="42150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30" name="yt_shape_10630" descr="{&quot;rangeId&quot;:2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83205" cy="4215065"/>
              </a:xfrm>
              <a:prstGeom prst="rect">
                <a:avLst/>
              </a:prstGeom>
              <a:blipFill>
                <a:blip r:embed="rId2"/>
                <a:stretch>
                  <a:fillRect l="-3511" r="-2378" b="-3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E78A32-E40A-F6AD-2551-FC8245271D65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5511228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4}">
                <a:extLst>
                  <a:ext uri="{FF2B5EF4-FFF2-40B4-BE49-F238E27FC236}">
                    <a16:creationId xmlns:a16="http://schemas.microsoft.com/office/drawing/2014/main" id="{E5E78A32-E40A-F6AD-2551-FC8245271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5511228" cy="801700"/>
              </a:xfrm>
              <a:prstGeom prst="rect">
                <a:avLst/>
              </a:prstGeom>
              <a:blipFill>
                <a:blip r:embed="rId3"/>
                <a:stretch>
                  <a:fillRect l="-1770" r="-1659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36C81D-1B5F-FD32-526D-9396C6D975A9}"/>
                  </a:ext>
                </a:extLst>
              </p:cNvPr>
              <p:cNvSpPr txBox="1"/>
              <p:nvPr/>
            </p:nvSpPr>
            <p:spPr>
              <a:xfrm>
                <a:off x="449989" y="2269371"/>
                <a:ext cx="1542162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4}">
                <a:extLst>
                  <a:ext uri="{FF2B5EF4-FFF2-40B4-BE49-F238E27FC236}">
                    <a16:creationId xmlns:a16="http://schemas.microsoft.com/office/drawing/2014/main" id="{4F36C81D-1B5F-FD32-526D-9396C6D975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9371"/>
                <a:ext cx="1542162" cy="768300"/>
              </a:xfrm>
              <a:prstGeom prst="rect">
                <a:avLst/>
              </a:prstGeom>
              <a:blipFill>
                <a:blip r:embed="rId4"/>
                <a:stretch>
                  <a:fillRect l="-6324" r="-592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AC9CB5-CAC7-C6E2-4A4C-43951340D468}"/>
                  </a:ext>
                </a:extLst>
              </p:cNvPr>
              <p:cNvSpPr txBox="1"/>
              <p:nvPr/>
            </p:nvSpPr>
            <p:spPr>
              <a:xfrm>
                <a:off x="449989" y="2944059"/>
                <a:ext cx="3387153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4}">
                <a:extLst>
                  <a:ext uri="{FF2B5EF4-FFF2-40B4-BE49-F238E27FC236}">
                    <a16:creationId xmlns:a16="http://schemas.microsoft.com/office/drawing/2014/main" id="{0EAC9CB5-CAC7-C6E2-4A4C-43951340D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44059"/>
                <a:ext cx="3387153" cy="801700"/>
              </a:xfrm>
              <a:prstGeom prst="rect">
                <a:avLst/>
              </a:prstGeom>
              <a:blipFill>
                <a:blip r:embed="rId5"/>
                <a:stretch>
                  <a:fillRect l="-2883" r="-2883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0DA7CC3-480B-DE54-3AA5-0BBD5D604662}"/>
              </a:ext>
            </a:extLst>
          </p:cNvPr>
          <p:cNvSpPr txBox="1"/>
          <p:nvPr/>
        </p:nvSpPr>
        <p:spPr>
          <a:xfrm>
            <a:off x="449989" y="4127635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216F87-3CD5-EE74-736A-199A8375F96E}"/>
              </a:ext>
            </a:extLst>
          </p:cNvPr>
          <p:cNvSpPr txBox="1"/>
          <p:nvPr/>
        </p:nvSpPr>
        <p:spPr>
          <a:xfrm>
            <a:off x="449989" y="460312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36" name="yt_shape_10636"/>
              <p:cNvSpPr txBox="1"/>
              <p:nvPr/>
            </p:nvSpPr>
            <p:spPr>
              <a:xfrm>
                <a:off x="540000" y="900001"/>
                <a:ext cx="4308872" cy="35950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0636" name="yt_shape_106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1"/>
                <a:ext cx="4308872" cy="3595018"/>
              </a:xfrm>
              <a:prstGeom prst="rect">
                <a:avLst/>
              </a:prstGeom>
              <a:blipFill>
                <a:blip r:embed="rId2"/>
                <a:stretch>
                  <a:fillRect l="-43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536E267-6626-FC1C-9C97-EAE5389C00A3}"/>
                  </a:ext>
                </a:extLst>
              </p:cNvPr>
              <p:cNvSpPr txBox="1"/>
              <p:nvPr/>
            </p:nvSpPr>
            <p:spPr>
              <a:xfrm>
                <a:off x="449989" y="1561283"/>
                <a:ext cx="2929954" cy="8017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6}">
                <a:extLst>
                  <a:ext uri="{FF2B5EF4-FFF2-40B4-BE49-F238E27FC236}">
                    <a16:creationId xmlns:a16="http://schemas.microsoft.com/office/drawing/2014/main" id="{4536E267-6626-FC1C-9C97-EAE5389C00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61283"/>
                <a:ext cx="2929954" cy="801700"/>
              </a:xfrm>
              <a:prstGeom prst="rect">
                <a:avLst/>
              </a:prstGeom>
              <a:blipFill>
                <a:blip r:embed="rId3"/>
                <a:stretch>
                  <a:fillRect l="-3333" r="-3333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7BC3EE2-AF43-4268-DA22-A77033A8D796}"/>
                  </a:ext>
                </a:extLst>
              </p:cNvPr>
              <p:cNvSpPr txBox="1"/>
              <p:nvPr/>
            </p:nvSpPr>
            <p:spPr>
              <a:xfrm>
                <a:off x="449989" y="2269371"/>
                <a:ext cx="3803397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6}">
                <a:extLst>
                  <a:ext uri="{FF2B5EF4-FFF2-40B4-BE49-F238E27FC236}">
                    <a16:creationId xmlns:a16="http://schemas.microsoft.com/office/drawing/2014/main" id="{D7BC3EE2-AF43-4268-DA22-A77033A8D7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69371"/>
                <a:ext cx="3803397" cy="801701"/>
              </a:xfrm>
              <a:prstGeom prst="rect">
                <a:avLst/>
              </a:prstGeom>
              <a:blipFill>
                <a:blip r:embed="rId4"/>
                <a:stretch>
                  <a:fillRect l="-2564" r="-2404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CE36105F-A1BE-85F0-0DAF-345BCB224F63}"/>
                  </a:ext>
                </a:extLst>
              </p:cNvPr>
              <p:cNvSpPr txBox="1"/>
              <p:nvPr/>
            </p:nvSpPr>
            <p:spPr>
              <a:xfrm>
                <a:off x="497614" y="2977460"/>
                <a:ext cx="1446912" cy="7757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}">
                <a:extLst>
                  <a:ext uri="{FF2B5EF4-FFF2-40B4-BE49-F238E27FC236}">
                    <a16:creationId xmlns:a16="http://schemas.microsoft.com/office/drawing/2014/main" id="{CE36105F-A1BE-85F0-0DAF-345BCB224F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2977460"/>
                <a:ext cx="1446912" cy="775792"/>
              </a:xfrm>
              <a:prstGeom prst="rect">
                <a:avLst/>
              </a:prstGeom>
              <a:blipFill>
                <a:blip r:embed="rId5"/>
                <a:stretch>
                  <a:fillRect r="-6329" b="-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E15C27B-2280-44EC-C860-C39A43180651}"/>
                  </a:ext>
                </a:extLst>
              </p:cNvPr>
              <p:cNvSpPr txBox="1"/>
              <p:nvPr/>
            </p:nvSpPr>
            <p:spPr>
              <a:xfrm>
                <a:off x="449989" y="3659640"/>
                <a:ext cx="2472754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}">
                <a:extLst>
                  <a:ext uri="{FF2B5EF4-FFF2-40B4-BE49-F238E27FC236}">
                    <a16:creationId xmlns:a16="http://schemas.microsoft.com/office/drawing/2014/main" id="{DE15C27B-2280-44EC-C860-C39A431806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659640"/>
                <a:ext cx="2472754" cy="801701"/>
              </a:xfrm>
              <a:prstGeom prst="rect">
                <a:avLst/>
              </a:prstGeom>
              <a:blipFill>
                <a:blip r:embed="rId6"/>
                <a:stretch>
                  <a:fillRect l="-3951" r="-3951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1" name="yt_shape_10641"/>
          <p:cNvSpPr txBox="1"/>
          <p:nvPr/>
        </p:nvSpPr>
        <p:spPr>
          <a:xfrm>
            <a:off x="540119" y="900000"/>
            <a:ext cx="11492915" cy="13768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考虑不周全而出错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且不大于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的整数有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b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sym typeface="W:12.00504,H:37.44"/>
              </a:rPr>
            </a:b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16B913-9404-421E-BD04-6223D69DA7B5}"/>
              </a:ext>
            </a:extLst>
          </p:cNvPr>
          <p:cNvSpPr txBox="1"/>
          <p:nvPr/>
        </p:nvSpPr>
        <p:spPr>
          <a:xfrm>
            <a:off x="9517907" y="1283401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  <a:sym typeface="_⨹_1_e065e"/>
              </a:rPr>
              <a:t>，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8727A16-9332-A11A-062E-0485983D2D62}"/>
              </a:ext>
            </a:extLst>
          </p:cNvPr>
          <p:cNvSpPr txBox="1"/>
          <p:nvPr/>
        </p:nvSpPr>
        <p:spPr>
          <a:xfrm>
            <a:off x="450108" y="175888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3" name="yt_shape_1064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0642" name="yt_image_1064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45" name="yt_shape_10645"/>
          <p:cNvSpPr txBox="1"/>
          <p:nvPr/>
        </p:nvSpPr>
        <p:spPr>
          <a:xfrm>
            <a:off x="540000" y="1482165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646" name="yt_table_10646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826294"/>
                  </p:ext>
                </p:extLst>
              </p:nvPr>
            </p:nvGraphicFramePr>
            <p:xfrm>
              <a:off x="540056" y="1961468"/>
              <a:ext cx="8409306" cy="1091629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4310063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＋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8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646" name="yt_table_10646" descr="{&quot;rangeId&quot;:11,&quot;type&quot;:&quot;Option&quot;}" title="H_85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17826294"/>
                  </p:ext>
                </p:extLst>
              </p:nvPr>
            </p:nvGraphicFramePr>
            <p:xfrm>
              <a:off x="540056" y="1961468"/>
              <a:ext cx="8409306" cy="1091629"/>
            </p:xfrm>
            <a:graphic>
              <a:graphicData uri="http://schemas.openxmlformats.org/drawingml/2006/table">
                <a:tbl>
                  <a:tblPr/>
                  <a:tblGrid>
                    <a:gridCol w="4099243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4310063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7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8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8"/>
                      </a:ext>
                    </a:extLst>
                  </a:tr>
                  <a:tr h="66725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0909" r="-105201" b="-145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｜＜－｜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02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5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0647" name="yt_shape_10647"/>
          <p:cNvSpPr txBox="1"/>
          <p:nvPr/>
        </p:nvSpPr>
        <p:spPr>
          <a:xfrm>
            <a:off x="540119" y="3103644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地海拔高度是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地海拔高度是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地海拔高度是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579e,isEn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地海拔最高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</a:t>
            </a:r>
            <a:r>
              <a:rPr sz="1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地海拔最低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的负整数有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小的非负整数有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绝对值小于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的所有整数是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D04838F-24F3-027C-6124-2C36ECB96565}"/>
              </a:ext>
            </a:extLst>
          </p:cNvPr>
          <p:cNvSpPr txBox="1"/>
          <p:nvPr/>
        </p:nvSpPr>
        <p:spPr>
          <a:xfrm>
            <a:off x="38789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002BCE3-3383-FB96-B3FB-A641DDDD63E9}"/>
              </a:ext>
            </a:extLst>
          </p:cNvPr>
          <p:cNvSpPr txBox="1"/>
          <p:nvPr/>
        </p:nvSpPr>
        <p:spPr>
          <a:xfrm>
            <a:off x="1107333" y="3532326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8453F7-8DBD-9C7C-F1FF-4A377A65DF9D}"/>
              </a:ext>
            </a:extLst>
          </p:cNvPr>
          <p:cNvSpPr txBox="1"/>
          <p:nvPr/>
        </p:nvSpPr>
        <p:spPr>
          <a:xfrm>
            <a:off x="3826721" y="3532326"/>
            <a:ext cx="718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236F59C-FEDF-82C8-5E1A-C118432A0DC9}"/>
              </a:ext>
            </a:extLst>
          </p:cNvPr>
          <p:cNvSpPr txBox="1"/>
          <p:nvPr/>
        </p:nvSpPr>
        <p:spPr>
          <a:xfrm>
            <a:off x="4641108" y="400781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88D3243-DECC-9DB5-1DEA-1F2C96A3EA88}"/>
              </a:ext>
            </a:extLst>
          </p:cNvPr>
          <p:cNvSpPr txBox="1"/>
          <p:nvPr/>
        </p:nvSpPr>
        <p:spPr>
          <a:xfrm>
            <a:off x="4107708" y="448330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86C628-04D8-5DB0-556D-0B5B222D865D}"/>
              </a:ext>
            </a:extLst>
          </p:cNvPr>
          <p:cNvSpPr txBox="1"/>
          <p:nvPr/>
        </p:nvSpPr>
        <p:spPr>
          <a:xfrm>
            <a:off x="5022108" y="4958790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1302</Words>
  <Application>Microsoft Office PowerPoint</Application>
  <PresentationFormat>宽屏</PresentationFormat>
  <Paragraphs>139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2024-07-29T08:57:30Z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