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2" r:id="rId8"/>
    <p:sldId id="313" r:id="rId9"/>
    <p:sldId id="316" r:id="rId10"/>
    <p:sldId id="318" r:id="rId11"/>
    <p:sldId id="320" r:id="rId12"/>
    <p:sldId id="326" r:id="rId13"/>
    <p:sldId id="322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4" d="100"/>
          <a:sy n="54" d="100"/>
        </p:scale>
        <p:origin x="58" y="5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03" name="yt_shape_10003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正数、负数和零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04" name="yt_shape_10004"/>
              <p:cNvSpPr txBox="1"/>
              <p:nvPr/>
            </p:nvSpPr>
            <p:spPr>
              <a:xfrm>
                <a:off x="540000" y="1971599"/>
                <a:ext cx="7296869" cy="6396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四个数中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是负数的是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04" name="yt_shape_1000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7296869" cy="639662"/>
              </a:xfrm>
              <a:prstGeom prst="rect">
                <a:avLst/>
              </a:prstGeom>
              <a:blipFill>
                <a:blip r:embed="rId3"/>
                <a:stretch>
                  <a:fillRect l="-2590" r="-1504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06" name="yt_table_10006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6429539"/>
                  </p:ext>
                </p:extLst>
              </p:nvPr>
            </p:nvGraphicFramePr>
            <p:xfrm>
              <a:off x="540056" y="2662049"/>
              <a:ext cx="8724266" cy="633476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006" name="yt_table_10006" descr="{&quot;rangeId&quot;:2,&quot;type&quot;:&quot;Option&quot;}" title="H_49.8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96429539"/>
                  </p:ext>
                </p:extLst>
              </p:nvPr>
            </p:nvGraphicFramePr>
            <p:xfrm>
              <a:off x="540056" y="2662049"/>
              <a:ext cx="8724266" cy="633476"/>
            </p:xfrm>
            <a:graphic>
              <a:graphicData uri="http://schemas.openxmlformats.org/drawingml/2006/table">
                <a:tbl>
                  <a:tblPr/>
                  <a:tblGrid>
                    <a:gridCol w="242284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002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003"/>
                        </a:ext>
                      </a:extLst>
                    </a:gridCol>
                  </a:tblGrid>
                  <a:tr h="6334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979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007" name="yt_shape_10007"/>
          <p:cNvSpPr txBox="1"/>
          <p:nvPr/>
        </p:nvSpPr>
        <p:spPr>
          <a:xfrm>
            <a:off x="540000" y="3346173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的叙述中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008" name="yt_shape_10008"/>
          <p:cNvSpPr txBox="1"/>
          <p:nvPr/>
        </p:nvSpPr>
        <p:spPr>
          <a:xfrm>
            <a:off x="540119" y="382547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是正数与负数的分界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比任何负数都大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只表示没有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1673b"/>
              </a:rPr>
              <a:t>常用来表示某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种量的基准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009" name="yt_table_100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486338"/>
              </p:ext>
            </p:extLst>
          </p:nvPr>
        </p:nvGraphicFramePr>
        <p:xfrm>
          <a:off x="540056" y="4768431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22145539204">
            <a:extLst>
              <a:ext uri="{FF2B5EF4-FFF2-40B4-BE49-F238E27FC236}">
                <a16:creationId xmlns:a16="http://schemas.microsoft.com/office/drawing/2014/main" id="{9C78EA27-FCA5-D1CA-D47E-08CFCCED7B5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2BF7E00-10A5-96C2-47A9-7B6F35CE65D9}"/>
              </a:ext>
            </a:extLst>
          </p:cNvPr>
          <p:cNvSpPr txBox="1"/>
          <p:nvPr/>
        </p:nvSpPr>
        <p:spPr>
          <a:xfrm>
            <a:off x="6846026" y="1924793"/>
            <a:ext cx="400748" cy="72708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BF3E27-1E20-FA92-9D08-A09A6B21AC6F}"/>
              </a:ext>
            </a:extLst>
          </p:cNvPr>
          <p:cNvSpPr txBox="1"/>
          <p:nvPr/>
        </p:nvSpPr>
        <p:spPr>
          <a:xfrm>
            <a:off x="6164989" y="32993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8" name="yt_shape_1005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57" name="yt_image_1005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60" name="yt_shape_10060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数据观念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某产品的标准质量为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在一次质量检验中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d4b6"/>
              </a:rPr>
              <a:t>若超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出标准质量记为正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不足的记为负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超出标准质量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克以上或低于标准质量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621"/>
              </a:rPr>
              <a:t>4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克以上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则该产品不合格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现抽取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件样品进行质量检测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061" name="yt_table_1006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557396"/>
              </p:ext>
            </p:extLst>
          </p:nvPr>
        </p:nvGraphicFramePr>
        <p:xfrm>
          <a:off x="540000" y="3074095"/>
          <a:ext cx="11111993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17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6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63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870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质量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063" name="yt_shape_10063"/>
          <p:cNvSpPr txBox="1"/>
          <p:nvPr/>
        </p:nvSpPr>
        <p:spPr>
          <a:xfrm>
            <a:off x="540000" y="4477701"/>
            <a:ext cx="553997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代表的意义是什么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质量为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代表质量为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件产品中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合格的产品有几件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876FB07-CC40-D3A9-E05E-36A6B89D2011}"/>
              </a:ext>
            </a:extLst>
          </p:cNvPr>
          <p:cNvSpPr txBox="1"/>
          <p:nvPr/>
        </p:nvSpPr>
        <p:spPr>
          <a:xfrm>
            <a:off x="449989" y="4906383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代表质量为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0E8288-2DEF-EA67-21B3-84C9AE68D266}"/>
              </a:ext>
            </a:extLst>
          </p:cNvPr>
          <p:cNvSpPr txBox="1"/>
          <p:nvPr/>
        </p:nvSpPr>
        <p:spPr>
          <a:xfrm>
            <a:off x="449989" y="5857359"/>
            <a:ext cx="216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7" name="yt_shape_10067"/>
          <p:cNvSpPr txBox="1"/>
          <p:nvPr/>
        </p:nvSpPr>
        <p:spPr>
          <a:xfrm>
            <a:off x="540000" y="900000"/>
            <a:ext cx="661719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质量最多的是哪件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它的实际质量是多少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质量最多的是第一件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它的实际质量是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72E0F1-082D-332F-1049-3399B6454819}"/>
              </a:ext>
            </a:extLst>
          </p:cNvPr>
          <p:cNvSpPr txBox="1"/>
          <p:nvPr/>
        </p:nvSpPr>
        <p:spPr>
          <a:xfrm>
            <a:off x="449989" y="1328682"/>
            <a:ext cx="6733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质量最多的是第一件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它的实际质量是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13EBDF-56C7-094C-199A-BF127E98F912}"/>
              </a:ext>
            </a:extLst>
          </p:cNvPr>
          <p:cNvSpPr txBox="1"/>
          <p:nvPr/>
        </p:nvSpPr>
        <p:spPr>
          <a:xfrm>
            <a:off x="449989" y="180417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9" name="yt_shape_10069"/>
          <p:cNvSpPr txBox="1"/>
          <p:nvPr/>
        </p:nvSpPr>
        <p:spPr>
          <a:xfrm>
            <a:off x="540000" y="900000"/>
            <a:ext cx="9310241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题变式与拓展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观察下面一列数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这列数中第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哪个是这列数中的一个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因为这列数排列的符号规律是一正两负排列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去掉符号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这列数是从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开始的连续正整数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个数是负数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是这列数中的一个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F84A69-7827-8BCA-0A16-A2F443FB63A8}"/>
              </a:ext>
            </a:extLst>
          </p:cNvPr>
          <p:cNvSpPr txBox="1"/>
          <p:nvPr/>
        </p:nvSpPr>
        <p:spPr>
          <a:xfrm>
            <a:off x="3650389" y="180417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B6ECD9-73E1-2D74-E30C-C7DDB450B178}"/>
              </a:ext>
            </a:extLst>
          </p:cNvPr>
          <p:cNvSpPr txBox="1"/>
          <p:nvPr/>
        </p:nvSpPr>
        <p:spPr>
          <a:xfrm>
            <a:off x="6850789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3CFA36-98A8-8071-635A-1901D3DB889E}"/>
              </a:ext>
            </a:extLst>
          </p:cNvPr>
          <p:cNvSpPr txBox="1"/>
          <p:nvPr/>
        </p:nvSpPr>
        <p:spPr>
          <a:xfrm>
            <a:off x="449989" y="275514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DC4E7D-4219-E711-FF30-F985B9C85AEA}"/>
              </a:ext>
            </a:extLst>
          </p:cNvPr>
          <p:cNvSpPr txBox="1"/>
          <p:nvPr/>
        </p:nvSpPr>
        <p:spPr>
          <a:xfrm>
            <a:off x="449989" y="3230634"/>
            <a:ext cx="7190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因为这列数排列的符号规律是一正两负排列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5FDEBC-1948-DCC2-2046-C47595668AAE}"/>
              </a:ext>
            </a:extLst>
          </p:cNvPr>
          <p:cNvSpPr txBox="1"/>
          <p:nvPr/>
        </p:nvSpPr>
        <p:spPr>
          <a:xfrm>
            <a:off x="449989" y="370612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去掉符号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这列数是从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开始的连续正整数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6905F0-FA22-F7E0-816B-CA88A9052835}"/>
              </a:ext>
            </a:extLst>
          </p:cNvPr>
          <p:cNvSpPr txBox="1"/>
          <p:nvPr/>
        </p:nvSpPr>
        <p:spPr>
          <a:xfrm>
            <a:off x="449989" y="418161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9F6805-6D07-62DF-869D-48E3346230B3}"/>
              </a:ext>
            </a:extLst>
          </p:cNvPr>
          <p:cNvSpPr txBox="1"/>
          <p:nvPr/>
        </p:nvSpPr>
        <p:spPr>
          <a:xfrm>
            <a:off x="449989" y="4657098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个数是负数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511E99-7030-DD19-B614-0725DEAA48E5}"/>
              </a:ext>
            </a:extLst>
          </p:cNvPr>
          <p:cNvSpPr txBox="1"/>
          <p:nvPr/>
        </p:nvSpPr>
        <p:spPr>
          <a:xfrm>
            <a:off x="449989" y="5132586"/>
            <a:ext cx="429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是这列数中的一个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5" name="yt_shape_10075"/>
          <p:cNvSpPr txBox="1"/>
          <p:nvPr/>
        </p:nvSpPr>
        <p:spPr>
          <a:xfrm>
            <a:off x="540000" y="900000"/>
            <a:ext cx="777135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正数和负数分别有多少个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……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个数中有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个正数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个负数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485877-1C7E-DB0D-6689-51B0D80B56A2}"/>
              </a:ext>
            </a:extLst>
          </p:cNvPr>
          <p:cNvSpPr txBox="1"/>
          <p:nvPr/>
        </p:nvSpPr>
        <p:spPr>
          <a:xfrm>
            <a:off x="449989" y="132868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……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DB305E-D234-F0E3-4C50-E95D4713E3F1}"/>
              </a:ext>
            </a:extLst>
          </p:cNvPr>
          <p:cNvSpPr txBox="1"/>
          <p:nvPr/>
        </p:nvSpPr>
        <p:spPr>
          <a:xfrm>
            <a:off x="449989" y="1804170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个数中有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个负数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11" name="yt_shape_10011"/>
              <p:cNvSpPr txBox="1"/>
              <p:nvPr/>
            </p:nvSpPr>
            <p:spPr>
              <a:xfrm>
                <a:off x="540000" y="900000"/>
                <a:ext cx="9925794" cy="24978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哪些是正数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哪些是负数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11" name="yt_shape_10011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25794" cy="2497863"/>
              </a:xfrm>
              <a:prstGeom prst="rect">
                <a:avLst/>
              </a:prstGeom>
              <a:blipFill>
                <a:blip r:embed="rId2"/>
                <a:stretch>
                  <a:fillRect l="-1904" t="-2200" r="-860" b="-3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FC86D54-104B-D76B-2AE2-CF451D58B2B5}"/>
                  </a:ext>
                </a:extLst>
              </p:cNvPr>
              <p:cNvSpPr txBox="1"/>
              <p:nvPr/>
            </p:nvSpPr>
            <p:spPr>
              <a:xfrm>
                <a:off x="449989" y="2010291"/>
                <a:ext cx="46711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％；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}">
                <a:extLst>
                  <a:ext uri="{FF2B5EF4-FFF2-40B4-BE49-F238E27FC236}">
                    <a16:creationId xmlns:a16="http://schemas.microsoft.com/office/drawing/2014/main" id="{EFC86D54-104B-D76B-2AE2-CF451D58B2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291"/>
                <a:ext cx="4671123" cy="775221"/>
              </a:xfrm>
              <a:prstGeom prst="rect">
                <a:avLst/>
              </a:prstGeom>
              <a:blipFill>
                <a:blip r:embed="rId3"/>
                <a:stretch>
                  <a:fillRect l="-2089" r="-208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8DD2846-6558-50C1-B67F-ACB8538043DE}"/>
                  </a:ext>
                </a:extLst>
              </p:cNvPr>
              <p:cNvSpPr txBox="1"/>
              <p:nvPr/>
            </p:nvSpPr>
            <p:spPr>
              <a:xfrm>
                <a:off x="449989" y="2691900"/>
                <a:ext cx="46711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负数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hasSerialNum': 1}">
                <a:extLst>
                  <a:ext uri="{FF2B5EF4-FFF2-40B4-BE49-F238E27FC236}">
                    <a16:creationId xmlns:a16="http://schemas.microsoft.com/office/drawing/2014/main" id="{98DD2846-6558-50C1-B67F-ACB8538043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1900"/>
                <a:ext cx="4671123" cy="728612"/>
              </a:xfrm>
              <a:prstGeom prst="rect">
                <a:avLst/>
              </a:prstGeom>
              <a:blipFill>
                <a:blip r:embed="rId4"/>
                <a:stretch>
                  <a:fillRect l="-2089" r="-208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8" name="yt_shape_10018"/>
          <p:cNvSpPr txBox="1"/>
          <p:nvPr/>
        </p:nvSpPr>
        <p:spPr>
          <a:xfrm>
            <a:off x="540000" y="900000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用正数、负数表示具有相反意义的量</a:t>
            </a:r>
          </a:p>
        </p:txBody>
      </p:sp>
      <p:sp>
        <p:nvSpPr>
          <p:cNvPr id="10019" name="yt_shape_10019"/>
          <p:cNvSpPr txBox="1"/>
          <p:nvPr/>
        </p:nvSpPr>
        <p:spPr>
          <a:xfrm>
            <a:off x="540000" y="1389434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下列不是具有相反意义的量是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0" name="yt_table_1002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9013684"/>
              </p:ext>
            </p:extLst>
          </p:nvPr>
        </p:nvGraphicFramePr>
        <p:xfrm>
          <a:off x="540056" y="1868737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支出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元和收入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向东走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千米和向西走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米和下降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和亏损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22" name="yt_shape_10022"/>
          <p:cNvSpPr txBox="1"/>
          <p:nvPr/>
        </p:nvSpPr>
        <p:spPr>
          <a:xfrm>
            <a:off x="540119" y="382105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6_dea4b"/>
              </a:rPr>
              <a:t>中国是最早采用正负数表示相反意义的量并进行负数运算的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若收入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则支出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23" name="yt_table_100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449143"/>
              </p:ext>
            </p:extLst>
          </p:nvPr>
        </p:nvGraphicFramePr>
        <p:xfrm>
          <a:off x="540056" y="4780492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474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3" name="yt_shape_1722145539279">
            <a:extLst>
              <a:ext uri="{FF2B5EF4-FFF2-40B4-BE49-F238E27FC236}">
                <a16:creationId xmlns:a16="http://schemas.microsoft.com/office/drawing/2014/main" id="{CF72ED1F-66F5-2453-755C-37F8F9B2E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351A82A-906F-BADC-47D1-29D01CBC9FDF}"/>
              </a:ext>
            </a:extLst>
          </p:cNvPr>
          <p:cNvSpPr txBox="1"/>
          <p:nvPr/>
        </p:nvSpPr>
        <p:spPr>
          <a:xfrm>
            <a:off x="5402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0EA060-C70E-D598-30D2-EB586F4D8184}"/>
              </a:ext>
            </a:extLst>
          </p:cNvPr>
          <p:cNvSpPr txBox="1"/>
          <p:nvPr/>
        </p:nvSpPr>
        <p:spPr>
          <a:xfrm>
            <a:off x="7765307" y="42497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大自然的鬼斧神工孕育了我国恢宏壮阔的地形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e30e,isEnd"/>
              </a:rPr>
              <a:t>珠穆朗玛峰在海平面上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8848m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8848m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吐鲁番盆地在海平面下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如果水位下降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那么水位上升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496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3779DD-0421-09C9-1C82-396A06ED8D5A}"/>
              </a:ext>
            </a:extLst>
          </p:cNvPr>
          <p:cNvSpPr txBox="1"/>
          <p:nvPr/>
        </p:nvSpPr>
        <p:spPr>
          <a:xfrm>
            <a:off x="8627321" y="1328682"/>
            <a:ext cx="124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9A5D99-C92C-00CC-36B5-F34D3CEAEB04}"/>
              </a:ext>
            </a:extLst>
          </p:cNvPr>
          <p:cNvSpPr txBox="1"/>
          <p:nvPr/>
        </p:nvSpPr>
        <p:spPr>
          <a:xfrm>
            <a:off x="10608521" y="18041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188b1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F8C2C9-64C5-4AD8-BEA9-CB86FFB48902}"/>
              </a:ext>
            </a:extLst>
          </p:cNvPr>
          <p:cNvSpPr txBox="1"/>
          <p:nvPr/>
        </p:nvSpPr>
        <p:spPr>
          <a:xfrm>
            <a:off x="450108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7" name="yt_shape_10027"/>
          <p:cNvSpPr txBox="1"/>
          <p:nvPr/>
        </p:nvSpPr>
        <p:spPr>
          <a:xfrm>
            <a:off x="540120" y="753971"/>
            <a:ext cx="11111999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【真实问题情境】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黄河大堤高出开封市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另有开封铁塔高约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ded5"/>
              </a:rPr>
              <a:t>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芳和好朋友林雪燕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明明出去玩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李芳站在黄河大堤上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5049"/>
              </a:rPr>
              <a:t>林雪燕站在地面上放风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顽皮的明明则爬上铁塔顶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按下列要求分别用正数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6944"/>
              </a:rPr>
              <a:t>负数表示出三人的位置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028" name="yt_image_10028" title="H_129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2667" y="2809553"/>
            <a:ext cx="3026664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30" name="yt_shape_10030"/>
          <p:cNvSpPr txBox="1"/>
          <p:nvPr/>
        </p:nvSpPr>
        <p:spPr>
          <a:xfrm>
            <a:off x="540119" y="45058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以大堤为基准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则李芳所在的位置高为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d89f,isEnd"/>
              </a:rPr>
              <a:t>林雪燕所在的位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置高为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明明所在的位置高为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115A72-7DA3-849A-38CC-FB979AD3C448}"/>
              </a:ext>
            </a:extLst>
          </p:cNvPr>
          <p:cNvSpPr txBox="1"/>
          <p:nvPr/>
        </p:nvSpPr>
        <p:spPr>
          <a:xfrm>
            <a:off x="8070107" y="445909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7E0E73-B1D9-C3C5-1737-67FFC912E867}"/>
              </a:ext>
            </a:extLst>
          </p:cNvPr>
          <p:cNvSpPr txBox="1"/>
          <p:nvPr/>
        </p:nvSpPr>
        <p:spPr>
          <a:xfrm>
            <a:off x="1669308" y="49345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B7E79F-B772-9CF0-1179-7C42B6CDA23A}"/>
              </a:ext>
            </a:extLst>
          </p:cNvPr>
          <p:cNvSpPr txBox="1"/>
          <p:nvPr/>
        </p:nvSpPr>
        <p:spPr>
          <a:xfrm>
            <a:off x="6241308" y="49345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031" name="yt_shape_10031"/>
          <p:cNvSpPr txBox="1"/>
          <p:nvPr/>
        </p:nvSpPr>
        <p:spPr>
          <a:xfrm>
            <a:off x="540119" y="5496606"/>
            <a:ext cx="11492915" cy="99501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以铁塔顶为基准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则明明所在的位置高为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8579,isEnd"/>
              </a:rPr>
              <a:t>林雪燕所在的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位置高为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李芳所在的位置高为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6E1F1D-AB32-2F45-CC68-FB189410944B}"/>
              </a:ext>
            </a:extLst>
          </p:cNvPr>
          <p:cNvSpPr txBox="1"/>
          <p:nvPr/>
        </p:nvSpPr>
        <p:spPr>
          <a:xfrm>
            <a:off x="8374907" y="544980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EA48D0-6B58-E2D5-C25E-CD31DA9E57F0}"/>
              </a:ext>
            </a:extLst>
          </p:cNvPr>
          <p:cNvSpPr txBox="1"/>
          <p:nvPr/>
        </p:nvSpPr>
        <p:spPr>
          <a:xfrm>
            <a:off x="1974108" y="59252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75FF11-0F5B-DB03-7C08-F8CA51B6E4D0}"/>
              </a:ext>
            </a:extLst>
          </p:cNvPr>
          <p:cNvSpPr txBox="1"/>
          <p:nvPr/>
        </p:nvSpPr>
        <p:spPr>
          <a:xfrm>
            <a:off x="6546107" y="592528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033" name="yt_shape_10033"/>
              <p:cNvSpPr txBox="1"/>
              <p:nvPr/>
            </p:nvSpPr>
            <p:spPr>
              <a:xfrm>
                <a:off x="540000" y="900000"/>
                <a:ext cx="9475351" cy="1174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忽视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既不是正数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  <a:sym typeface=",isEnd"/>
                  </a:rPr>
                  <a:t>也不是负数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不是负数的有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033" name="yt_shape_100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75351" cy="1174397"/>
              </a:xfrm>
              <a:prstGeom prst="rect">
                <a:avLst/>
              </a:prstGeom>
              <a:blipFill>
                <a:blip r:embed="rId2"/>
                <a:stretch>
                  <a:fillRect l="-1995" t="-4688" r="-965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5" name="yt_table_100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570937"/>
              </p:ext>
            </p:extLst>
          </p:nvPr>
        </p:nvGraphicFramePr>
        <p:xfrm>
          <a:off x="540056" y="208462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01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0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CA671D1-0336-A7D3-08A9-399240D35B93}"/>
              </a:ext>
            </a:extLst>
          </p:cNvPr>
          <p:cNvSpPr txBox="1"/>
          <p:nvPr/>
        </p:nvSpPr>
        <p:spPr>
          <a:xfrm>
            <a:off x="9003439" y="1340768"/>
            <a:ext cx="400748" cy="73362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8" name="yt_shape_1003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037" name="yt_image_10037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40" name="yt_shape_10040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古人都讲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四十不惑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岁为基准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张小明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4fc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那么王大明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岁记为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1" name="yt_table_100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610487"/>
              </p:ext>
            </p:extLst>
          </p:nvPr>
        </p:nvGraphicFramePr>
        <p:xfrm>
          <a:off x="540056" y="2441600"/>
          <a:ext cx="48104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015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0043" name="yt_shape_10043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如图所示的是图纸上一个零件的标注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ϕ30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704d8"/>
              </a:rPr>
              <a:t>表示这个零件直径的标准尺寸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实际合格产品的直径最小可以是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98mm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45" name="yt_table_1004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301674"/>
              </p:ext>
            </p:extLst>
          </p:nvPr>
        </p:nvGraphicFramePr>
        <p:xfrm>
          <a:off x="540056" y="4402589"/>
          <a:ext cx="2268538" cy="1901952"/>
        </p:xfrm>
        <a:graphic>
          <a:graphicData uri="http://schemas.openxmlformats.org/drawingml/2006/table">
            <a:tbl>
              <a:tblPr/>
              <a:tblGrid>
                <a:gridCol w="2268538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03mm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04mm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pic>
        <p:nvPicPr>
          <p:cNvPr id="10044" name="yt_image_10044_skip" title="H_83.7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4548" y="4402589"/>
            <a:ext cx="2185416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17D2A3-7D1C-0CF2-7469-ABE36B909049}"/>
              </a:ext>
            </a:extLst>
          </p:cNvPr>
          <p:cNvSpPr txBox="1"/>
          <p:nvPr/>
        </p:nvSpPr>
        <p:spPr>
          <a:xfrm>
            <a:off x="54793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ADC3AC-9416-5769-C27E-846D86E2C37E}"/>
              </a:ext>
            </a:extLst>
          </p:cNvPr>
          <p:cNvSpPr txBox="1"/>
          <p:nvPr/>
        </p:nvSpPr>
        <p:spPr>
          <a:xfrm>
            <a:off x="9778257" y="387183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7" name="yt_shape_10047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新乡市期末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如果将高度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米设为标准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2435,isEnd"/>
              </a:rPr>
              <a:t>那么高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米记作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在一次数学测验中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班的平均分是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caf5a,isEnd"/>
              </a:rPr>
              <a:t>把高于平均分的部分记作正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低于平均分的部分记作负数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83BF44-1AE2-2E1A-C589-F539A3FD107E}"/>
              </a:ext>
            </a:extLst>
          </p:cNvPr>
          <p:cNvSpPr txBox="1"/>
          <p:nvPr/>
        </p:nvSpPr>
        <p:spPr>
          <a:xfrm>
            <a:off x="2278908" y="132868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0049">
            <a:extLst>
              <a:ext uri="{FF2B5EF4-FFF2-40B4-BE49-F238E27FC236}">
                <a16:creationId xmlns:a16="http://schemas.microsoft.com/office/drawing/2014/main" id="{F18F7D47-3137-CB57-AF3A-3C64E7A7A2B4}"/>
              </a:ext>
            </a:extLst>
          </p:cNvPr>
          <p:cNvSpPr txBox="1"/>
          <p:nvPr/>
        </p:nvSpPr>
        <p:spPr>
          <a:xfrm>
            <a:off x="630577" y="2752430"/>
            <a:ext cx="7078861" cy="28997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小兵考了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应该记作多少分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分应记作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小明的分数被记作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他实际考了多少分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所以小明实际考了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所以小兵比小明多考了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2C0AE5-857B-1DD2-7E06-9DB0C1FE7C1C}"/>
              </a:ext>
            </a:extLst>
          </p:cNvPr>
          <p:cNvSpPr txBox="1"/>
          <p:nvPr/>
        </p:nvSpPr>
        <p:spPr>
          <a:xfrm>
            <a:off x="540566" y="3181112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487656-A2DB-87AA-E3A6-99E9B53605D5}"/>
              </a:ext>
            </a:extLst>
          </p:cNvPr>
          <p:cNvSpPr txBox="1"/>
          <p:nvPr/>
        </p:nvSpPr>
        <p:spPr>
          <a:xfrm>
            <a:off x="540566" y="365660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分应记作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DE206E3-69FC-8442-96D3-3583AD103343}"/>
              </a:ext>
            </a:extLst>
          </p:cNvPr>
          <p:cNvSpPr txBox="1"/>
          <p:nvPr/>
        </p:nvSpPr>
        <p:spPr>
          <a:xfrm>
            <a:off x="540566" y="460757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CC10AA7-7575-76DE-13D4-5CB123F43F83}"/>
              </a:ext>
            </a:extLst>
          </p:cNvPr>
          <p:cNvSpPr txBox="1"/>
          <p:nvPr/>
        </p:nvSpPr>
        <p:spPr>
          <a:xfrm>
            <a:off x="540566" y="508306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所以小明实际考了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000" y="900000"/>
            <a:ext cx="7078861" cy="23852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小李考了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应记作多少分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应记作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小兵比小明多考了多少分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所以小兵比小明多考了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3D0C7F6-BA03-BE24-4454-831CAF8C8104}"/>
              </a:ext>
            </a:extLst>
          </p:cNvPr>
          <p:cNvSpPr txBox="1"/>
          <p:nvPr/>
        </p:nvSpPr>
        <p:spPr>
          <a:xfrm>
            <a:off x="449989" y="134076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应记作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664BF7-F0E9-9EBB-EE72-FD7A106B8B80}"/>
              </a:ext>
            </a:extLst>
          </p:cNvPr>
          <p:cNvSpPr txBox="1"/>
          <p:nvPr/>
        </p:nvSpPr>
        <p:spPr>
          <a:xfrm>
            <a:off x="449989" y="2291744"/>
            <a:ext cx="4893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D8B570A-639B-A070-4A09-A59E16537C38}"/>
              </a:ext>
            </a:extLst>
          </p:cNvPr>
          <p:cNvSpPr txBox="1"/>
          <p:nvPr/>
        </p:nvSpPr>
        <p:spPr>
          <a:xfrm>
            <a:off x="449989" y="2767232"/>
            <a:ext cx="3978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所以小兵比小明多考了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1708</Words>
  <Application>Microsoft Office PowerPoint</Application>
  <PresentationFormat>宽屏</PresentationFormat>
  <Paragraphs>148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2024-07-29T07:07:59Z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