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9" r:id="rId4"/>
    <p:sldId id="305" r:id="rId5"/>
    <p:sldId id="306" r:id="rId6"/>
    <p:sldId id="308" r:id="rId7"/>
    <p:sldId id="310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4" name="yt_shape_12834"/>
          <p:cNvSpPr txBox="1"/>
          <p:nvPr/>
        </p:nvSpPr>
        <p:spPr>
          <a:xfrm>
            <a:off x="540000" y="900000"/>
            <a:ext cx="437138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整式加减中的缺项问题</a:t>
            </a:r>
          </a:p>
        </p:txBody>
      </p:sp>
      <p:sp>
        <p:nvSpPr>
          <p:cNvPr id="12835" name="yt_shape_12835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已知多项式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且式子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e83c"/>
              </a:rPr>
              <a:t>的计算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结果中不含关于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的一次项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836" name="yt_shape_12836"/>
          <p:cNvSpPr txBox="1"/>
          <p:nvPr/>
        </p:nvSpPr>
        <p:spPr>
          <a:xfrm>
            <a:off x="540000" y="2348869"/>
            <a:ext cx="25920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求多项式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2837" name="yt_shape_12837"/>
          <p:cNvSpPr txBox="1"/>
          <p:nvPr/>
        </p:nvSpPr>
        <p:spPr>
          <a:xfrm>
            <a:off x="540000" y="2828172"/>
            <a:ext cx="4574970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45909805">
            <a:extLst>
              <a:ext uri="{FF2B5EF4-FFF2-40B4-BE49-F238E27FC236}">
                <a16:creationId xmlns:a16="http://schemas.microsoft.com/office/drawing/2014/main" id="{3D3EC3D4-8D6A-DAF5-9F94-0CA632BDD0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29871AE-9AE9-A8F3-70BD-5DD60C68E6E3}"/>
              </a:ext>
            </a:extLst>
          </p:cNvPr>
          <p:cNvSpPr txBox="1"/>
          <p:nvPr/>
        </p:nvSpPr>
        <p:spPr>
          <a:xfrm>
            <a:off x="449989" y="2781366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64FB2F-1CB2-D293-3BE3-275BA5E573CF}"/>
              </a:ext>
            </a:extLst>
          </p:cNvPr>
          <p:cNvSpPr txBox="1"/>
          <p:nvPr/>
        </p:nvSpPr>
        <p:spPr>
          <a:xfrm>
            <a:off x="497614" y="3256854"/>
            <a:ext cx="4663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B7D1CC0-139A-6B5A-ED2A-0D52A4935286}"/>
              </a:ext>
            </a:extLst>
          </p:cNvPr>
          <p:cNvSpPr txBox="1"/>
          <p:nvPr/>
        </p:nvSpPr>
        <p:spPr>
          <a:xfrm>
            <a:off x="449989" y="3732342"/>
            <a:ext cx="32106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D77E1E-B74E-1691-F0DD-9C48269CB5BE}"/>
              </a:ext>
            </a:extLst>
          </p:cNvPr>
          <p:cNvSpPr txBox="1"/>
          <p:nvPr/>
        </p:nvSpPr>
        <p:spPr>
          <a:xfrm>
            <a:off x="449989" y="4207830"/>
            <a:ext cx="2523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8" name="yt_shape_12838"/>
          <p:cNvSpPr txBox="1"/>
          <p:nvPr/>
        </p:nvSpPr>
        <p:spPr>
          <a:xfrm>
            <a:off x="540000" y="900000"/>
            <a:ext cx="4541308" cy="282917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因为结果中不含关于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的一次项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32440E9-9569-B824-B8F6-B1DFED4904DF}"/>
              </a:ext>
            </a:extLst>
          </p:cNvPr>
          <p:cNvSpPr txBox="1"/>
          <p:nvPr/>
        </p:nvSpPr>
        <p:spPr>
          <a:xfrm>
            <a:off x="449989" y="1328682"/>
            <a:ext cx="36551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453C5BC-F85D-0D32-2A00-95670D3F196A}"/>
              </a:ext>
            </a:extLst>
          </p:cNvPr>
          <p:cNvSpPr txBox="1"/>
          <p:nvPr/>
        </p:nvSpPr>
        <p:spPr>
          <a:xfrm>
            <a:off x="449989" y="1804170"/>
            <a:ext cx="358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A3B2EAD-78DE-F7AF-23C6-E0BA52140E89}"/>
              </a:ext>
            </a:extLst>
          </p:cNvPr>
          <p:cNvSpPr txBox="1"/>
          <p:nvPr/>
        </p:nvSpPr>
        <p:spPr>
          <a:xfrm>
            <a:off x="449989" y="2279658"/>
            <a:ext cx="3905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5C1B8E7-2D04-9440-759B-661B83CAB594}"/>
              </a:ext>
            </a:extLst>
          </p:cNvPr>
          <p:cNvSpPr txBox="1"/>
          <p:nvPr/>
        </p:nvSpPr>
        <p:spPr>
          <a:xfrm>
            <a:off x="449989" y="2755146"/>
            <a:ext cx="467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因为结果中不含关于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的一次项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49BF56F-BA4E-5F1A-EC55-568263DE870E}"/>
              </a:ext>
            </a:extLst>
          </p:cNvPr>
          <p:cNvSpPr txBox="1"/>
          <p:nvPr/>
        </p:nvSpPr>
        <p:spPr>
          <a:xfrm>
            <a:off x="449989" y="3230634"/>
            <a:ext cx="35551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0" name="yt_shape_12840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已知多项式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化简后不含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23b2"/>
              </a:rPr>
              <a:t>求多项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[3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因为化简后不含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[3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]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9730729-C8A2-4858-5D6D-02C6C575EC92}"/>
              </a:ext>
            </a:extLst>
          </p:cNvPr>
          <p:cNvSpPr txBox="1"/>
          <p:nvPr/>
        </p:nvSpPr>
        <p:spPr>
          <a:xfrm>
            <a:off x="450108" y="1804170"/>
            <a:ext cx="6569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05ED9F0-7BFE-40E9-642B-B37D8EFA3E6A}"/>
              </a:ext>
            </a:extLst>
          </p:cNvPr>
          <p:cNvSpPr txBox="1"/>
          <p:nvPr/>
        </p:nvSpPr>
        <p:spPr>
          <a:xfrm>
            <a:off x="450108" y="2279658"/>
            <a:ext cx="4494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F09AC6A-5DCC-6547-B78C-3046C0C53575}"/>
              </a:ext>
            </a:extLst>
          </p:cNvPr>
          <p:cNvSpPr txBox="1"/>
          <p:nvPr/>
        </p:nvSpPr>
        <p:spPr>
          <a:xfrm>
            <a:off x="450108" y="2755146"/>
            <a:ext cx="320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因为化简后不含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FE4D7B5-42F1-035D-56C7-D28D9E4C3659}"/>
              </a:ext>
            </a:extLst>
          </p:cNvPr>
          <p:cNvSpPr txBox="1"/>
          <p:nvPr/>
        </p:nvSpPr>
        <p:spPr>
          <a:xfrm>
            <a:off x="450108" y="3230634"/>
            <a:ext cx="24771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DC4CFF0-11E8-D11C-98BA-F784AC468A6F}"/>
              </a:ext>
            </a:extLst>
          </p:cNvPr>
          <p:cNvSpPr txBox="1"/>
          <p:nvPr/>
        </p:nvSpPr>
        <p:spPr>
          <a:xfrm>
            <a:off x="450108" y="3706122"/>
            <a:ext cx="18675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5FCB916-730B-7D6E-F7E7-8AE1933ACD8C}"/>
              </a:ext>
            </a:extLst>
          </p:cNvPr>
          <p:cNvSpPr txBox="1"/>
          <p:nvPr/>
        </p:nvSpPr>
        <p:spPr>
          <a:xfrm>
            <a:off x="450108" y="4181610"/>
            <a:ext cx="480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[3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]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BC6B1F5-2118-1CC2-3F75-6B5D9FE21B02}"/>
              </a:ext>
            </a:extLst>
          </p:cNvPr>
          <p:cNvSpPr txBox="1"/>
          <p:nvPr/>
        </p:nvSpPr>
        <p:spPr>
          <a:xfrm>
            <a:off x="450108" y="4657098"/>
            <a:ext cx="238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C39EBAB-0B3C-3814-2D87-8A51B2D9B5DA}"/>
              </a:ext>
            </a:extLst>
          </p:cNvPr>
          <p:cNvSpPr txBox="1"/>
          <p:nvPr/>
        </p:nvSpPr>
        <p:spPr>
          <a:xfrm>
            <a:off x="450108" y="5132586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43" name="yt_shape_12843"/>
          <p:cNvSpPr txBox="1"/>
          <p:nvPr/>
        </p:nvSpPr>
        <p:spPr>
          <a:xfrm>
            <a:off x="540000" y="900000"/>
            <a:ext cx="52947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整式加减中的与字母无关问题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844" name="yt_shape_12844"/>
              <p:cNvSpPr txBox="1"/>
              <p:nvPr/>
            </p:nvSpPr>
            <p:spPr>
              <a:xfrm>
                <a:off x="540119" y="1389434"/>
                <a:ext cx="11492915" cy="135421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若多项式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nx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的取值无关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15290"/>
                  </a:rPr>
                  <a:t>求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多项式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44" name="yt_shape_12844" descr="{&quot;rangeId&quot;:5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111999" cy="1354217"/>
              </a:xfrm>
              <a:prstGeom prst="rect">
                <a:avLst/>
              </a:prstGeom>
              <a:blipFill>
                <a:blip r:embed="rId2"/>
                <a:stretch>
                  <a:fillRect l="-1701" r="-933" b="-58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46" name="yt_shape_12846"/>
              <p:cNvSpPr txBox="1"/>
              <p:nvPr/>
            </p:nvSpPr>
            <p:spPr>
              <a:xfrm>
                <a:off x="540000" y="2794439"/>
                <a:ext cx="5267468" cy="20020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46" name="yt_shape_12846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94439"/>
                <a:ext cx="5267468" cy="2002087"/>
              </a:xfrm>
              <a:prstGeom prst="rect">
                <a:avLst/>
              </a:prstGeom>
              <a:blipFill>
                <a:blip r:embed="rId3"/>
                <a:stretch>
                  <a:fillRect l="-3588" r="-2546" b="-42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848" name="yt_shape_12848"/>
              <p:cNvSpPr txBox="1"/>
              <p:nvPr/>
            </p:nvSpPr>
            <p:spPr>
              <a:xfrm>
                <a:off x="540000" y="4847314"/>
                <a:ext cx="6739602" cy="162365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n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848" name="yt_shape_12848" descr="{&quot;rangeId&quot;:5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47314"/>
                <a:ext cx="6739602" cy="1623650"/>
              </a:xfrm>
              <a:prstGeom prst="rect">
                <a:avLst/>
              </a:prstGeom>
              <a:blipFill>
                <a:blip r:embed="rId4"/>
                <a:stretch>
                  <a:fillRect l="-2805" t="-2996" b="-10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45909882">
            <a:extLst>
              <a:ext uri="{FF2B5EF4-FFF2-40B4-BE49-F238E27FC236}">
                <a16:creationId xmlns:a16="http://schemas.microsoft.com/office/drawing/2014/main" id="{9FF38131-52A9-6364-1A51-69B63E347D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4F7AFAF-BF6D-7EBA-28E9-AE01CA1CDA12}"/>
                  </a:ext>
                </a:extLst>
              </p:cNvPr>
              <p:cNvSpPr txBox="1"/>
              <p:nvPr/>
            </p:nvSpPr>
            <p:spPr>
              <a:xfrm>
                <a:off x="449989" y="2747633"/>
                <a:ext cx="51108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, 'mathAnswerShape': 1}">
                <a:extLst>
                  <a:ext uri="{FF2B5EF4-FFF2-40B4-BE49-F238E27FC236}">
                    <a16:creationId xmlns:a16="http://schemas.microsoft.com/office/drawing/2014/main" id="{34F7AFAF-BF6D-7EBA-28E9-AE01CA1CDA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47633"/>
                <a:ext cx="5110861" cy="767474"/>
              </a:xfrm>
              <a:prstGeom prst="rect">
                <a:avLst/>
              </a:prstGeom>
              <a:blipFill>
                <a:blip r:embed="rId6"/>
                <a:stretch>
                  <a:fillRect l="-1909" r="-190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6D71AA-FF78-789A-CC25-435492FAE7B4}"/>
                  </a:ext>
                </a:extLst>
              </p:cNvPr>
              <p:cNvSpPr txBox="1"/>
              <p:nvPr/>
            </p:nvSpPr>
            <p:spPr>
              <a:xfrm>
                <a:off x="449989" y="3421495"/>
                <a:ext cx="539661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5, 'mathAnswerShape': 1}">
                <a:extLst>
                  <a:ext uri="{FF2B5EF4-FFF2-40B4-BE49-F238E27FC236}">
                    <a16:creationId xmlns:a16="http://schemas.microsoft.com/office/drawing/2014/main" id="{706D71AA-FF78-789A-CC25-435492FAE7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21495"/>
                <a:ext cx="5396611" cy="767474"/>
              </a:xfrm>
              <a:prstGeom prst="rect">
                <a:avLst/>
              </a:prstGeom>
              <a:blipFill>
                <a:blip r:embed="rId7"/>
                <a:stretch>
                  <a:fillRect l="-1808" r="-180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C0F9AFA-3B61-3A55-E762-69C7041D182C}"/>
                  </a:ext>
                </a:extLst>
              </p:cNvPr>
              <p:cNvSpPr txBox="1"/>
              <p:nvPr/>
            </p:nvSpPr>
            <p:spPr>
              <a:xfrm>
                <a:off x="449989" y="4095357"/>
                <a:ext cx="5034661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5, 'mathAnswerShape': 1}">
                <a:extLst>
                  <a:ext uri="{FF2B5EF4-FFF2-40B4-BE49-F238E27FC236}">
                    <a16:creationId xmlns:a16="http://schemas.microsoft.com/office/drawing/2014/main" id="{9C0F9AFA-3B61-3A55-E762-69C7041D18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95357"/>
                <a:ext cx="5034661" cy="728612"/>
              </a:xfrm>
              <a:prstGeom prst="rect">
                <a:avLst/>
              </a:prstGeom>
              <a:blipFill>
                <a:blip r:embed="rId8"/>
                <a:stretch>
                  <a:fillRect l="-1937" r="-181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60B66D8-EC45-90BE-F24E-111B1E29CFB8}"/>
              </a:ext>
            </a:extLst>
          </p:cNvPr>
          <p:cNvSpPr txBox="1"/>
          <p:nvPr/>
        </p:nvSpPr>
        <p:spPr>
          <a:xfrm>
            <a:off x="449989" y="4800508"/>
            <a:ext cx="31820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B0715EE5-3EF2-DBAE-6AB5-AE6EE6C10487}"/>
                  </a:ext>
                </a:extLst>
              </p:cNvPr>
              <p:cNvSpPr txBox="1"/>
              <p:nvPr/>
            </p:nvSpPr>
            <p:spPr>
              <a:xfrm>
                <a:off x="449989" y="5275996"/>
                <a:ext cx="6854507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den>
                        </m:f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𝑚𝑛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</m:t>
                            </m:r>
                          </m:den>
                        </m:f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5, 'mathAnswerShape': 1}">
                <a:extLst>
                  <a:ext uri="{FF2B5EF4-FFF2-40B4-BE49-F238E27FC236}">
                    <a16:creationId xmlns:a16="http://schemas.microsoft.com/office/drawing/2014/main" id="{B0715EE5-3EF2-DBAE-6AB5-AE6EE6C104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75996"/>
                <a:ext cx="6854507" cy="801701"/>
              </a:xfrm>
              <a:prstGeom prst="rect">
                <a:avLst/>
              </a:prstGeom>
              <a:blipFill>
                <a:blip r:embed="rId9"/>
                <a:stretch>
                  <a:fillRect l="-1423" b="-37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6093F4A4-4644-C017-8FEA-B6C5C6BC94A8}"/>
              </a:ext>
            </a:extLst>
          </p:cNvPr>
          <p:cNvSpPr txBox="1"/>
          <p:nvPr/>
        </p:nvSpPr>
        <p:spPr>
          <a:xfrm>
            <a:off x="449989" y="5984086"/>
            <a:ext cx="236429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850" name="yt_shape_12850"/>
              <p:cNvSpPr txBox="1"/>
              <p:nvPr/>
            </p:nvSpPr>
            <p:spPr>
              <a:xfrm>
                <a:off x="540000" y="900000"/>
                <a:ext cx="8433399" cy="36844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已知多项式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先化简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再求值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宋体" pitchFamily="24"/>
                  <a:ea typeface="宋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850" name="yt_shape_128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433399" cy="3684463"/>
              </a:xfrm>
              <a:prstGeom prst="rect">
                <a:avLst/>
              </a:prstGeom>
              <a:blipFill>
                <a:blip r:embed="rId2"/>
                <a:stretch>
                  <a:fillRect l="-2242" r="-1229" b="-281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6C58BA1-C864-CF2C-74B7-8119E3D198B9}"/>
                  </a:ext>
                </a:extLst>
              </p:cNvPr>
              <p:cNvSpPr txBox="1"/>
              <p:nvPr/>
            </p:nvSpPr>
            <p:spPr>
              <a:xfrm>
                <a:off x="449989" y="3140968"/>
                <a:ext cx="3912298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6C58BA1-C864-CF2C-74B7-8119E3D198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40968"/>
                <a:ext cx="3912298" cy="768045"/>
              </a:xfrm>
              <a:prstGeom prst="rect">
                <a:avLst/>
              </a:prstGeom>
              <a:blipFill>
                <a:blip r:embed="rId3"/>
                <a:stretch>
                  <a:fillRect l="-2492" r="-233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2CFFE88-26C8-A060-2AA6-322B9A827F53}"/>
                  </a:ext>
                </a:extLst>
              </p:cNvPr>
              <p:cNvSpPr txBox="1"/>
              <p:nvPr/>
            </p:nvSpPr>
            <p:spPr>
              <a:xfrm>
                <a:off x="449989" y="3815401"/>
                <a:ext cx="405199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2CFFE88-26C8-A060-2AA6-322B9A827F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5401"/>
                <a:ext cx="4051998" cy="769062"/>
              </a:xfrm>
              <a:prstGeom prst="rect">
                <a:avLst/>
              </a:prstGeom>
              <a:blipFill>
                <a:blip r:embed="rId4"/>
                <a:stretch>
                  <a:fillRect l="-2406" r="-225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F9A988E-2594-263B-91A8-70EA98962B95}"/>
              </a:ext>
            </a:extLst>
          </p:cNvPr>
          <p:cNvSpPr txBox="1"/>
          <p:nvPr/>
        </p:nvSpPr>
        <p:spPr>
          <a:xfrm>
            <a:off x="449989" y="2189509"/>
            <a:ext cx="609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403D78-BD1E-9690-4AAC-6F0A32542A4E}"/>
              </a:ext>
            </a:extLst>
          </p:cNvPr>
          <p:cNvSpPr txBox="1"/>
          <p:nvPr/>
        </p:nvSpPr>
        <p:spPr>
          <a:xfrm>
            <a:off x="449989" y="2664997"/>
            <a:ext cx="28343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58" name="yt_shape_12858"/>
          <p:cNvSpPr txBox="1"/>
          <p:nvPr/>
        </p:nvSpPr>
        <p:spPr>
          <a:xfrm>
            <a:off x="540119" y="1494758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且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与字母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  <a:sym typeface="_⨹_2_508dc"/>
              </a:rPr>
              <a:t>的取</a:t>
            </a:r>
            <a:b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值无关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解得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spc="15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C28FF5C-D2D6-D7C2-00C7-5F377ABB5943}"/>
              </a:ext>
            </a:extLst>
          </p:cNvPr>
          <p:cNvSpPr txBox="1"/>
          <p:nvPr/>
        </p:nvSpPr>
        <p:spPr>
          <a:xfrm>
            <a:off x="450108" y="1447952"/>
            <a:ext cx="11254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：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xy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与字母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b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6A30546-A3B9-1CD1-A345-C484CF707205}"/>
              </a:ext>
            </a:extLst>
          </p:cNvPr>
          <p:cNvSpPr txBox="1"/>
          <p:nvPr/>
        </p:nvSpPr>
        <p:spPr>
          <a:xfrm>
            <a:off x="450108" y="1923440"/>
            <a:ext cx="21057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spc="150" dirty="0">
                <a:solidFill>
                  <a:srgbClr val="FF0000"/>
                </a:solidFill>
                <a:latin typeface="Times New Roman" pitchFamily="24"/>
                <a:ea typeface="楷体" pitchFamily="24"/>
                <a:sym typeface="_⨹_2_508dc"/>
              </a:rPr>
              <a:t>的取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值无关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4154E1-8B99-EF3C-2DA4-FC48E14C29E3}"/>
              </a:ext>
            </a:extLst>
          </p:cNvPr>
          <p:cNvSpPr txBox="1"/>
          <p:nvPr/>
        </p:nvSpPr>
        <p:spPr>
          <a:xfrm>
            <a:off x="450108" y="2398928"/>
            <a:ext cx="24295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DCBA1BC-D6BE-7AF8-1577-000DC5E11AC4}"/>
              </a:ext>
            </a:extLst>
          </p:cNvPr>
          <p:cNvSpPr txBox="1"/>
          <p:nvPr/>
        </p:nvSpPr>
        <p:spPr>
          <a:xfrm>
            <a:off x="450108" y="2874416"/>
            <a:ext cx="21057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2850">
            <a:extLst>
              <a:ext uri="{FF2B5EF4-FFF2-40B4-BE49-F238E27FC236}">
                <a16:creationId xmlns:a16="http://schemas.microsoft.com/office/drawing/2014/main" id="{0FE98220-559B-B181-7D60-157F7835D61F}"/>
              </a:ext>
            </a:extLst>
          </p:cNvPr>
          <p:cNvSpPr txBox="1"/>
          <p:nvPr/>
        </p:nvSpPr>
        <p:spPr>
          <a:xfrm>
            <a:off x="540119" y="908720"/>
            <a:ext cx="8433399" cy="51798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若多项式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与字母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的取值无关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1087</Words>
  <Application>Microsoft Office PowerPoint</Application>
  <PresentationFormat>宽屏</PresentationFormat>
  <Paragraphs>77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7</cp:revision>
  <dcterms:created xsi:type="dcterms:W3CDTF">2024-07-28T05:44:51Z</dcterms:created>
  <dcterms:modified xsi:type="dcterms:W3CDTF">2024-07-30T03:29:27Z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