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09" r:id="rId6"/>
    <p:sldId id="310" r:id="rId7"/>
    <p:sldId id="312" r:id="rId8"/>
    <p:sldId id="314" r:id="rId9"/>
    <p:sldId id="315" r:id="rId10"/>
    <p:sldId id="316" r:id="rId11"/>
    <p:sldId id="318" r:id="rId12"/>
    <p:sldId id="319" r:id="rId13"/>
    <p:sldId id="320" r:id="rId14"/>
    <p:sldId id="323" r:id="rId15"/>
    <p:sldId id="321" r:id="rId16"/>
    <p:sldId id="324" r:id="rId17"/>
    <p:sldId id="325" r:id="rId18"/>
    <p:sldId id="256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9" name="yt_shape_14139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138" name="yt_image_14138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41" name="yt_shape_14141"/>
          <p:cNvSpPr txBox="1"/>
          <p:nvPr/>
        </p:nvSpPr>
        <p:spPr>
          <a:xfrm>
            <a:off x="540000" y="1482165"/>
            <a:ext cx="242855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同位角</a:t>
            </a:r>
          </a:p>
        </p:txBody>
      </p:sp>
      <p:sp>
        <p:nvSpPr>
          <p:cNvPr id="14142" name="yt_shape_14142"/>
          <p:cNvSpPr txBox="1"/>
          <p:nvPr/>
        </p:nvSpPr>
        <p:spPr>
          <a:xfrm>
            <a:off x="540000" y="1971599"/>
            <a:ext cx="110174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衢州市中考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的同位角是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44" name="yt_table_14144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0111610"/>
              </p:ext>
            </p:extLst>
          </p:nvPr>
        </p:nvGraphicFramePr>
        <p:xfrm>
          <a:off x="540056" y="2450902"/>
          <a:ext cx="1490663" cy="1901952"/>
        </p:xfrm>
        <a:graphic>
          <a:graphicData uri="http://schemas.openxmlformats.org/drawingml/2006/table">
            <a:tbl>
              <a:tblPr/>
              <a:tblGrid>
                <a:gridCol w="1490663">
                  <a:extLst>
                    <a:ext uri="{9D8B030D-6E8A-4147-A177-3AD203B41FA5}">
                      <a16:colId xmlns:a16="http://schemas.microsoft.com/office/drawing/2014/main" val="108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2"/>
                  </a:ext>
                </a:extLst>
              </a:tr>
            </a:tbl>
          </a:graphicData>
        </a:graphic>
      </p:graphicFrame>
      <p:pic>
        <p:nvPicPr>
          <p:cNvPr id="14143" name="yt_image_14143_skip" title="H_94.1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81032" y="2450902"/>
            <a:ext cx="1268730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46065624">
            <a:extLst>
              <a:ext uri="{FF2B5EF4-FFF2-40B4-BE49-F238E27FC236}">
                <a16:creationId xmlns:a16="http://schemas.microsoft.com/office/drawing/2014/main" id="{B24A8F57-AB33-EF0C-526F-0A874D2148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2DD48A8-E720-1BBD-8E69-ED9F126C338B}"/>
              </a:ext>
            </a:extLst>
          </p:cNvPr>
          <p:cNvSpPr txBox="1"/>
          <p:nvPr/>
        </p:nvSpPr>
        <p:spPr>
          <a:xfrm>
            <a:off x="10548076" y="192479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95" name="yt_shape_1419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给出下列说法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是同位角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是对顶角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f59e0"/>
              </a:rPr>
              <a:t>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是内错角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是同旁内角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其中说法正确的有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99" name="yt_table_1419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0569303"/>
              </p:ext>
            </p:extLst>
          </p:nvPr>
        </p:nvGraphicFramePr>
        <p:xfrm>
          <a:off x="540056" y="1859435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84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4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48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8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8"/>
                  </a:ext>
                </a:extLst>
              </a:tr>
            </a:tbl>
          </a:graphicData>
        </a:graphic>
      </p:graphicFrame>
      <p:grpSp>
        <p:nvGrpSpPr>
          <p:cNvPr id="14196" name="yt_shape_14196_skip" title="H_139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262410" y="1859435"/>
            <a:ext cx="2387598" cy="1772172"/>
            <a:chOff x="0" y="0"/>
            <a:chExt cx="2536317" cy="1772172"/>
          </a:xfrm>
        </p:grpSpPr>
        <p:pic>
          <p:nvPicPr>
            <p:cNvPr id="2" name="yt_image_14196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36317" cy="1376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98" name="yt_shape_14198" descr="{&quot;rangeId&quot;:0,&quot;IgnoreLineSpacing&quot;:1}"/>
            <p:cNvSpPr txBox="1"/>
            <p:nvPr/>
          </p:nvSpPr>
          <p:spPr>
            <a:xfrm>
              <a:off x="537516" y="1412172"/>
              <a:ext cx="1635844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sym typeface="_⨹_4_88531"/>
                </a:rPr>
                <a:t>第12题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15DA3EA-3059-7FDF-493B-0FEA99E05D14}"/>
              </a:ext>
            </a:extLst>
          </p:cNvPr>
          <p:cNvSpPr txBox="1"/>
          <p:nvPr/>
        </p:nvSpPr>
        <p:spPr>
          <a:xfrm>
            <a:off x="9360746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1" name="yt_shape_14201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个角中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同位角有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1fd7,isEnd"/>
              </a:rPr>
              <a:t>内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错角有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同旁内角有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46a2,isEnd"/>
              </a:rPr>
              <a:t>它们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205" name="yt_shape_14205"/>
          <p:cNvSpPr txBox="1"/>
          <p:nvPr/>
        </p:nvSpPr>
        <p:spPr>
          <a:xfrm>
            <a:off x="540000" y="429850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202" name="yt_shape_14202" title="H_138.2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59311" y="2491930"/>
            <a:ext cx="1873377" cy="1756170"/>
            <a:chOff x="0" y="0"/>
            <a:chExt cx="1873377" cy="1756170"/>
          </a:xfrm>
        </p:grpSpPr>
        <p:pic>
          <p:nvPicPr>
            <p:cNvPr id="2" name="yt_image_1420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73377" cy="1360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04" name="yt_shape_14204" descr="{&quot;rangeId&quot;:0,&quot;IgnoreLineSpacing&quot;:1}"/>
            <p:cNvSpPr txBox="1"/>
            <p:nvPr/>
          </p:nvSpPr>
          <p:spPr>
            <a:xfrm>
              <a:off x="327224" y="139617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第13题图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5A9F44C-9DB8-6B28-C5AA-FF2F4BCC3B91}"/>
              </a:ext>
            </a:extLst>
          </p:cNvPr>
          <p:cNvSpPr txBox="1"/>
          <p:nvPr/>
        </p:nvSpPr>
        <p:spPr>
          <a:xfrm>
            <a:off x="5403108" y="8531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BCE54D8-EEF4-0484-E2F2-193944DF73D8}"/>
              </a:ext>
            </a:extLst>
          </p:cNvPr>
          <p:cNvSpPr txBox="1"/>
          <p:nvPr/>
        </p:nvSpPr>
        <p:spPr>
          <a:xfrm>
            <a:off x="7689107" y="853194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5FC286A-4392-3B90-4A97-AF770D9CE625}"/>
              </a:ext>
            </a:extLst>
          </p:cNvPr>
          <p:cNvSpPr txBox="1"/>
          <p:nvPr/>
        </p:nvSpPr>
        <p:spPr>
          <a:xfrm>
            <a:off x="1669308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AEB76CB-585C-747C-14DF-D32F4E32A274}"/>
              </a:ext>
            </a:extLst>
          </p:cNvPr>
          <p:cNvSpPr txBox="1"/>
          <p:nvPr/>
        </p:nvSpPr>
        <p:spPr>
          <a:xfrm>
            <a:off x="3955308" y="1328682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C137163-071F-0E2C-1A3F-0A76EB42348B}"/>
              </a:ext>
            </a:extLst>
          </p:cNvPr>
          <p:cNvSpPr txBox="1"/>
          <p:nvPr/>
        </p:nvSpPr>
        <p:spPr>
          <a:xfrm>
            <a:off x="9136907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EB50301-10A8-F026-6608-80DA61BDF653}"/>
              </a:ext>
            </a:extLst>
          </p:cNvPr>
          <p:cNvSpPr txBox="1"/>
          <p:nvPr/>
        </p:nvSpPr>
        <p:spPr>
          <a:xfrm>
            <a:off x="1059708" y="1804170"/>
            <a:ext cx="627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6" name="yt_shape_14206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是什么角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有何数量关系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128d"/>
              </a:rPr>
              <a:t>请你说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明理由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是同旁内角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pic>
        <p:nvPicPr>
          <p:cNvPr id="14209" name="yt_image_14209" title="H_112.6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16316" y="2474622"/>
            <a:ext cx="2035683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287AE44-047A-E3FF-783E-7C2437FD6C3F}"/>
              </a:ext>
            </a:extLst>
          </p:cNvPr>
          <p:cNvSpPr txBox="1"/>
          <p:nvPr/>
        </p:nvSpPr>
        <p:spPr>
          <a:xfrm>
            <a:off x="450108" y="2279658"/>
            <a:ext cx="457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是同旁内角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97CC394-9F16-09DD-A20C-759F1C28765E}"/>
              </a:ext>
            </a:extLst>
          </p:cNvPr>
          <p:cNvSpPr txBox="1"/>
          <p:nvPr/>
        </p:nvSpPr>
        <p:spPr>
          <a:xfrm>
            <a:off x="450108" y="2755146"/>
            <a:ext cx="5009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21CE5BB-A979-7CA1-7964-92FD2EFB20F0}"/>
              </a:ext>
            </a:extLst>
          </p:cNvPr>
          <p:cNvSpPr txBox="1"/>
          <p:nvPr/>
        </p:nvSpPr>
        <p:spPr>
          <a:xfrm>
            <a:off x="450108" y="323063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5E68D76-B31B-E4BB-32EF-F5EEF0F60B71}"/>
              </a:ext>
            </a:extLst>
          </p:cNvPr>
          <p:cNvSpPr txBox="1"/>
          <p:nvPr/>
        </p:nvSpPr>
        <p:spPr>
          <a:xfrm>
            <a:off x="450108" y="3706122"/>
            <a:ext cx="503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ADB1A59-1F3E-1019-A962-FC6381733ECF}"/>
              </a:ext>
            </a:extLst>
          </p:cNvPr>
          <p:cNvSpPr txBox="1"/>
          <p:nvPr/>
        </p:nvSpPr>
        <p:spPr>
          <a:xfrm>
            <a:off x="450108" y="4181610"/>
            <a:ext cx="3356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1" name="yt_shape_14211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是什么角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有何数量关系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6592"/>
              </a:rPr>
              <a:t>请说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是同位角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同角的补角相等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213" name="yt_image_14213" title="H_112.6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16316" y="1995319"/>
            <a:ext cx="2035683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F831B38-B3F6-58DE-0C4E-066B8E60910D}"/>
              </a:ext>
            </a:extLst>
          </p:cNvPr>
          <p:cNvSpPr txBox="1"/>
          <p:nvPr/>
        </p:nvSpPr>
        <p:spPr>
          <a:xfrm>
            <a:off x="450108" y="1804170"/>
            <a:ext cx="4288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是同位角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D1F85C3-0DC0-EDE9-4C2C-5962F576CF10}"/>
              </a:ext>
            </a:extLst>
          </p:cNvPr>
          <p:cNvSpPr txBox="1"/>
          <p:nvPr/>
        </p:nvSpPr>
        <p:spPr>
          <a:xfrm>
            <a:off x="450108" y="2279658"/>
            <a:ext cx="3221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91E9DA3-F33C-B014-ACFC-2F76DF79F569}"/>
              </a:ext>
            </a:extLst>
          </p:cNvPr>
          <p:cNvSpPr txBox="1"/>
          <p:nvPr/>
        </p:nvSpPr>
        <p:spPr>
          <a:xfrm>
            <a:off x="450108" y="2755146"/>
            <a:ext cx="3507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887582F-CC1E-CC55-AE67-FDC13E629F02}"/>
              </a:ext>
            </a:extLst>
          </p:cNvPr>
          <p:cNvSpPr txBox="1"/>
          <p:nvPr/>
        </p:nvSpPr>
        <p:spPr>
          <a:xfrm>
            <a:off x="450108" y="3230634"/>
            <a:ext cx="6117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7872810-1523-895F-1C12-5EC3260008F1}"/>
              </a:ext>
            </a:extLst>
          </p:cNvPr>
          <p:cNvSpPr txBox="1"/>
          <p:nvPr/>
        </p:nvSpPr>
        <p:spPr>
          <a:xfrm>
            <a:off x="450108" y="3706122"/>
            <a:ext cx="5050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同角的补角相等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6" name="yt_shape_14216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215" name="yt_image_14215" title="H_41.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18" name="yt_shape_14218"/>
          <p:cNvSpPr txBox="1"/>
          <p:nvPr/>
        </p:nvSpPr>
        <p:spPr>
          <a:xfrm>
            <a:off x="540119" y="1482165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18be2"/>
              </a:rPr>
              <a:t>为它们的交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与它的内错角相等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CHG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互补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的内错角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与它的内错角相等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pic>
        <p:nvPicPr>
          <p:cNvPr id="14221" name="yt_image_14221" title="H_116.1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00339" y="3073267"/>
            <a:ext cx="1851660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39BF0C9-3454-7BEE-47AE-938808AB350D}"/>
              </a:ext>
            </a:extLst>
          </p:cNvPr>
          <p:cNvSpPr txBox="1"/>
          <p:nvPr/>
        </p:nvSpPr>
        <p:spPr>
          <a:xfrm>
            <a:off x="450108" y="2861823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BF4052F-EF56-AE4B-D858-B3F2C55ECEBE}"/>
              </a:ext>
            </a:extLst>
          </p:cNvPr>
          <p:cNvSpPr txBox="1"/>
          <p:nvPr/>
        </p:nvSpPr>
        <p:spPr>
          <a:xfrm>
            <a:off x="450108" y="3337311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DA3744A-95AB-6DB0-684B-EE8BD9F6D053}"/>
              </a:ext>
            </a:extLst>
          </p:cNvPr>
          <p:cNvSpPr txBox="1"/>
          <p:nvPr/>
        </p:nvSpPr>
        <p:spPr>
          <a:xfrm>
            <a:off x="450108" y="3812799"/>
            <a:ext cx="280581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2E9F407-AA91-5BFB-5900-DEC6673F3A00}"/>
              </a:ext>
            </a:extLst>
          </p:cNvPr>
          <p:cNvSpPr txBox="1"/>
          <p:nvPr/>
        </p:nvSpPr>
        <p:spPr>
          <a:xfrm>
            <a:off x="450108" y="4288287"/>
            <a:ext cx="44359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CA3BBEE-195D-AFAA-7068-3D7B5546983A}"/>
              </a:ext>
            </a:extLst>
          </p:cNvPr>
          <p:cNvSpPr txBox="1"/>
          <p:nvPr/>
        </p:nvSpPr>
        <p:spPr>
          <a:xfrm>
            <a:off x="450108" y="4763776"/>
            <a:ext cx="7038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的内错角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与它的内错角相等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4EADCB2-4613-D46F-AF21-E4DD2A5B92F8}"/>
              </a:ext>
            </a:extLst>
          </p:cNvPr>
          <p:cNvSpPr txBox="1"/>
          <p:nvPr/>
        </p:nvSpPr>
        <p:spPr>
          <a:xfrm>
            <a:off x="450108" y="5239263"/>
            <a:ext cx="3075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3" name="yt_shape_14223"/>
          <p:cNvSpPr txBox="1"/>
          <p:nvPr/>
        </p:nvSpPr>
        <p:spPr>
          <a:xfrm>
            <a:off x="540000" y="900000"/>
            <a:ext cx="28661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CHP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224"/>
              <p:cNvSpPr txBox="1"/>
              <p:nvPr/>
            </p:nvSpPr>
            <p:spPr>
              <a:xfrm>
                <a:off x="540000" y="1531667"/>
                <a:ext cx="4736681" cy="20792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CHG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互补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CHG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HP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CHG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CHP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CHG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4224" descr="{&quot;rangeId&quot;:2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4736681" cy="2079287"/>
              </a:xfrm>
              <a:prstGeom prst="rect">
                <a:avLst/>
              </a:prstGeom>
              <a:blipFill>
                <a:blip r:embed="rId2"/>
                <a:stretch>
                  <a:fillRect l="-3990" t="-2346" r="-2831" b="-43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226" name="yt_image_1422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00339" y="1531667"/>
            <a:ext cx="1851660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FCE7A94-4849-9E64-9D96-0C3F93AC653D}"/>
              </a:ext>
            </a:extLst>
          </p:cNvPr>
          <p:cNvSpPr txBox="1"/>
          <p:nvPr/>
        </p:nvSpPr>
        <p:spPr>
          <a:xfrm>
            <a:off x="449989" y="1484861"/>
            <a:ext cx="4577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CHG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82DA5DA-0A0D-B567-C5D7-9C4BF142013B}"/>
              </a:ext>
            </a:extLst>
          </p:cNvPr>
          <p:cNvSpPr txBox="1"/>
          <p:nvPr/>
        </p:nvSpPr>
        <p:spPr>
          <a:xfrm>
            <a:off x="449989" y="1960349"/>
            <a:ext cx="48709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CHG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8E1AB4F-1196-48EC-1BD9-EB284D7F7332}"/>
              </a:ext>
            </a:extLst>
          </p:cNvPr>
          <p:cNvSpPr txBox="1"/>
          <p:nvPr/>
        </p:nvSpPr>
        <p:spPr>
          <a:xfrm>
            <a:off x="449989" y="2435837"/>
            <a:ext cx="3250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CHG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4127A44-651B-8BDE-12DE-AAF7105C0F66}"/>
                  </a:ext>
                </a:extLst>
              </p:cNvPr>
              <p:cNvSpPr txBox="1"/>
              <p:nvPr/>
            </p:nvSpPr>
            <p:spPr>
              <a:xfrm>
                <a:off x="449989" y="2911325"/>
                <a:ext cx="45917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CHP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CHG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0}">
                <a:extLst>
                  <a:ext uri="{FF2B5EF4-FFF2-40B4-BE49-F238E27FC236}">
                    <a16:creationId xmlns:a16="http://schemas.microsoft.com/office/drawing/2014/main" id="{F4127A44-651B-8BDE-12DE-AAF7105C0F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11325"/>
                <a:ext cx="4591748" cy="726326"/>
              </a:xfrm>
              <a:prstGeom prst="rect">
                <a:avLst/>
              </a:prstGeom>
              <a:blipFill>
                <a:blip r:embed="rId4"/>
                <a:stretch>
                  <a:fillRect l="-2125" r="-212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8" name="yt_shape_14228"/>
          <p:cNvSpPr txBox="1"/>
          <p:nvPr/>
        </p:nvSpPr>
        <p:spPr>
          <a:xfrm>
            <a:off x="540119" y="927803"/>
            <a:ext cx="11172505" cy="192513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沿着角的边把图形补全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或把多余的线暂时除去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找到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三线角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4_58ca5"/>
              </a:rPr>
              <a:t>的图形进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而判定这两个角的位置关系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为同位角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为内错角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U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16488"/>
              </a:rPr>
              <a:t>为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同旁内角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26340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46" name="yt_shape_14146"/>
          <p:cNvSpPr txBox="1"/>
          <p:nvPr/>
        </p:nvSpPr>
        <p:spPr>
          <a:xfrm>
            <a:off x="540000" y="900000"/>
            <a:ext cx="58397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是同位角的是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4147" name="yt_shape_14147"/>
          <p:cNvSpPr txBox="1"/>
          <p:nvPr/>
        </p:nvSpPr>
        <p:spPr>
          <a:xfrm>
            <a:off x="540000" y="1379303"/>
            <a:ext cx="3475310" cy="129670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450" b="0" i="0" u="none">
                <a:solidFill>
                  <a:srgbClr val="1EE3CF"/>
                </a:solidFill>
                <a:effectLst/>
                <a:latin typeface="Times New Roman" pitchFamily="54"/>
                <a:ea typeface="Times New Roman" pitchFamily="5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</a:t>
            </a:r>
            <a:r>
              <a:rPr lang="en-US" altLang="zh-CN" sz="1500" b="0" i="0" u="none">
                <a:solidFill>
                  <a:srgbClr val="1EE3CF"/>
                </a:solidFill>
                <a:effectLst/>
                <a:latin typeface="Times New Roman" pitchFamily="15"/>
                <a:ea typeface="宋体" pitchFamily="15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6200" b="0" i="0" u="none">
                <a:solidFill>
                  <a:srgbClr val="1EE3CF"/>
                </a:solidFill>
                <a:effectLst/>
                <a:latin typeface="Times New Roman" pitchFamily="62"/>
                <a:ea typeface="Times New Roman" pitchFamily="6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</a:t>
            </a:r>
            <a:r>
              <a:rPr lang="en-US" altLang="zh-CN" sz="1500" b="0" i="0" u="none">
                <a:solidFill>
                  <a:srgbClr val="1EE3CF"/>
                </a:solidFill>
                <a:effectLst/>
                <a:latin typeface="Times New Roman" pitchFamily="15"/>
                <a:ea typeface="宋体" pitchFamily="15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7200" b="0" i="0" u="none">
                <a:solidFill>
                  <a:srgbClr val="1EE3CF"/>
                </a:solidFill>
                <a:effectLst/>
                <a:latin typeface="Times New Roman" pitchFamily="72"/>
                <a:ea typeface="Times New Roman" pitchFamily="7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2300" b="0" i="0" u="none">
                <a:solidFill>
                  <a:srgbClr val="1EE3CF"/>
                </a:solidFill>
                <a:effectLst/>
                <a:latin typeface="Times New Roman" pitchFamily="23"/>
                <a:ea typeface="宋体" pitchFamily="23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7100" b="0" i="0" u="none">
                <a:solidFill>
                  <a:srgbClr val="1EE3CF"/>
                </a:solidFill>
                <a:effectLst/>
                <a:latin typeface="Times New Roman" pitchFamily="71"/>
                <a:ea typeface="Times New Roman" pitchFamily="7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</a:t>
            </a:r>
            <a:r>
              <a:rPr lang="en-US" altLang="zh-CN" sz="500" b="0" i="0" u="none">
                <a:solidFill>
                  <a:srgbClr val="1EE3CF"/>
                </a:solidFill>
                <a:effectLst/>
                <a:latin typeface="Times New Roman" pitchFamily="5"/>
                <a:ea typeface="宋体" pitchFamily="5"/>
                <a:sym typeface=""/>
              </a:rPr>
              <a:t> </a:t>
            </a:r>
          </a:p>
        </p:txBody>
      </p:sp>
      <p:sp>
        <p:nvSpPr>
          <p:cNvPr id="14148" name="yt_shape_14148"/>
          <p:cNvSpPr txBox="1"/>
          <p:nvPr/>
        </p:nvSpPr>
        <p:spPr>
          <a:xfrm>
            <a:off x="540000" y="2636912"/>
            <a:ext cx="5556000" cy="39355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 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sp>
        <p:nvSpPr>
          <p:cNvPr id="14149" name="yt_shape_14149"/>
          <p:cNvSpPr txBox="1"/>
          <p:nvPr/>
        </p:nvSpPr>
        <p:spPr>
          <a:xfrm>
            <a:off x="540119" y="3209815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是直线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和直线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被直线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所截得到的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150" name="yt_image_14150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72480" y="3841482"/>
            <a:ext cx="1447038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46065756">
            <a:extLst>
              <a:ext uri="{FF2B5EF4-FFF2-40B4-BE49-F238E27FC236}">
                <a16:creationId xmlns:a16="http://schemas.microsoft.com/office/drawing/2014/main" id="{C910427F-8C92-F5CC-EBB8-84229E40514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33198"/>
            <a:ext cx="754252" cy="776371"/>
          </a:xfrm>
          <a:prstGeom prst="rect">
            <a:avLst/>
          </a:prstGeom>
        </p:spPr>
      </p:pic>
      <p:pic>
        <p:nvPicPr>
          <p:cNvPr id="5" name="yt_shape_1722146065782">
            <a:extLst>
              <a:ext uri="{FF2B5EF4-FFF2-40B4-BE49-F238E27FC236}">
                <a16:creationId xmlns:a16="http://schemas.microsoft.com/office/drawing/2014/main" id="{B209D6D7-0049-03F4-1010-1CD084A418A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0376" y="1590450"/>
            <a:ext cx="701867" cy="861867"/>
          </a:xfrm>
          <a:prstGeom prst="rect">
            <a:avLst/>
          </a:prstGeom>
        </p:spPr>
      </p:pic>
      <p:pic>
        <p:nvPicPr>
          <p:cNvPr id="7" name="yt_shape_1722146065809">
            <a:extLst>
              <a:ext uri="{FF2B5EF4-FFF2-40B4-BE49-F238E27FC236}">
                <a16:creationId xmlns:a16="http://schemas.microsoft.com/office/drawing/2014/main" id="{8F048F63-A802-A5E0-C4F9-C2427E09A53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8367" y="1534457"/>
            <a:ext cx="682817" cy="973854"/>
          </a:xfrm>
          <a:prstGeom prst="rect">
            <a:avLst/>
          </a:prstGeom>
        </p:spPr>
      </p:pic>
      <p:pic>
        <p:nvPicPr>
          <p:cNvPr id="9" name="yt_shape_1722146065835">
            <a:extLst>
              <a:ext uri="{FF2B5EF4-FFF2-40B4-BE49-F238E27FC236}">
                <a16:creationId xmlns:a16="http://schemas.microsoft.com/office/drawing/2014/main" id="{5A6220D0-22EB-23B8-58ED-754AB8B9A8D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308" y="1538070"/>
            <a:ext cx="698692" cy="96662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BFE2983-A93D-6649-263C-6591CEBC4FAF}"/>
              </a:ext>
            </a:extLst>
          </p:cNvPr>
          <p:cNvSpPr txBox="1"/>
          <p:nvPr/>
        </p:nvSpPr>
        <p:spPr>
          <a:xfrm>
            <a:off x="54029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5B1C342-C42B-D47F-695C-73FF00182609}"/>
              </a:ext>
            </a:extLst>
          </p:cNvPr>
          <p:cNvSpPr txBox="1"/>
          <p:nvPr/>
        </p:nvSpPr>
        <p:spPr>
          <a:xfrm>
            <a:off x="4231533" y="3163009"/>
            <a:ext cx="684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BCDFF34-40E1-61DA-6450-79A99D875705}"/>
              </a:ext>
            </a:extLst>
          </p:cNvPr>
          <p:cNvSpPr txBox="1"/>
          <p:nvPr/>
        </p:nvSpPr>
        <p:spPr>
          <a:xfrm>
            <a:off x="6003183" y="3163009"/>
            <a:ext cx="684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6FEC379-F3EA-81AF-5AF9-79AFD78E1F30}"/>
              </a:ext>
            </a:extLst>
          </p:cNvPr>
          <p:cNvSpPr txBox="1"/>
          <p:nvPr/>
        </p:nvSpPr>
        <p:spPr>
          <a:xfrm>
            <a:off x="7774832" y="3163009"/>
            <a:ext cx="6674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73FC221-46AF-F454-EBCD-46EED17614F0}"/>
              </a:ext>
            </a:extLst>
          </p:cNvPr>
          <p:cNvSpPr txBox="1"/>
          <p:nvPr/>
        </p:nvSpPr>
        <p:spPr>
          <a:xfrm>
            <a:off x="10090996" y="3163009"/>
            <a:ext cx="139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同位角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  <p:bldP spid="10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2" name="yt_shape_14152"/>
          <p:cNvSpPr txBox="1"/>
          <p:nvPr/>
        </p:nvSpPr>
        <p:spPr>
          <a:xfrm>
            <a:off x="540000" y="900000"/>
            <a:ext cx="242855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内错角</a:t>
            </a:r>
          </a:p>
        </p:txBody>
      </p:sp>
      <p:sp>
        <p:nvSpPr>
          <p:cNvPr id="14153" name="yt_shape_14153"/>
          <p:cNvSpPr txBox="1"/>
          <p:nvPr/>
        </p:nvSpPr>
        <p:spPr>
          <a:xfrm>
            <a:off x="540000" y="1389434"/>
            <a:ext cx="75148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百色市中考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是内错角的是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57" name="yt_table_1415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39005"/>
              </p:ext>
            </p:extLst>
          </p:nvPr>
        </p:nvGraphicFramePr>
        <p:xfrm>
          <a:off x="540056" y="1868737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83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3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839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8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3"/>
                  </a:ext>
                </a:extLst>
              </a:tr>
            </a:tbl>
          </a:graphicData>
        </a:graphic>
      </p:graphicFrame>
      <p:grpSp>
        <p:nvGrpSpPr>
          <p:cNvPr id="14154" name="yt_shape_14154_skip" title="H_149.5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94784" y="1868737"/>
            <a:ext cx="1655064" cy="1899045"/>
            <a:chOff x="0" y="0"/>
            <a:chExt cx="1655064" cy="1899045"/>
          </a:xfrm>
        </p:grpSpPr>
        <p:pic>
          <p:nvPicPr>
            <p:cNvPr id="2" name="yt_image_14154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55064" cy="15030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56" name="yt_shape_14156" descr="{&quot;rangeId&quot;:0,&quot;IgnoreLineSpacing&quot;:1}"/>
            <p:cNvSpPr txBox="1"/>
            <p:nvPr/>
          </p:nvSpPr>
          <p:spPr>
            <a:xfrm>
              <a:off x="294251" y="153904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pic>
        <p:nvPicPr>
          <p:cNvPr id="4" name="yt_shape_1722146065901">
            <a:extLst>
              <a:ext uri="{FF2B5EF4-FFF2-40B4-BE49-F238E27FC236}">
                <a16:creationId xmlns:a16="http://schemas.microsoft.com/office/drawing/2014/main" id="{CCC9A569-D7C0-1D89-F0E9-F376AFD405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96A9F7B-21CB-5C6C-111C-8AD32C54D357}"/>
              </a:ext>
            </a:extLst>
          </p:cNvPr>
          <p:cNvSpPr txBox="1"/>
          <p:nvPr/>
        </p:nvSpPr>
        <p:spPr>
          <a:xfrm>
            <a:off x="70793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9" name="yt_shape_14159"/>
          <p:cNvSpPr txBox="1"/>
          <p:nvPr/>
        </p:nvSpPr>
        <p:spPr>
          <a:xfrm>
            <a:off x="540000" y="900000"/>
            <a:ext cx="79941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是内错角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是由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构成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4163" name="yt_shape_14163"/>
          <p:cNvSpPr txBox="1"/>
          <p:nvPr/>
        </p:nvSpPr>
        <p:spPr>
          <a:xfrm>
            <a:off x="540000" y="331081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160" name="yt_shape_14160" title="H_136.1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841557" y="1531667"/>
            <a:ext cx="2508885" cy="1728738"/>
            <a:chOff x="0" y="0"/>
            <a:chExt cx="2508885" cy="1728738"/>
          </a:xfrm>
        </p:grpSpPr>
        <p:pic>
          <p:nvPicPr>
            <p:cNvPr id="2" name="yt_image_14160">
              <a:extLst>
                <a:ext uri="">
  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508885" cy="13327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62" name="yt_shape_14162" descr="{&quot;rangeId&quot;:0,&quot;IgnoreLineSpacing&quot;:1}"/>
            <p:cNvSpPr txBox="1"/>
            <p:nvPr/>
          </p:nvSpPr>
          <p:spPr>
            <a:xfrm>
              <a:off x="721161" y="136873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第5题图</a:t>
              </a:r>
            </a:p>
          </p:txBody>
        </p:sp>
      </p:grpSp>
      <p:graphicFrame>
        <p:nvGraphicFramePr>
          <p:cNvPr id="14164" name="yt_table_1416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3439801"/>
              </p:ext>
            </p:extLst>
          </p:nvPr>
        </p:nvGraphicFramePr>
        <p:xfrm>
          <a:off x="540056" y="3720096"/>
          <a:ext cx="3646488" cy="1901952"/>
        </p:xfrm>
        <a:graphic>
          <a:graphicData uri="http://schemas.openxmlformats.org/drawingml/2006/table">
            <a:tbl>
              <a:tblPr/>
              <a:tblGrid>
                <a:gridCol w="3646488">
                  <a:extLst>
                    <a:ext uri="{9D8B030D-6E8A-4147-A177-3AD203B41FA5}">
                      <a16:colId xmlns:a16="http://schemas.microsoft.com/office/drawing/2014/main" val="108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被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所截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被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所截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被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所截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被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所截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7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CA1D649A-B644-5B82-2C34-E202201E3C97}"/>
              </a:ext>
            </a:extLst>
          </p:cNvPr>
          <p:cNvSpPr txBox="1"/>
          <p:nvPr/>
        </p:nvSpPr>
        <p:spPr>
          <a:xfrm>
            <a:off x="75365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6" name="yt_shape_14166"/>
          <p:cNvSpPr txBox="1"/>
          <p:nvPr/>
        </p:nvSpPr>
        <p:spPr>
          <a:xfrm>
            <a:off x="540000" y="900000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同旁内角</a:t>
            </a:r>
          </a:p>
        </p:txBody>
      </p:sp>
      <p:sp>
        <p:nvSpPr>
          <p:cNvPr id="14167" name="yt_shape_14167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两只手的食指和大拇指在同一平面内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88b56"/>
              </a:rPr>
              <a:t>它们构成的一对角可以看成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69" name="yt_table_1416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3385986"/>
              </p:ext>
            </p:extLst>
          </p:nvPr>
        </p:nvGraphicFramePr>
        <p:xfrm>
          <a:off x="540056" y="2348869"/>
          <a:ext cx="5115243" cy="950976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842"/>
                    </a:ext>
                  </a:extLst>
                </a:gridCol>
                <a:gridCol w="2235200">
                  <a:extLst>
                    <a:ext uri="{9D8B030D-6E8A-4147-A177-3AD203B41FA5}">
                      <a16:colId xmlns:a16="http://schemas.microsoft.com/office/drawing/2014/main" val="108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同位角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同旁内角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内错角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对顶角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99"/>
                  </a:ext>
                </a:extLst>
              </a:tr>
            </a:tbl>
          </a:graphicData>
        </a:graphic>
      </p:graphicFrame>
      <p:pic>
        <p:nvPicPr>
          <p:cNvPr id="14168" name="yt_image_14168_skip" title="H_50.4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47350" y="2348869"/>
            <a:ext cx="1602486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46065978">
            <a:extLst>
              <a:ext uri="{FF2B5EF4-FFF2-40B4-BE49-F238E27FC236}">
                <a16:creationId xmlns:a16="http://schemas.microsoft.com/office/drawing/2014/main" id="{3DF4161B-2865-6F71-BBCE-52D3EA35E9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B913FEF-AFA1-A109-776C-C1CC1B76BE8E}"/>
              </a:ext>
            </a:extLst>
          </p:cNvPr>
          <p:cNvSpPr txBox="1"/>
          <p:nvPr/>
        </p:nvSpPr>
        <p:spPr>
          <a:xfrm>
            <a:off x="10597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1" name="yt_shape_14171"/>
          <p:cNvSpPr txBox="1"/>
          <p:nvPr/>
        </p:nvSpPr>
        <p:spPr>
          <a:xfrm>
            <a:off x="540000" y="900000"/>
            <a:ext cx="76864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在下列图形中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不是同旁内角的是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4172" name="yt_shape_14172"/>
          <p:cNvSpPr txBox="1"/>
          <p:nvPr/>
        </p:nvSpPr>
        <p:spPr>
          <a:xfrm>
            <a:off x="540000" y="1379303"/>
            <a:ext cx="3545842" cy="945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250" b="0" i="0" u="none">
                <a:solidFill>
                  <a:srgbClr val="1EE3CF"/>
                </a:solidFill>
                <a:effectLst/>
                <a:latin typeface="Times New Roman" pitchFamily="52"/>
                <a:ea typeface="Times New Roman" pitchFamily="5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</a:t>
            </a:r>
            <a:r>
              <a:rPr lang="en-US" altLang="zh-CN" sz="500" b="0" i="0" u="none">
                <a:solidFill>
                  <a:srgbClr val="1EE3CF"/>
                </a:solidFill>
                <a:effectLst/>
                <a:latin typeface="Times New Roman" pitchFamily="5"/>
                <a:ea typeface="宋体" pitchFamily="5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100" b="0" i="0" u="none">
                <a:solidFill>
                  <a:srgbClr val="1EE3CF"/>
                </a:solidFill>
                <a:effectLst/>
                <a:latin typeface="Times New Roman" pitchFamily="41"/>
                <a:ea typeface="Times New Roman" pitchFamily="4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</a:t>
            </a:r>
            <a:r>
              <a:rPr lang="en-US" altLang="zh-CN" sz="300" b="0" i="0" u="none">
                <a:solidFill>
                  <a:srgbClr val="1EE3CF"/>
                </a:solidFill>
                <a:effectLst/>
                <a:latin typeface="Times New Roman" pitchFamily="3"/>
                <a:ea typeface="宋体" pitchFamily="3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550" b="0" i="0" u="none">
                <a:solidFill>
                  <a:srgbClr val="1EE3CF"/>
                </a:solidFill>
                <a:effectLst/>
                <a:latin typeface="Times New Roman" pitchFamily="36"/>
                <a:ea typeface="Times New Roman" pitchFamily="3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</a:t>
            </a:r>
            <a:r>
              <a:rPr lang="en-US" altLang="zh-CN" sz="1600" b="0" i="0" u="none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900" b="0" i="0" u="none">
                <a:solidFill>
                  <a:srgbClr val="1EE3CF"/>
                </a:solidFill>
                <a:effectLst/>
                <a:latin typeface="Times New Roman" pitchFamily="49"/>
                <a:ea typeface="Times New Roman" pitchFamily="49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</a:t>
            </a:r>
            <a:r>
              <a:rPr lang="en-US" altLang="zh-CN" sz="100" b="0" i="0" u="none">
                <a:solidFill>
                  <a:srgbClr val="1EE3CF"/>
                </a:solidFill>
                <a:effectLst/>
                <a:latin typeface="Times New Roman" pitchFamily="1"/>
                <a:ea typeface="宋体" pitchFamily="1"/>
                <a:sym typeface=""/>
              </a:rPr>
              <a:t> </a:t>
            </a:r>
          </a:p>
        </p:txBody>
      </p:sp>
      <p:sp>
        <p:nvSpPr>
          <p:cNvPr id="14173" name="yt_shape_14173"/>
          <p:cNvSpPr txBox="1"/>
          <p:nvPr/>
        </p:nvSpPr>
        <p:spPr>
          <a:xfrm>
            <a:off x="540000" y="2375606"/>
            <a:ext cx="55560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              </a:t>
            </a:r>
            <a:r>
              <a:rPr lang="en-US" altLang="zh-CN" sz="1200" dirty="0">
                <a:solidFill>
                  <a:srgbClr val="000000"/>
                </a:solidFill>
                <a:latin typeface="宋体" pitchFamily="12"/>
                <a:ea typeface="宋体" pitchFamily="12"/>
              </a:rPr>
              <a:t>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sp>
        <p:nvSpPr>
          <p:cNvPr id="14174" name="yt_shape_14174"/>
          <p:cNvSpPr txBox="1"/>
          <p:nvPr/>
        </p:nvSpPr>
        <p:spPr>
          <a:xfrm>
            <a:off x="540119" y="285862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的同位角是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的内错角是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87ca3,isEnd"/>
              </a:rPr>
              <a:t>的同旁内角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175" name="yt_image_1417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5043" y="3970427"/>
            <a:ext cx="1581912" cy="101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46066114">
            <a:extLst>
              <a:ext uri="{FF2B5EF4-FFF2-40B4-BE49-F238E27FC236}">
                <a16:creationId xmlns:a16="http://schemas.microsoft.com/office/drawing/2014/main" id="{2B4C4B86-581C-D14C-02EC-2A78EDA4C7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469883"/>
            <a:ext cx="792352" cy="755210"/>
          </a:xfrm>
          <a:prstGeom prst="rect">
            <a:avLst/>
          </a:prstGeom>
        </p:spPr>
      </p:pic>
      <p:pic>
        <p:nvPicPr>
          <p:cNvPr id="5" name="yt_shape_1722146066141">
            <a:extLst>
              <a:ext uri="{FF2B5EF4-FFF2-40B4-BE49-F238E27FC236}">
                <a16:creationId xmlns:a16="http://schemas.microsoft.com/office/drawing/2014/main" id="{4067D4B6-D3DB-D9A4-16BA-FF9340FD55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1056" y="1550755"/>
            <a:ext cx="825692" cy="593466"/>
          </a:xfrm>
          <a:prstGeom prst="rect">
            <a:avLst/>
          </a:prstGeom>
        </p:spPr>
      </p:pic>
      <p:pic>
        <p:nvPicPr>
          <p:cNvPr id="7" name="yt_shape_1722146066167">
            <a:extLst>
              <a:ext uri="{FF2B5EF4-FFF2-40B4-BE49-F238E27FC236}">
                <a16:creationId xmlns:a16="http://schemas.microsoft.com/office/drawing/2014/main" id="{B5F6EBE3-72A7-28D3-3FCB-74C4F3202EC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5452" y="1598419"/>
            <a:ext cx="773302" cy="498139"/>
          </a:xfrm>
          <a:prstGeom prst="rect">
            <a:avLst/>
          </a:prstGeom>
        </p:spPr>
      </p:pic>
      <p:pic>
        <p:nvPicPr>
          <p:cNvPr id="9" name="yt_shape_1722146066196">
            <a:extLst>
              <a:ext uri="{FF2B5EF4-FFF2-40B4-BE49-F238E27FC236}">
                <a16:creationId xmlns:a16="http://schemas.microsoft.com/office/drawing/2014/main" id="{7B12CDC8-E66D-3AF7-8E6C-A19B6766B8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7458" y="1494459"/>
            <a:ext cx="768542" cy="70605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5198587-5E33-C37E-5812-4206BE35B9DF}"/>
              </a:ext>
            </a:extLst>
          </p:cNvPr>
          <p:cNvSpPr txBox="1"/>
          <p:nvPr/>
        </p:nvSpPr>
        <p:spPr>
          <a:xfrm>
            <a:off x="72317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AD2AA5E-16DF-1FFF-E702-B15747EFBF28}"/>
              </a:ext>
            </a:extLst>
          </p:cNvPr>
          <p:cNvSpPr txBox="1"/>
          <p:nvPr/>
        </p:nvSpPr>
        <p:spPr>
          <a:xfrm>
            <a:off x="4031508" y="2811822"/>
            <a:ext cx="1070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2394CD5-BC6A-92DA-0B53-A7E17415E954}"/>
              </a:ext>
            </a:extLst>
          </p:cNvPr>
          <p:cNvSpPr txBox="1"/>
          <p:nvPr/>
        </p:nvSpPr>
        <p:spPr>
          <a:xfrm>
            <a:off x="7512896" y="2811822"/>
            <a:ext cx="1070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A8C23EA-2052-8557-4CCE-36B3C3CE4A8A}"/>
              </a:ext>
            </a:extLst>
          </p:cNvPr>
          <p:cNvSpPr txBox="1"/>
          <p:nvPr/>
        </p:nvSpPr>
        <p:spPr>
          <a:xfrm>
            <a:off x="1059708" y="3287310"/>
            <a:ext cx="23501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7" name="yt_shape_14177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用数字标出的八个角中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同位角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内错角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同旁内角分别有哪些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790c"/>
              </a:rPr>
              <a:t>请把它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们一一写出来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178" name="yt_image_14178" title="H_126.9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8155" y="1995319"/>
            <a:ext cx="2075688" cy="16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80" name="yt_shape_14180"/>
          <p:cNvSpPr txBox="1"/>
          <p:nvPr/>
        </p:nvSpPr>
        <p:spPr>
          <a:xfrm>
            <a:off x="540000" y="3658524"/>
            <a:ext cx="8925520" cy="147327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同位角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内错角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同旁内角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2802165-CCEB-5EE3-F33A-C122FD915C82}"/>
              </a:ext>
            </a:extLst>
          </p:cNvPr>
          <p:cNvSpPr txBox="1"/>
          <p:nvPr/>
        </p:nvSpPr>
        <p:spPr>
          <a:xfrm>
            <a:off x="449989" y="3611718"/>
            <a:ext cx="642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同位角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6B9F673-2945-DDD9-D155-088256A07442}"/>
              </a:ext>
            </a:extLst>
          </p:cNvPr>
          <p:cNvSpPr txBox="1"/>
          <p:nvPr/>
        </p:nvSpPr>
        <p:spPr>
          <a:xfrm>
            <a:off x="449989" y="4087206"/>
            <a:ext cx="7342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内错角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6CE662A-AFE9-8B97-0D6C-10C264CBF7FA}"/>
              </a:ext>
            </a:extLst>
          </p:cNvPr>
          <p:cNvSpPr txBox="1"/>
          <p:nvPr/>
        </p:nvSpPr>
        <p:spPr>
          <a:xfrm>
            <a:off x="449989" y="4562694"/>
            <a:ext cx="7647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同旁内角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4" name="yt_shape_14184"/>
          <p:cNvSpPr txBox="1"/>
          <p:nvPr/>
        </p:nvSpPr>
        <p:spPr>
          <a:xfrm>
            <a:off x="540120" y="900000"/>
            <a:ext cx="11492915" cy="140636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对同位角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内错角、同旁内角的定义理解不透而出错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被直线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105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2633"/>
              </a:rPr>
              <a:t>的同位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的内错角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的同旁内角的度数分别是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86" name="yt_table_14186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4666867"/>
              </p:ext>
            </p:extLst>
          </p:nvPr>
        </p:nvGraphicFramePr>
        <p:xfrm>
          <a:off x="540056" y="2319136"/>
          <a:ext cx="3700463" cy="1901952"/>
        </p:xfrm>
        <a:graphic>
          <a:graphicData uri="http://schemas.openxmlformats.org/drawingml/2006/table">
            <a:tbl>
              <a:tblPr/>
              <a:tblGrid>
                <a:gridCol w="3700463">
                  <a:extLst>
                    <a:ext uri="{9D8B030D-6E8A-4147-A177-3AD203B41FA5}">
                      <a16:colId xmlns:a16="http://schemas.microsoft.com/office/drawing/2014/main" val="108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3"/>
                  </a:ext>
                </a:extLst>
              </a:tr>
            </a:tbl>
          </a:graphicData>
        </a:graphic>
      </p:graphicFrame>
      <p:pic>
        <p:nvPicPr>
          <p:cNvPr id="14185" name="yt_image_14185_skip" title="H_149.4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95364" y="2319136"/>
            <a:ext cx="1754505" cy="1897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2754EC6-8E66-AE8A-B33B-0BB04D20C985}"/>
              </a:ext>
            </a:extLst>
          </p:cNvPr>
          <p:cNvSpPr txBox="1"/>
          <p:nvPr/>
        </p:nvSpPr>
        <p:spPr>
          <a:xfrm>
            <a:off x="7460508" y="178838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9" name="yt_shape_14189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188" name="yt_image_14188" title="H_41.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91" name="yt_shape_14191"/>
          <p:cNvSpPr txBox="1"/>
          <p:nvPr/>
        </p:nvSpPr>
        <p:spPr>
          <a:xfrm>
            <a:off x="540000" y="1482165"/>
            <a:ext cx="56744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93" name="yt_table_14193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5994857"/>
              </p:ext>
            </p:extLst>
          </p:nvPr>
        </p:nvGraphicFramePr>
        <p:xfrm>
          <a:off x="540056" y="1961468"/>
          <a:ext cx="3759200" cy="1901952"/>
        </p:xfrm>
        <a:graphic>
          <a:graphicData uri="http://schemas.openxmlformats.org/drawingml/2006/table">
            <a:tbl>
              <a:tblPr/>
              <a:tblGrid>
                <a:gridCol w="3759200">
                  <a:extLst>
                    <a:ext uri="{9D8B030D-6E8A-4147-A177-3AD203B41FA5}">
                      <a16:colId xmlns:a16="http://schemas.microsoft.com/office/drawing/2014/main" val="108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是同位角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是同旁内角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是对顶角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是内错角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7"/>
                  </a:ext>
                </a:extLst>
              </a:tr>
            </a:tbl>
          </a:graphicData>
        </a:graphic>
      </p:graphicFrame>
      <p:pic>
        <p:nvPicPr>
          <p:cNvPr id="14192" name="yt_image_14192_skip" title="H_112.23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94203" y="1961468"/>
            <a:ext cx="1555623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2C2E391-2CDD-917A-4283-0A787B0BDC1C}"/>
              </a:ext>
            </a:extLst>
          </p:cNvPr>
          <p:cNvSpPr txBox="1"/>
          <p:nvPr/>
        </p:nvSpPr>
        <p:spPr>
          <a:xfrm>
            <a:off x="5239286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1657</Words>
  <Application>Microsoft Office PowerPoint</Application>
  <PresentationFormat>宽屏</PresentationFormat>
  <Paragraphs>137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10</cp:revision>
  <dcterms:created xsi:type="dcterms:W3CDTF">2024-07-28T05:44:51Z</dcterms:created>
  <dcterms:modified xsi:type="dcterms:W3CDTF">2024-07-30T07:14:28Z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