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8" r:id="rId6"/>
    <p:sldId id="314" r:id="rId7"/>
    <p:sldId id="315" r:id="rId8"/>
    <p:sldId id="318" r:id="rId9"/>
    <p:sldId id="319" r:id="rId10"/>
    <p:sldId id="320" r:id="rId11"/>
    <p:sldId id="321" r:id="rId12"/>
    <p:sldId id="325" r:id="rId13"/>
    <p:sldId id="322" r:id="rId14"/>
    <p:sldId id="326" r:id="rId15"/>
    <p:sldId id="323" r:id="rId16"/>
    <p:sldId id="32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0" name="yt_shape_13810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09" name="yt_image_1380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12" name="yt_shape_13812"/>
          <p:cNvSpPr txBox="1"/>
          <p:nvPr/>
        </p:nvSpPr>
        <p:spPr>
          <a:xfrm>
            <a:off x="540000" y="1482165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余角、补角的概念</a:t>
            </a:r>
          </a:p>
        </p:txBody>
      </p:sp>
      <p:sp>
        <p:nvSpPr>
          <p:cNvPr id="13813" name="yt_shape_13813"/>
          <p:cNvSpPr txBox="1"/>
          <p:nvPr/>
        </p:nvSpPr>
        <p:spPr>
          <a:xfrm>
            <a:off x="540000" y="1971599"/>
            <a:ext cx="61298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4" name="yt_table_1381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347647"/>
              </p:ext>
            </p:extLst>
          </p:nvPr>
        </p:nvGraphicFramePr>
        <p:xfrm>
          <a:off x="540056" y="2450902"/>
          <a:ext cx="10095866" cy="475488"/>
        </p:xfrm>
        <a:graphic>
          <a:graphicData uri="http://schemas.openxmlformats.org/drawingml/2006/table">
            <a:tbl>
              <a:tblPr/>
              <a:tblGrid>
                <a:gridCol w="2651443">
                  <a:extLst>
                    <a:ext uri="{9D8B030D-6E8A-4147-A177-3AD203B41FA5}">
                      <a16:colId xmlns:a16="http://schemas.microsoft.com/office/drawing/2014/main" val="10773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7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75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3"/>
                  </a:ext>
                </a:extLst>
              </a:tr>
            </a:tbl>
          </a:graphicData>
        </a:graphic>
      </p:graphicFrame>
      <p:sp>
        <p:nvSpPr>
          <p:cNvPr id="13816" name="yt_shape_13816"/>
          <p:cNvSpPr txBox="1"/>
          <p:nvPr/>
        </p:nvSpPr>
        <p:spPr>
          <a:xfrm>
            <a:off x="540000" y="2977073"/>
            <a:ext cx="85119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百色市中考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则它的余角为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17" name="yt_table_138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0562069"/>
              </p:ext>
            </p:extLst>
          </p:nvPr>
        </p:nvGraphicFramePr>
        <p:xfrm>
          <a:off x="540056" y="3456376"/>
          <a:ext cx="7603173" cy="950976"/>
        </p:xfrm>
        <a:graphic>
          <a:graphicData uri="http://schemas.openxmlformats.org/drawingml/2006/table">
            <a:tbl>
              <a:tblPr/>
              <a:tblGrid>
                <a:gridCol w="5437823">
                  <a:extLst>
                    <a:ext uri="{9D8B030D-6E8A-4147-A177-3AD203B41FA5}">
                      <a16:colId xmlns:a16="http://schemas.microsoft.com/office/drawing/2014/main" val="10777"/>
                    </a:ext>
                  </a:extLst>
                </a:gridCol>
                <a:gridCol w="2165350">
                  <a:extLst>
                    <a:ext uri="{9D8B030D-6E8A-4147-A177-3AD203B41FA5}">
                      <a16:colId xmlns:a16="http://schemas.microsoft.com/office/drawing/2014/main" val="107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30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'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5"/>
                  </a:ext>
                </a:extLst>
              </a:tr>
            </a:tbl>
          </a:graphicData>
        </a:graphic>
      </p:graphicFrame>
      <p:pic>
        <p:nvPicPr>
          <p:cNvPr id="3" name="yt_shape_1722146025709">
            <a:extLst>
              <a:ext uri="{FF2B5EF4-FFF2-40B4-BE49-F238E27FC236}">
                <a16:creationId xmlns:a16="http://schemas.microsoft.com/office/drawing/2014/main" id="{08C83E12-6EF4-FD52-EC3F-B90270A6F8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1C89E7-9163-01DC-6BB8-63779F5085B6}"/>
              </a:ext>
            </a:extLst>
          </p:cNvPr>
          <p:cNvSpPr txBox="1"/>
          <p:nvPr/>
        </p:nvSpPr>
        <p:spPr>
          <a:xfrm>
            <a:off x="57077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BE1F966-C57E-0CB9-395F-176E3BD7CBDC}"/>
              </a:ext>
            </a:extLst>
          </p:cNvPr>
          <p:cNvSpPr txBox="1"/>
          <p:nvPr/>
        </p:nvSpPr>
        <p:spPr>
          <a:xfrm>
            <a:off x="8066814" y="293026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8" name="yt_shape_13868"/>
              <p:cNvSpPr txBox="1"/>
              <p:nvPr/>
            </p:nvSpPr>
            <p:spPr>
              <a:xfrm>
                <a:off x="540000" y="900000"/>
                <a:ext cx="7819448" cy="44674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互余吗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试说明理由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理由如下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OF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平分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8" name="yt_shape_13868" descr="{&quot;rangeId&quot;:2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819448" cy="4467441"/>
              </a:xfrm>
              <a:prstGeom prst="rect">
                <a:avLst/>
              </a:prstGeom>
              <a:blipFill>
                <a:blip r:embed="rId2"/>
                <a:stretch>
                  <a:fillRect l="-2418" t="-1230" r="-1404" b="-34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872" name="yt_image_13872" title="H_102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8944" y="2010970"/>
            <a:ext cx="158305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A6837F3-F9B8-C1AA-FDB6-73F454A68EC4}"/>
              </a:ext>
            </a:extLst>
          </p:cNvPr>
          <p:cNvSpPr txBox="1"/>
          <p:nvPr/>
        </p:nvSpPr>
        <p:spPr>
          <a:xfrm>
            <a:off x="449989" y="180417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10BF1B-BA77-DF36-BFB8-AEF3138EC8BC}"/>
              </a:ext>
            </a:extLst>
          </p:cNvPr>
          <p:cNvSpPr txBox="1"/>
          <p:nvPr/>
        </p:nvSpPr>
        <p:spPr>
          <a:xfrm>
            <a:off x="449989" y="2279658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60204BA-EB94-348F-55E8-3E14A12DCB3E}"/>
              </a:ext>
            </a:extLst>
          </p:cNvPr>
          <p:cNvSpPr txBox="1"/>
          <p:nvPr/>
        </p:nvSpPr>
        <p:spPr>
          <a:xfrm>
            <a:off x="497614" y="2755146"/>
            <a:ext cx="25406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7A0DF41-EC76-B86E-B991-FA2ECDB4B690}"/>
                  </a:ext>
                </a:extLst>
              </p:cNvPr>
              <p:cNvSpPr txBox="1"/>
              <p:nvPr/>
            </p:nvSpPr>
            <p:spPr>
              <a:xfrm>
                <a:off x="449989" y="3230634"/>
                <a:ext cx="38345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0, 'hasSerialNum': 1}">
                <a:extLst>
                  <a:ext uri="{FF2B5EF4-FFF2-40B4-BE49-F238E27FC236}">
                    <a16:creationId xmlns:a16="http://schemas.microsoft.com/office/drawing/2014/main" id="{87A0DF41-EC76-B86E-B991-FA2ECDB4B6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0634"/>
                <a:ext cx="3834511" cy="765061"/>
              </a:xfrm>
              <a:prstGeom prst="rect">
                <a:avLst/>
              </a:prstGeom>
              <a:blipFill>
                <a:blip r:embed="rId4"/>
                <a:stretch>
                  <a:fillRect l="-2544" r="-238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B1B7F2B-1B18-334F-4A9E-706E0946D3D7}"/>
              </a:ext>
            </a:extLst>
          </p:cNvPr>
          <p:cNvSpPr txBox="1"/>
          <p:nvPr/>
        </p:nvSpPr>
        <p:spPr>
          <a:xfrm>
            <a:off x="449989" y="3902083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8BEAF87-BBC7-4FF4-2881-AD0E5B6BED4A}"/>
              </a:ext>
            </a:extLst>
          </p:cNvPr>
          <p:cNvSpPr txBox="1"/>
          <p:nvPr/>
        </p:nvSpPr>
        <p:spPr>
          <a:xfrm>
            <a:off x="449989" y="4377571"/>
            <a:ext cx="5056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17890E5-5C49-EC22-0667-BB24E2FC9E7C}"/>
              </a:ext>
            </a:extLst>
          </p:cNvPr>
          <p:cNvSpPr txBox="1"/>
          <p:nvPr/>
        </p:nvSpPr>
        <p:spPr>
          <a:xfrm>
            <a:off x="449989" y="4853059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4" name="yt_shape_13874"/>
          <p:cNvSpPr txBox="1"/>
          <p:nvPr/>
        </p:nvSpPr>
        <p:spPr>
          <a:xfrm>
            <a:off x="540000" y="900000"/>
            <a:ext cx="577241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互补吗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理由如下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互补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876" name="yt_image_13876" title="H_102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68944" y="1531667"/>
            <a:ext cx="158305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2C7D3AC-C3DD-4C7C-1262-F4E85E4CD9EF}"/>
              </a:ext>
            </a:extLst>
          </p:cNvPr>
          <p:cNvSpPr txBox="1"/>
          <p:nvPr/>
        </p:nvSpPr>
        <p:spPr>
          <a:xfrm>
            <a:off x="449989" y="1328682"/>
            <a:ext cx="5591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理由如下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AF94770-28D6-5B1B-D3AB-3F064CD45EA2}"/>
              </a:ext>
            </a:extLst>
          </p:cNvPr>
          <p:cNvSpPr txBox="1"/>
          <p:nvPr/>
        </p:nvSpPr>
        <p:spPr>
          <a:xfrm>
            <a:off x="449989" y="1804170"/>
            <a:ext cx="5896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735FD3-1986-B85C-0696-389B2096C6D9}"/>
              </a:ext>
            </a:extLst>
          </p:cNvPr>
          <p:cNvSpPr txBox="1"/>
          <p:nvPr/>
        </p:nvSpPr>
        <p:spPr>
          <a:xfrm>
            <a:off x="449989" y="2279658"/>
            <a:ext cx="3305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8" name="yt_shape_13878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上一点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上方引三条射线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52a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3881" name="yt_image_13881" title="H_87.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802" y="2491102"/>
            <a:ext cx="1576197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785906-2801-7DF6-F17E-0E302206F75C}"/>
              </a:ext>
            </a:extLst>
          </p:cNvPr>
          <p:cNvSpPr txBox="1"/>
          <p:nvPr/>
        </p:nvSpPr>
        <p:spPr>
          <a:xfrm>
            <a:off x="450108" y="2279658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435AF4-2C8B-26F2-1777-85B6FBC60369}"/>
              </a:ext>
            </a:extLst>
          </p:cNvPr>
          <p:cNvSpPr txBox="1"/>
          <p:nvPr/>
        </p:nvSpPr>
        <p:spPr>
          <a:xfrm>
            <a:off x="450108" y="2755146"/>
            <a:ext cx="185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0C5C4E-D950-E09E-0E3A-AB377A8D2B97}"/>
              </a:ext>
            </a:extLst>
          </p:cNvPr>
          <p:cNvSpPr txBox="1"/>
          <p:nvPr/>
        </p:nvSpPr>
        <p:spPr>
          <a:xfrm>
            <a:off x="450108" y="323063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BCB7692-62D3-24EC-D81A-A661C4523FBA}"/>
              </a:ext>
            </a:extLst>
          </p:cNvPr>
          <p:cNvSpPr txBox="1"/>
          <p:nvPr/>
        </p:nvSpPr>
        <p:spPr>
          <a:xfrm>
            <a:off x="450108" y="3706122"/>
            <a:ext cx="5626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204BBA2-B585-A524-FA07-153597FDBA10}"/>
              </a:ext>
            </a:extLst>
          </p:cNvPr>
          <p:cNvSpPr txBox="1"/>
          <p:nvPr/>
        </p:nvSpPr>
        <p:spPr>
          <a:xfrm>
            <a:off x="450108" y="4181610"/>
            <a:ext cx="3250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F5106EE-C392-6A3C-8117-BF4D56AA4B1D}"/>
              </a:ext>
            </a:extLst>
          </p:cNvPr>
          <p:cNvSpPr txBox="1"/>
          <p:nvPr/>
        </p:nvSpPr>
        <p:spPr>
          <a:xfrm>
            <a:off x="450108" y="465709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DC5905-A4AD-8178-320F-1EEF81288087}"/>
              </a:ext>
            </a:extLst>
          </p:cNvPr>
          <p:cNvSpPr txBox="1"/>
          <p:nvPr/>
        </p:nvSpPr>
        <p:spPr>
          <a:xfrm>
            <a:off x="450108" y="5132586"/>
            <a:ext cx="43901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3" name="yt_shape_13883"/>
          <p:cNvSpPr txBox="1"/>
          <p:nvPr/>
        </p:nvSpPr>
        <p:spPr>
          <a:xfrm>
            <a:off x="540000" y="900000"/>
            <a:ext cx="8274701" cy="522983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的度数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OC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平分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的度数为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pic>
        <p:nvPicPr>
          <p:cNvPr id="13885" name="yt_image_13885" title="H_87.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75802" y="1531667"/>
            <a:ext cx="1576197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7CBBF1-D1DB-934D-15BC-F71862EB863E}"/>
              </a:ext>
            </a:extLst>
          </p:cNvPr>
          <p:cNvSpPr txBox="1"/>
          <p:nvPr/>
        </p:nvSpPr>
        <p:spPr>
          <a:xfrm>
            <a:off x="449989" y="1328682"/>
            <a:ext cx="837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OC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AOD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COE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FE651F3-E495-C9BC-F800-5B99D0319551}"/>
              </a:ext>
            </a:extLst>
          </p:cNvPr>
          <p:cNvSpPr txBox="1"/>
          <p:nvPr/>
        </p:nvSpPr>
        <p:spPr>
          <a:xfrm>
            <a:off x="449989" y="1804170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75F31DD-70B0-157F-2184-7B60331FEAA2}"/>
              </a:ext>
            </a:extLst>
          </p:cNvPr>
          <p:cNvSpPr txBox="1"/>
          <p:nvPr/>
        </p:nvSpPr>
        <p:spPr>
          <a:xfrm>
            <a:off x="449989" y="2279658"/>
            <a:ext cx="520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F3B2149-A45C-69C7-970E-44A80A42C720}"/>
              </a:ext>
            </a:extLst>
          </p:cNvPr>
          <p:cNvSpPr txBox="1"/>
          <p:nvPr/>
        </p:nvSpPr>
        <p:spPr>
          <a:xfrm>
            <a:off x="449989" y="2755146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C6EAB46-7AE4-5613-5CB2-E0196BE42596}"/>
              </a:ext>
            </a:extLst>
          </p:cNvPr>
          <p:cNvSpPr txBox="1"/>
          <p:nvPr/>
        </p:nvSpPr>
        <p:spPr>
          <a:xfrm>
            <a:off x="449989" y="3230634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0EDD46-6F42-C3E4-8C4F-0D14EABA4AF4}"/>
              </a:ext>
            </a:extLst>
          </p:cNvPr>
          <p:cNvSpPr txBox="1"/>
          <p:nvPr/>
        </p:nvSpPr>
        <p:spPr>
          <a:xfrm>
            <a:off x="449989" y="3706122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99B36C8-6CB9-6452-BE66-C6DF7902A360}"/>
              </a:ext>
            </a:extLst>
          </p:cNvPr>
          <p:cNvSpPr txBox="1"/>
          <p:nvPr/>
        </p:nvSpPr>
        <p:spPr>
          <a:xfrm>
            <a:off x="449989" y="4181610"/>
            <a:ext cx="3075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08CDAFD-A1BC-C614-3BD6-201644078499}"/>
              </a:ext>
            </a:extLst>
          </p:cNvPr>
          <p:cNvSpPr txBox="1"/>
          <p:nvPr/>
        </p:nvSpPr>
        <p:spPr>
          <a:xfrm>
            <a:off x="449989" y="4657098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CC7A896B-59DB-CB7C-6DF8-8E761031D566}"/>
              </a:ext>
            </a:extLst>
          </p:cNvPr>
          <p:cNvSpPr txBox="1"/>
          <p:nvPr/>
        </p:nvSpPr>
        <p:spPr>
          <a:xfrm>
            <a:off x="449989" y="5132586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0511A38-816E-E041-14D7-EDC56D28E7F3}"/>
              </a:ext>
            </a:extLst>
          </p:cNvPr>
          <p:cNvSpPr txBox="1"/>
          <p:nvPr/>
        </p:nvSpPr>
        <p:spPr>
          <a:xfrm>
            <a:off x="449989" y="5608074"/>
            <a:ext cx="292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的度数为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7" name="yt_shape_1388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题变式与拓展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将一副直角三角板的直角顶点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叠放在一起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0092,isEnd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3889" name="yt_image_13889" title="H_99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470" y="2491102"/>
            <a:ext cx="160705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167F4C5-44A5-576A-05BD-24B2AC754E00}"/>
              </a:ext>
            </a:extLst>
          </p:cNvPr>
          <p:cNvSpPr txBox="1"/>
          <p:nvPr/>
        </p:nvSpPr>
        <p:spPr>
          <a:xfrm>
            <a:off x="1059708" y="1804170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145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91" name="yt_shape_13891"/>
              <p:cNvSpPr txBox="1"/>
              <p:nvPr/>
            </p:nvSpPr>
            <p:spPr>
              <a:xfrm>
                <a:off x="540119" y="900000"/>
                <a:ext cx="11492915" cy="53611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5427d,isEnd"/>
                  </a:rPr>
                  <a:t>即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的关系为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【拓展】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的度数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Cambria Math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7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  <a:sym typeface=",isEnd"/>
                  </a:rPr>
                  <a:t> 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91" name="yt_shape_1389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61148"/>
              </a:xfrm>
              <a:prstGeom prst="rect">
                <a:avLst/>
              </a:prstGeom>
              <a:blipFill>
                <a:blip r:embed="rId2"/>
                <a:stretch>
                  <a:fillRect l="-1645" t="-1024" b="-10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E43A5B0-A38B-647C-B409-AD162EE07DEE}"/>
              </a:ext>
            </a:extLst>
          </p:cNvPr>
          <p:cNvSpPr txBox="1"/>
          <p:nvPr/>
        </p:nvSpPr>
        <p:spPr>
          <a:xfrm>
            <a:off x="6396883" y="853194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D01786F-EDB7-E907-F68C-26E377F25672}"/>
              </a:ext>
            </a:extLst>
          </p:cNvPr>
          <p:cNvSpPr txBox="1"/>
          <p:nvPr/>
        </p:nvSpPr>
        <p:spPr>
          <a:xfrm>
            <a:off x="8638432" y="1328682"/>
            <a:ext cx="2372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EE84E9-E1AD-5FB8-7484-E32B3E85429B}"/>
              </a:ext>
            </a:extLst>
          </p:cNvPr>
          <p:cNvSpPr txBox="1"/>
          <p:nvPr/>
        </p:nvSpPr>
        <p:spPr>
          <a:xfrm>
            <a:off x="4263283" y="180417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互补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C30B649-DEE7-B3B4-1DD2-46E31E38E5FE}"/>
              </a:ext>
            </a:extLst>
          </p:cNvPr>
          <p:cNvSpPr txBox="1"/>
          <p:nvPr/>
        </p:nvSpPr>
        <p:spPr>
          <a:xfrm>
            <a:off x="450108" y="2755146"/>
            <a:ext cx="3875786" cy="5691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 Math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4088EF7-D3B3-F55A-8916-FF2BB1D775DB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2997899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, 'pageBreak': True}">
                <a:extLst>
                  <a:ext uri="{FF2B5EF4-FFF2-40B4-BE49-F238E27FC236}">
                    <a16:creationId xmlns:a16="http://schemas.microsoft.com/office/drawing/2014/main" id="{74088EF7-D3B3-F55A-8916-FF2BB1D77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2997899" cy="766839"/>
              </a:xfrm>
              <a:prstGeom prst="rect">
                <a:avLst/>
              </a:prstGeom>
              <a:blipFill>
                <a:blip r:embed="rId3"/>
                <a:stretch>
                  <a:fillRect l="-3252" r="-162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8FE5D935-C354-2608-739C-1ECB25977DA5}"/>
              </a:ext>
            </a:extLst>
          </p:cNvPr>
          <p:cNvSpPr txBox="1"/>
          <p:nvPr/>
        </p:nvSpPr>
        <p:spPr>
          <a:xfrm>
            <a:off x="450108" y="3903861"/>
            <a:ext cx="3840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62B888C-D683-9DB7-D9E7-92D46ED1FBF2}"/>
                  </a:ext>
                </a:extLst>
              </p:cNvPr>
              <p:cNvSpPr txBox="1"/>
              <p:nvPr/>
            </p:nvSpPr>
            <p:spPr>
              <a:xfrm>
                <a:off x="450108" y="4379349"/>
                <a:ext cx="4029773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ACB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8" name="文本框 7" descr="{'rangeId': 19, 'pageBreak': True}">
                <a:extLst>
                  <a:ext uri="{FF2B5EF4-FFF2-40B4-BE49-F238E27FC236}">
                    <a16:creationId xmlns:a16="http://schemas.microsoft.com/office/drawing/2014/main" id="{962B888C-D683-9DB7-D9E7-92D46ED1FB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79349"/>
                <a:ext cx="4029773" cy="766839"/>
              </a:xfrm>
              <a:prstGeom prst="rect">
                <a:avLst/>
              </a:prstGeom>
              <a:blipFill>
                <a:blip r:embed="rId4"/>
                <a:stretch>
                  <a:fillRect l="-2421" r="-226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1DB3A004-17F6-DBF6-57BC-20815ECBC732}"/>
              </a:ext>
            </a:extLst>
          </p:cNvPr>
          <p:cNvSpPr txBox="1"/>
          <p:nvPr/>
        </p:nvSpPr>
        <p:spPr>
          <a:xfrm>
            <a:off x="450108" y="5052576"/>
            <a:ext cx="2526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ACB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459A44F-4198-DA7D-8C0E-76C844ACFF59}"/>
                  </a:ext>
                </a:extLst>
              </p:cNvPr>
              <p:cNvSpPr txBox="1"/>
              <p:nvPr/>
            </p:nvSpPr>
            <p:spPr>
              <a:xfrm>
                <a:off x="450108" y="5528065"/>
                <a:ext cx="4156773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DCE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10" name="文本框 9" descr="{'rangeId': 19, 'pageBreak': True}">
                <a:extLst>
                  <a:ext uri="{FF2B5EF4-FFF2-40B4-BE49-F238E27FC236}">
                    <a16:creationId xmlns:a16="http://schemas.microsoft.com/office/drawing/2014/main" id="{8459A44F-4198-DA7D-8C0E-76C844ACFF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528065"/>
                <a:ext cx="4156773" cy="728041"/>
              </a:xfrm>
              <a:prstGeom prst="rect">
                <a:avLst/>
              </a:prstGeom>
              <a:blipFill>
                <a:blip r:embed="rId5"/>
                <a:stretch>
                  <a:fillRect l="-2346" r="-2199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3889" title="H_99.27">
            <a:extLst>
              <a:ext uri="{FF2B5EF4-FFF2-40B4-BE49-F238E27FC236}">
                <a16:creationId xmlns:a16="http://schemas.microsoft.com/office/drawing/2014/main" id="{2324ED60-A4A8-8820-B0FE-F1A1915861F3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64352" y="2983688"/>
            <a:ext cx="1607058" cy="126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19" name="yt_shape_13819"/>
          <p:cNvSpPr txBox="1"/>
          <p:nvPr/>
        </p:nvSpPr>
        <p:spPr>
          <a:xfrm>
            <a:off x="540000" y="900000"/>
            <a:ext cx="65162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ACE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余角分别是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21" name="yt_table_1382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163615"/>
              </p:ext>
            </p:extLst>
          </p:nvPr>
        </p:nvGraphicFramePr>
        <p:xfrm>
          <a:off x="540056" y="1379303"/>
          <a:ext cx="3294063" cy="1901952"/>
        </p:xfrm>
        <a:graphic>
          <a:graphicData uri="http://schemas.openxmlformats.org/drawingml/2006/table">
            <a:tbl>
              <a:tblPr/>
              <a:tblGrid>
                <a:gridCol w="3294063">
                  <a:extLst>
                    <a:ext uri="{9D8B030D-6E8A-4147-A177-3AD203B41FA5}">
                      <a16:colId xmlns:a16="http://schemas.microsoft.com/office/drawing/2014/main" val="107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ECB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∠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ACB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9"/>
                  </a:ext>
                </a:extLst>
              </a:tr>
            </a:tbl>
          </a:graphicData>
        </a:graphic>
      </p:graphicFrame>
      <p:pic>
        <p:nvPicPr>
          <p:cNvPr id="13820" name="yt_image_13820_skip" title="H_82.4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9081" y="1379303"/>
            <a:ext cx="1780794" cy="1046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6DDC2A-0E7A-1C14-D0BF-09F252C9C76E}"/>
              </a:ext>
            </a:extLst>
          </p:cNvPr>
          <p:cNvSpPr txBox="1"/>
          <p:nvPr/>
        </p:nvSpPr>
        <p:spPr>
          <a:xfrm>
            <a:off x="6072914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3" name="yt_shape_13823"/>
          <p:cNvSpPr txBox="1"/>
          <p:nvPr/>
        </p:nvSpPr>
        <p:spPr>
          <a:xfrm>
            <a:off x="540000" y="900000"/>
            <a:ext cx="6602770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的余角和补角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的余角为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的补角为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你有什么发现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同角的补角比余角大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AE0F69-731B-E6BB-7BC0-182196FAB9FD}"/>
              </a:ext>
            </a:extLst>
          </p:cNvPr>
          <p:cNvSpPr txBox="1"/>
          <p:nvPr/>
        </p:nvSpPr>
        <p:spPr>
          <a:xfrm>
            <a:off x="449989" y="1804170"/>
            <a:ext cx="67189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的余角为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CB8C93-F835-AC3C-8024-B670B97BF5DD}"/>
              </a:ext>
            </a:extLst>
          </p:cNvPr>
          <p:cNvSpPr txBox="1"/>
          <p:nvPr/>
        </p:nvSpPr>
        <p:spPr>
          <a:xfrm>
            <a:off x="449989" y="2279658"/>
            <a:ext cx="549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的补角为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'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FCBC2D-5B1D-F2B4-CDA7-764886AC4625}"/>
              </a:ext>
            </a:extLst>
          </p:cNvPr>
          <p:cNvSpPr txBox="1"/>
          <p:nvPr/>
        </p:nvSpPr>
        <p:spPr>
          <a:xfrm>
            <a:off x="449989" y="3230634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同角的补角比余角大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8" name="yt_shape_13828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余角、补角的性质</a:t>
            </a:r>
          </a:p>
        </p:txBody>
      </p:sp>
      <p:sp>
        <p:nvSpPr>
          <p:cNvPr id="13829" name="yt_shape_13829"/>
          <p:cNvSpPr txBox="1"/>
          <p:nvPr/>
        </p:nvSpPr>
        <p:spPr>
          <a:xfrm>
            <a:off x="540000" y="1389434"/>
            <a:ext cx="104259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30" name="yt_table_1383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9210217"/>
              </p:ext>
            </p:extLst>
          </p:nvPr>
        </p:nvGraphicFramePr>
        <p:xfrm>
          <a:off x="540056" y="1868737"/>
          <a:ext cx="4827906" cy="950976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780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7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1"/>
                  </a:ext>
                </a:extLst>
              </a:tr>
            </a:tbl>
          </a:graphicData>
        </a:graphic>
      </p:graphicFrame>
      <p:sp>
        <p:nvSpPr>
          <p:cNvPr id="13832" name="yt_shape_13832"/>
          <p:cNvSpPr txBox="1"/>
          <p:nvPr/>
        </p:nvSpPr>
        <p:spPr>
          <a:xfrm>
            <a:off x="540119" y="28702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aac3,isEnd"/>
              </a:rPr>
              <a:t>的大小关系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理由是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3833" name="yt_shape_13833"/>
          <p:cNvSpPr txBox="1"/>
          <p:nvPr/>
        </p:nvSpPr>
        <p:spPr>
          <a:xfrm>
            <a:off x="540119" y="3829726"/>
            <a:ext cx="11316521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O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在直线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</a:t>
            </a:r>
            <a:r>
              <a:rPr lang="en-US"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3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的余角为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6025792">
            <a:extLst>
              <a:ext uri="{FF2B5EF4-FFF2-40B4-BE49-F238E27FC236}">
                <a16:creationId xmlns:a16="http://schemas.microsoft.com/office/drawing/2014/main" id="{554B35EA-C7A0-6AC8-6187-33A8A8AC8B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F28CCC5-3EEC-91FC-A558-FF192FAD45D9}"/>
              </a:ext>
            </a:extLst>
          </p:cNvPr>
          <p:cNvSpPr txBox="1"/>
          <p:nvPr/>
        </p:nvSpPr>
        <p:spPr>
          <a:xfrm>
            <a:off x="99622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4C6E14-143A-53ED-E704-086F2F002AA5}"/>
              </a:ext>
            </a:extLst>
          </p:cNvPr>
          <p:cNvSpPr txBox="1"/>
          <p:nvPr/>
        </p:nvSpPr>
        <p:spPr>
          <a:xfrm>
            <a:off x="1059708" y="329897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98498F3-038B-9D88-C1F4-1F5E8C8098EC}"/>
              </a:ext>
            </a:extLst>
          </p:cNvPr>
          <p:cNvSpPr txBox="1"/>
          <p:nvPr/>
        </p:nvSpPr>
        <p:spPr>
          <a:xfrm>
            <a:off x="4107708" y="3298973"/>
            <a:ext cx="2618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等角的补角相等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39B139-93E9-C213-EDB5-87F581D825D0}"/>
              </a:ext>
            </a:extLst>
          </p:cNvPr>
          <p:cNvSpPr txBox="1"/>
          <p:nvPr/>
        </p:nvSpPr>
        <p:spPr>
          <a:xfrm>
            <a:off x="10168781" y="3782920"/>
            <a:ext cx="11770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lang="en-US" altLang="zh-CN" sz="2400" i="1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 COD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  <a:sym typeface="_⨹_1_33824"/>
              </a:rPr>
              <a:t> </a:t>
            </a:r>
            <a:b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BE2496-1F9E-CAD1-87E6-B4F84A8FAA4A}"/>
              </a:ext>
            </a:extLst>
          </p:cNvPr>
          <p:cNvSpPr txBox="1"/>
          <p:nvPr/>
        </p:nvSpPr>
        <p:spPr>
          <a:xfrm>
            <a:off x="2951754" y="4258408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grpSp>
        <p:nvGrpSpPr>
          <p:cNvPr id="13834" name="yt_shape_13834" title="H_126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11889" y="4837975"/>
            <a:ext cx="1768221" cy="1603008"/>
            <a:chOff x="0" y="0"/>
            <a:chExt cx="1768221" cy="1603008"/>
          </a:xfrm>
        </p:grpSpPr>
        <p:pic>
          <p:nvPicPr>
            <p:cNvPr id="9" name="yt_image_13834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68221" cy="12070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36" name="yt_shape_13836" descr="{&quot;rangeId&quot;:0,&quot;IgnoreLineSpacing&quot;:1}"/>
            <p:cNvSpPr txBox="1"/>
            <p:nvPr/>
          </p:nvSpPr>
          <p:spPr>
            <a:xfrm>
              <a:off x="350829" y="12430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第7题图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39" name="yt_shape_13839"/>
          <p:cNvSpPr txBox="1"/>
          <p:nvPr/>
        </p:nvSpPr>
        <p:spPr>
          <a:xfrm>
            <a:off x="540119" y="13786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AOD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COE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8a420"/>
              </a:rPr>
              <a:t>则图中互为余角的共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43" name="yt_table_13843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2273082"/>
              </p:ext>
            </p:extLst>
          </p:nvPr>
        </p:nvGraphicFramePr>
        <p:xfrm>
          <a:off x="540056" y="2338047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78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78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2"/>
                  </a:ext>
                </a:extLst>
              </a:tr>
            </a:tbl>
          </a:graphicData>
        </a:graphic>
      </p:graphicFrame>
      <p:grpSp>
        <p:nvGrpSpPr>
          <p:cNvPr id="13840" name="yt_shape_13840_skip" title="H_136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40532" y="2338047"/>
            <a:ext cx="2009394" cy="1739025"/>
            <a:chOff x="0" y="0"/>
            <a:chExt cx="2009394" cy="1739025"/>
          </a:xfrm>
        </p:grpSpPr>
        <p:pic>
          <p:nvPicPr>
            <p:cNvPr id="2" name="yt_image_1384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009394" cy="1343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42" name="yt_shape_13842" descr="{&quot;rangeId&quot;:0,&quot;IgnoreLineSpacing&quot;:1}"/>
            <p:cNvSpPr txBox="1"/>
            <p:nvPr/>
          </p:nvSpPr>
          <p:spPr>
            <a:xfrm>
              <a:off x="471416" y="137902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00000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第8题图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52B5BF58-89A8-7F96-8FEF-FE633B305624}"/>
              </a:ext>
            </a:extLst>
          </p:cNvPr>
          <p:cNvSpPr txBox="1"/>
          <p:nvPr/>
        </p:nvSpPr>
        <p:spPr>
          <a:xfrm>
            <a:off x="1364508" y="18072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838" name="yt_shape_13838"/>
          <p:cNvSpPr txBox="1"/>
          <p:nvPr/>
        </p:nvSpPr>
        <p:spPr>
          <a:xfrm>
            <a:off x="540056" y="899309"/>
            <a:ext cx="523220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找余角或补角时漏解致错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46" name="yt_shape_1384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845" name="yt_image_1384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48" name="yt_shape_13848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下列说法正确的个数有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2840d"/>
              </a:rPr>
              <a:t>一条射线把一个角分成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两个角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这条射线叫这个角的平分线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9_a7731"/>
              </a:rPr>
              <a:t>互余且相等的两个角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都是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°.</a:t>
            </a:r>
          </a:p>
        </p:txBody>
      </p:sp>
      <p:graphicFrame>
        <p:nvGraphicFramePr>
          <p:cNvPr id="13850" name="yt_table_138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2914095"/>
              </p:ext>
            </p:extLst>
          </p:nvPr>
        </p:nvGraphicFramePr>
        <p:xfrm>
          <a:off x="540056" y="3401034"/>
          <a:ext cx="97148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786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87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8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7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3"/>
                  </a:ext>
                </a:extLst>
              </a:tr>
            </a:tbl>
          </a:graphicData>
        </a:graphic>
      </p:graphicFrame>
      <p:sp>
        <p:nvSpPr>
          <p:cNvPr id="13852" name="yt_shape_13852"/>
          <p:cNvSpPr txBox="1"/>
          <p:nvPr/>
        </p:nvSpPr>
        <p:spPr>
          <a:xfrm>
            <a:off x="540000" y="3927205"/>
            <a:ext cx="748442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的余角的补角是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53" name="yt_table_1385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9638116"/>
              </p:ext>
            </p:extLst>
          </p:nvPr>
        </p:nvGraphicFramePr>
        <p:xfrm>
          <a:off x="540056" y="4406508"/>
          <a:ext cx="9943466" cy="475488"/>
        </p:xfrm>
        <a:graphic>
          <a:graphicData uri="http://schemas.openxmlformats.org/drawingml/2006/table">
            <a:tbl>
              <a:tblPr/>
              <a:tblGrid>
                <a:gridCol w="2803843">
                  <a:extLst>
                    <a:ext uri="{9D8B030D-6E8A-4147-A177-3AD203B41FA5}">
                      <a16:colId xmlns:a16="http://schemas.microsoft.com/office/drawing/2014/main" val="10790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91"/>
                    </a:ext>
                  </a:extLst>
                </a:gridCol>
                <a:gridCol w="2633980">
                  <a:extLst>
                    <a:ext uri="{9D8B030D-6E8A-4147-A177-3AD203B41FA5}">
                      <a16:colId xmlns:a16="http://schemas.microsoft.com/office/drawing/2014/main" val="10792"/>
                    </a:ext>
                  </a:extLst>
                </a:gridCol>
                <a:gridCol w="1719263">
                  <a:extLst>
                    <a:ext uri="{9D8B030D-6E8A-4147-A177-3AD203B41FA5}">
                      <a16:colId xmlns:a16="http://schemas.microsoft.com/office/drawing/2014/main" val="107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4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7D89F2-250A-5045-50BC-CD49D2DFAD15}"/>
              </a:ext>
            </a:extLst>
          </p:cNvPr>
          <p:cNvSpPr txBox="1"/>
          <p:nvPr/>
        </p:nvSpPr>
        <p:spPr>
          <a:xfrm>
            <a:off x="4488708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EC2F552-FB16-A4A2-53D1-1C68E52A1CBF}"/>
              </a:ext>
            </a:extLst>
          </p:cNvPr>
          <p:cNvSpPr txBox="1"/>
          <p:nvPr/>
        </p:nvSpPr>
        <p:spPr>
          <a:xfrm>
            <a:off x="7031764" y="3880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5" name="yt_shape_1385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许昌市期末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将一副三角板按如图所示位置摆放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cc8f"/>
              </a:rPr>
              <a:t>一定互余的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856" name="yt_shape_13856"/>
          <p:cNvSpPr txBox="1"/>
          <p:nvPr/>
        </p:nvSpPr>
        <p:spPr>
          <a:xfrm>
            <a:off x="540000" y="1859435"/>
            <a:ext cx="3877665" cy="8104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宋体" pitchFamily="15"/>
                <a:sym typeface=""/>
              </a:rPr>
              <a:t> </a:t>
            </a:r>
          </a:p>
        </p:txBody>
      </p:sp>
      <p:sp>
        <p:nvSpPr>
          <p:cNvPr id="13857" name="yt_shape_13857"/>
          <p:cNvSpPr txBox="1"/>
          <p:nvPr/>
        </p:nvSpPr>
        <p:spPr>
          <a:xfrm>
            <a:off x="540000" y="2720701"/>
            <a:ext cx="4691904" cy="48302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3858" name="yt_shape_13858"/>
          <p:cNvSpPr txBox="1"/>
          <p:nvPr/>
        </p:nvSpPr>
        <p:spPr>
          <a:xfrm>
            <a:off x="540000" y="3203723"/>
            <a:ext cx="3215624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500" b="0" i="0" u="none">
                <a:solidFill>
                  <a:srgbClr val="1EE3CF"/>
                </a:solidFill>
                <a:effectLst/>
                <a:latin typeface="Times New Roman" pitchFamily="45"/>
                <a:ea typeface="Times New Roman" pitchFamily="4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3859" name="yt_shape_13859"/>
          <p:cNvSpPr txBox="1"/>
          <p:nvPr/>
        </p:nvSpPr>
        <p:spPr>
          <a:xfrm>
            <a:off x="540000" y="4173032"/>
            <a:ext cx="5267968" cy="4322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6025900">
            <a:extLst>
              <a:ext uri="{FF2B5EF4-FFF2-40B4-BE49-F238E27FC236}">
                <a16:creationId xmlns:a16="http://schemas.microsoft.com/office/drawing/2014/main" id="{57430AEB-DB06-9C20-4A87-2039D6ED7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06821"/>
            <a:ext cx="1848042" cy="707868"/>
          </a:xfrm>
          <a:prstGeom prst="rect">
            <a:avLst/>
          </a:prstGeom>
        </p:spPr>
      </p:pic>
      <p:pic>
        <p:nvPicPr>
          <p:cNvPr id="5" name="yt_shape_1722146025926">
            <a:extLst>
              <a:ext uri="{FF2B5EF4-FFF2-40B4-BE49-F238E27FC236}">
                <a16:creationId xmlns:a16="http://schemas.microsoft.com/office/drawing/2014/main" id="{03AF449E-EE27-5D68-DC5A-B711FA0640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1941583"/>
            <a:ext cx="1097152" cy="638343"/>
          </a:xfrm>
          <a:prstGeom prst="rect">
            <a:avLst/>
          </a:prstGeom>
        </p:spPr>
      </p:pic>
      <p:pic>
        <p:nvPicPr>
          <p:cNvPr id="7" name="yt_shape_1722146026001">
            <a:extLst>
              <a:ext uri="{FF2B5EF4-FFF2-40B4-BE49-F238E27FC236}">
                <a16:creationId xmlns:a16="http://schemas.microsoft.com/office/drawing/2014/main" id="{B780CBB3-7CEA-9010-83FD-9F302D4012D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3277993"/>
            <a:ext cx="1073342" cy="761097"/>
          </a:xfrm>
          <a:prstGeom prst="rect">
            <a:avLst/>
          </a:prstGeom>
        </p:spPr>
      </p:pic>
      <p:pic>
        <p:nvPicPr>
          <p:cNvPr id="9" name="yt_shape_1722146026026">
            <a:extLst>
              <a:ext uri="{FF2B5EF4-FFF2-40B4-BE49-F238E27FC236}">
                <a16:creationId xmlns:a16="http://schemas.microsoft.com/office/drawing/2014/main" id="{8860C331-A1EE-5395-59B6-4FE772F17DE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07" y="3314026"/>
            <a:ext cx="1355917" cy="68903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7DCF23C-8F87-ADFA-2AE3-105E4BA11B3A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驻马店市期末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四条直线相交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互余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640f6"/>
              </a:rPr>
              <a:t>的余角的补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2" name="yt_table_138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5883039"/>
              </p:ext>
            </p:extLst>
          </p:nvPr>
        </p:nvGraphicFramePr>
        <p:xfrm>
          <a:off x="540056" y="3097528"/>
          <a:ext cx="10236963" cy="475488"/>
        </p:xfrm>
        <a:graphic>
          <a:graphicData uri="http://schemas.openxmlformats.org/drawingml/2006/table">
            <a:tbl>
              <a:tblPr/>
              <a:tblGrid>
                <a:gridCol w="2792540">
                  <a:extLst>
                    <a:ext uri="{9D8B030D-6E8A-4147-A177-3AD203B41FA5}">
                      <a16:colId xmlns:a16="http://schemas.microsoft.com/office/drawing/2014/main" val="10794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95"/>
                    </a:ext>
                  </a:extLst>
                </a:gridCol>
                <a:gridCol w="2786380">
                  <a:extLst>
                    <a:ext uri="{9D8B030D-6E8A-4147-A177-3AD203B41FA5}">
                      <a16:colId xmlns:a16="http://schemas.microsoft.com/office/drawing/2014/main" val="10796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7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116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126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164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154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65"/>
                  </a:ext>
                </a:extLst>
              </a:tr>
            </a:tbl>
          </a:graphicData>
        </a:graphic>
      </p:graphicFrame>
      <p:pic>
        <p:nvPicPr>
          <p:cNvPr id="13861" name="yt_image_13861_skip" title="H_85.05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9465" y="1859435"/>
            <a:ext cx="2471166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9EDBCB-1E5B-A5C5-01A1-C4B38299C75F}"/>
              </a:ext>
            </a:extLst>
          </p:cNvPr>
          <p:cNvSpPr txBox="1"/>
          <p:nvPr/>
        </p:nvSpPr>
        <p:spPr>
          <a:xfrm>
            <a:off x="516320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864" name="yt_shape_13864"/>
              <p:cNvSpPr txBox="1"/>
              <p:nvPr/>
            </p:nvSpPr>
            <p:spPr>
              <a:xfrm>
                <a:off x="540000" y="900000"/>
                <a:ext cx="9105057" cy="32318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互为补角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的余角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与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互为补角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β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的余角为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°.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864" name="yt_shape_13864" descr="{&quot;rangeId&quot;:15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05057" cy="3231847"/>
              </a:xfrm>
              <a:prstGeom prst="rect">
                <a:avLst/>
              </a:prstGeom>
              <a:blipFill>
                <a:blip r:embed="rId2"/>
                <a:stretch>
                  <a:fillRect l="-2076" r="-1005" b="-4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8ECB205-46CC-46EC-C488-144565238FAE}"/>
              </a:ext>
            </a:extLst>
          </p:cNvPr>
          <p:cNvSpPr txBox="1"/>
          <p:nvPr/>
        </p:nvSpPr>
        <p:spPr>
          <a:xfrm>
            <a:off x="449989" y="1528072"/>
            <a:ext cx="3848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互为补角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87AC68A-564C-983A-F8B9-0F3324507BF7}"/>
              </a:ext>
            </a:extLst>
          </p:cNvPr>
          <p:cNvSpPr txBox="1"/>
          <p:nvPr/>
        </p:nvSpPr>
        <p:spPr>
          <a:xfrm>
            <a:off x="449989" y="2003560"/>
            <a:ext cx="30867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FBE937C-7B7D-F421-C929-253CF065AA79}"/>
                  </a:ext>
                </a:extLst>
              </p:cNvPr>
              <p:cNvSpPr txBox="1"/>
              <p:nvPr/>
            </p:nvSpPr>
            <p:spPr>
              <a:xfrm>
                <a:off x="449989" y="2479048"/>
                <a:ext cx="34630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β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, 'hasSerialNum': 1, 'pageBreak': True}">
                <a:extLst>
                  <a:ext uri="{FF2B5EF4-FFF2-40B4-BE49-F238E27FC236}">
                    <a16:creationId xmlns:a16="http://schemas.microsoft.com/office/drawing/2014/main" id="{4FBE937C-7B7D-F421-C929-253CF065AA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9048"/>
                <a:ext cx="3463036" cy="768490"/>
              </a:xfrm>
              <a:prstGeom prst="rect">
                <a:avLst/>
              </a:prstGeom>
              <a:blipFill>
                <a:blip r:embed="rId3"/>
                <a:stretch>
                  <a:fillRect l="-2817" r="-264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73D7372-4184-3682-CA8C-B39C5D925237}"/>
              </a:ext>
            </a:extLst>
          </p:cNvPr>
          <p:cNvSpPr txBox="1"/>
          <p:nvPr/>
        </p:nvSpPr>
        <p:spPr>
          <a:xfrm>
            <a:off x="449989" y="3153926"/>
            <a:ext cx="21692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881E259-4E16-DC11-E084-3C879886BEC4}"/>
              </a:ext>
            </a:extLst>
          </p:cNvPr>
          <p:cNvSpPr txBox="1"/>
          <p:nvPr/>
        </p:nvSpPr>
        <p:spPr>
          <a:xfrm>
            <a:off x="449989" y="3629415"/>
            <a:ext cx="476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的余角为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1947</Words>
  <Application>Microsoft Office PowerPoint</Application>
  <PresentationFormat>宽屏</PresentationFormat>
  <Paragraphs>174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2024-07-30T06:45:46Z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