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9" r:id="rId6"/>
    <p:sldId id="332" r:id="rId7"/>
    <p:sldId id="310" r:id="rId8"/>
    <p:sldId id="315" r:id="rId9"/>
    <p:sldId id="318" r:id="rId10"/>
    <p:sldId id="320" r:id="rId11"/>
    <p:sldId id="321" r:id="rId12"/>
    <p:sldId id="327" r:id="rId13"/>
    <p:sldId id="333" r:id="rId14"/>
    <p:sldId id="329" r:id="rId15"/>
    <p:sldId id="330" r:id="rId16"/>
    <p:sldId id="334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0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8.png"/><Relationship Id="rId7" Type="http://schemas.openxmlformats.org/officeDocument/2006/relationships/image" Target="../media/image20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4" name="yt_shape_11444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443" name="yt_image_11443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46" name="yt_shape_11446"/>
          <p:cNvSpPr txBox="1"/>
          <p:nvPr/>
        </p:nvSpPr>
        <p:spPr>
          <a:xfrm>
            <a:off x="540000" y="1482165"/>
            <a:ext cx="304410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倒数的概念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47" name="yt_shape_11447"/>
              <p:cNvSpPr txBox="1"/>
              <p:nvPr/>
            </p:nvSpPr>
            <p:spPr>
              <a:xfrm>
                <a:off x="540000" y="1971599"/>
                <a:ext cx="7604646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无锡市侨谊教育集团期中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的倒数是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1447" name="yt_shape_11447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71599"/>
                <a:ext cx="7604646" cy="642163"/>
              </a:xfrm>
              <a:prstGeom prst="rect">
                <a:avLst/>
              </a:prstGeom>
              <a:blipFill>
                <a:blip r:embed="rId3"/>
                <a:stretch>
                  <a:fillRect l="-2486" r="-1443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449" name="yt_table_11449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11910818"/>
                  </p:ext>
                </p:extLst>
              </p:nvPr>
            </p:nvGraphicFramePr>
            <p:xfrm>
              <a:off x="540056" y="2664550"/>
              <a:ext cx="8133716" cy="635953"/>
            </p:xfrm>
            <a:graphic>
              <a:graphicData uri="http://schemas.openxmlformats.org/drawingml/2006/table">
                <a:tbl>
                  <a:tblPr/>
                  <a:tblGrid>
                    <a:gridCol w="2084705">
                      <a:extLst>
                        <a:ext uri="{9D8B030D-6E8A-4147-A177-3AD203B41FA5}">
                          <a16:colId xmlns:a16="http://schemas.microsoft.com/office/drawing/2014/main" val="10322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323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324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32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1449" name="yt_table_11449" descr="{&quot;rangeId&quot;:2,&quot;type&quot;:&quot;Option&quot;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11910818"/>
                  </p:ext>
                </p:extLst>
              </p:nvPr>
            </p:nvGraphicFramePr>
            <p:xfrm>
              <a:off x="540056" y="2664550"/>
              <a:ext cx="8133716" cy="635953"/>
            </p:xfrm>
            <a:graphic>
              <a:graphicData uri="http://schemas.openxmlformats.org/drawingml/2006/table">
                <a:tbl>
                  <a:tblPr/>
                  <a:tblGrid>
                    <a:gridCol w="2084705">
                      <a:extLst>
                        <a:ext uri="{9D8B030D-6E8A-4147-A177-3AD203B41FA5}">
                          <a16:colId xmlns:a16="http://schemas.microsoft.com/office/drawing/2014/main" val="10322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323"/>
                        </a:ext>
                      </a:extLst>
                    </a:gridCol>
                    <a:gridCol w="2067243">
                      <a:extLst>
                        <a:ext uri="{9D8B030D-6E8A-4147-A177-3AD203B41FA5}">
                          <a16:colId xmlns:a16="http://schemas.microsoft.com/office/drawing/2014/main" val="10324"/>
                        </a:ext>
                      </a:extLst>
                    </a:gridCol>
                    <a:gridCol w="1533525">
                      <a:extLst>
                        <a:ext uri="{9D8B030D-6E8A-4147-A177-3AD203B41FA5}">
                          <a16:colId xmlns:a16="http://schemas.microsoft.com/office/drawing/2014/main" val="10325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9035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85075" r="-14701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19469" r="-74336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42976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2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450" name="yt_shape_11450"/>
          <p:cNvSpPr txBox="1"/>
          <p:nvPr/>
        </p:nvSpPr>
        <p:spPr>
          <a:xfrm>
            <a:off x="540000" y="3351150"/>
            <a:ext cx="428322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51" name="yt_table_1145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8018961"/>
              </p:ext>
            </p:extLst>
          </p:nvPr>
        </p:nvGraphicFramePr>
        <p:xfrm>
          <a:off x="540056" y="3830453"/>
          <a:ext cx="3776663" cy="1901952"/>
        </p:xfrm>
        <a:graphic>
          <a:graphicData uri="http://schemas.openxmlformats.org/drawingml/2006/table">
            <a:tbl>
              <a:tblPr/>
              <a:tblGrid>
                <a:gridCol w="3776663">
                  <a:extLst>
                    <a:ext uri="{9D8B030D-6E8A-4147-A177-3AD203B41FA5}">
                      <a16:colId xmlns:a16="http://schemas.microsoft.com/office/drawing/2014/main" val="103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负数没有倒数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的倒数是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任何有理数都有倒数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正数的倒数比自身小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5"/>
                  </a:ext>
                </a:extLst>
              </a:tr>
            </a:tbl>
          </a:graphicData>
        </a:graphic>
      </p:graphicFrame>
      <p:pic>
        <p:nvPicPr>
          <p:cNvPr id="3" name="yt_shape_1722145714153">
            <a:extLst>
              <a:ext uri="{FF2B5EF4-FFF2-40B4-BE49-F238E27FC236}">
                <a16:creationId xmlns:a16="http://schemas.microsoft.com/office/drawing/2014/main" id="{185BB799-C5F4-C771-39E9-42EB2D92063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240EACB-605A-F3E9-95AC-00466F135E7F}"/>
              </a:ext>
            </a:extLst>
          </p:cNvPr>
          <p:cNvSpPr txBox="1"/>
          <p:nvPr/>
        </p:nvSpPr>
        <p:spPr>
          <a:xfrm>
            <a:off x="7150826" y="1924793"/>
            <a:ext cx="400748" cy="7295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301009B-7798-B69E-8223-D8E75C33917E}"/>
              </a:ext>
            </a:extLst>
          </p:cNvPr>
          <p:cNvSpPr txBox="1"/>
          <p:nvPr/>
        </p:nvSpPr>
        <p:spPr>
          <a:xfrm>
            <a:off x="3878989" y="330434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4" name="yt_shape_11504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503" name="yt_image_11503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06" name="yt_shape_11506"/>
          <p:cNvSpPr txBox="1"/>
          <p:nvPr/>
        </p:nvSpPr>
        <p:spPr>
          <a:xfrm>
            <a:off x="540000" y="1482165"/>
            <a:ext cx="59645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一个数的倒数是它本身的数是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507" name="yt_table_1150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7418448"/>
              </p:ext>
            </p:extLst>
          </p:nvPr>
        </p:nvGraphicFramePr>
        <p:xfrm>
          <a:off x="540056" y="1961468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32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3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331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3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±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509" name="yt_shape_11509"/>
              <p:cNvSpPr txBox="1"/>
              <p:nvPr/>
            </p:nvSpPr>
            <p:spPr>
              <a:xfrm>
                <a:off x="540000" y="2487639"/>
                <a:ext cx="7642157" cy="6516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下列结论成立的是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1509" name="yt_shape_11509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87639"/>
                <a:ext cx="7642157" cy="651653"/>
              </a:xfrm>
              <a:prstGeom prst="rect">
                <a:avLst/>
              </a:prstGeom>
              <a:blipFill>
                <a:blip r:embed="rId3"/>
                <a:stretch>
                  <a:fillRect l="-2474" r="-1516" b="-149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511" name="yt_table_1151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2929997"/>
              </p:ext>
            </p:extLst>
          </p:nvPr>
        </p:nvGraphicFramePr>
        <p:xfrm>
          <a:off x="540056" y="3190080"/>
          <a:ext cx="7195186" cy="950976"/>
        </p:xfrm>
        <a:graphic>
          <a:graphicData uri="http://schemas.openxmlformats.org/drawingml/2006/table">
            <a:tbl>
              <a:tblPr/>
              <a:tblGrid>
                <a:gridCol w="4523423">
                  <a:extLst>
                    <a:ext uri="{9D8B030D-6E8A-4147-A177-3AD203B41FA5}">
                      <a16:colId xmlns:a16="http://schemas.microsoft.com/office/drawing/2014/main" val="10333"/>
                    </a:ext>
                  </a:extLst>
                </a:gridCol>
                <a:gridCol w="2671763">
                  <a:extLst>
                    <a:ext uri="{9D8B030D-6E8A-4147-A177-3AD203B41FA5}">
                      <a16:colId xmlns:a16="http://schemas.microsoft.com/office/drawing/2014/main" val="103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0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1513" name="yt_shape_11513"/>
              <p:cNvSpPr txBox="1"/>
              <p:nvPr/>
            </p:nvSpPr>
            <p:spPr>
              <a:xfrm>
                <a:off x="540000" y="4191634"/>
                <a:ext cx="9672135" cy="148743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互为相反数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互为倒数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sz="3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1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，｜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35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1513" name="yt_shape_115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191634"/>
                <a:ext cx="9672135" cy="1487431"/>
              </a:xfrm>
              <a:prstGeom prst="rect">
                <a:avLst/>
              </a:prstGeom>
              <a:blipFill>
                <a:blip r:embed="rId4"/>
                <a:stretch>
                  <a:fillRect l="-1955" r="-1009" b="-4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0D609BC-3F99-15CE-C20B-3EEA987B970B}"/>
              </a:ext>
            </a:extLst>
          </p:cNvPr>
          <p:cNvSpPr txBox="1"/>
          <p:nvPr/>
        </p:nvSpPr>
        <p:spPr>
          <a:xfrm>
            <a:off x="5544086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23DF742-0279-9845-C8AA-BEE0AC6207EF}"/>
              </a:ext>
            </a:extLst>
          </p:cNvPr>
          <p:cNvSpPr txBox="1"/>
          <p:nvPr/>
        </p:nvSpPr>
        <p:spPr>
          <a:xfrm>
            <a:off x="7205436" y="2440833"/>
            <a:ext cx="383285" cy="73896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BBCBC23-95C6-1DCE-6023-EB34967F8183}"/>
              </a:ext>
            </a:extLst>
          </p:cNvPr>
          <p:cNvSpPr txBox="1"/>
          <p:nvPr/>
        </p:nvSpPr>
        <p:spPr>
          <a:xfrm>
            <a:off x="9114182" y="4144828"/>
            <a:ext cx="942086" cy="84488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ABFB614-A831-A436-8A83-549709151FD4}"/>
              </a:ext>
            </a:extLst>
          </p:cNvPr>
          <p:cNvSpPr txBox="1"/>
          <p:nvPr/>
        </p:nvSpPr>
        <p:spPr>
          <a:xfrm>
            <a:off x="7994424" y="4896097"/>
            <a:ext cx="942086" cy="782968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518" name="yt_shape_11518"/>
              <p:cNvSpPr txBox="1"/>
              <p:nvPr/>
            </p:nvSpPr>
            <p:spPr>
              <a:xfrm>
                <a:off x="540000" y="900000"/>
                <a:ext cx="5602496" cy="44012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dirty="0">
                    <a:solidFill>
                      <a:srgbClr val="00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518" name="yt_shape_115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602496" cy="4401208"/>
              </a:xfrm>
              <a:prstGeom prst="rect">
                <a:avLst/>
              </a:prstGeom>
              <a:blipFill>
                <a:blip r:embed="rId2"/>
                <a:stretch>
                  <a:fillRect l="-3373" t="-1247" r="-22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2954BA9-865A-BBD6-83BA-0B33A8CCC49E}"/>
                  </a:ext>
                </a:extLst>
              </p:cNvPr>
              <p:cNvSpPr txBox="1"/>
              <p:nvPr/>
            </p:nvSpPr>
            <p:spPr>
              <a:xfrm>
                <a:off x="449989" y="2068537"/>
                <a:ext cx="32995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2954BA9-865A-BBD6-83BA-0B33A8CCC4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68537"/>
                <a:ext cx="3299523" cy="765061"/>
              </a:xfrm>
              <a:prstGeom prst="rect">
                <a:avLst/>
              </a:prstGeom>
              <a:blipFill>
                <a:blip r:embed="rId3"/>
                <a:stretch>
                  <a:fillRect l="-2957" r="-295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9E92098A-5C6F-1708-623E-9B0E3FA57D80}"/>
              </a:ext>
            </a:extLst>
          </p:cNvPr>
          <p:cNvSpPr txBox="1"/>
          <p:nvPr/>
        </p:nvSpPr>
        <p:spPr>
          <a:xfrm>
            <a:off x="449989" y="2739986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6D983D1-FA91-F5A8-BB26-9796FF8DC84D}"/>
                  </a:ext>
                </a:extLst>
              </p:cNvPr>
              <p:cNvSpPr txBox="1"/>
              <p:nvPr/>
            </p:nvSpPr>
            <p:spPr>
              <a:xfrm>
                <a:off x="449989" y="3889908"/>
                <a:ext cx="3899598" cy="7752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6D983D1-FA91-F5A8-BB26-9796FF8DC8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89908"/>
                <a:ext cx="3899598" cy="775284"/>
              </a:xfrm>
              <a:prstGeom prst="rect">
                <a:avLst/>
              </a:prstGeom>
              <a:blipFill>
                <a:blip r:embed="rId4"/>
                <a:stretch>
                  <a:fillRect l="-2500" r="-2344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D60B583-838D-1FFF-B6F9-CA5381421849}"/>
                  </a:ext>
                </a:extLst>
              </p:cNvPr>
              <p:cNvSpPr txBox="1"/>
              <p:nvPr/>
            </p:nvSpPr>
            <p:spPr>
              <a:xfrm>
                <a:off x="449989" y="4571580"/>
                <a:ext cx="1294512" cy="7296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D60B583-838D-1FFF-B6F9-CA538142184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71580"/>
                <a:ext cx="1294512" cy="729628"/>
              </a:xfrm>
              <a:prstGeom prst="rect">
                <a:avLst/>
              </a:prstGeom>
              <a:blipFill>
                <a:blip r:embed="rId5"/>
                <a:stretch>
                  <a:fillRect l="-7547" r="-7547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26" name="yt_shape_11526"/>
              <p:cNvSpPr txBox="1"/>
              <p:nvPr/>
            </p:nvSpPr>
            <p:spPr>
              <a:xfrm>
                <a:off x="540000" y="900000"/>
                <a:ext cx="5140831" cy="20038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26" name="yt_shape_11526" descr="{&quot;rangeId&quot;:2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140831" cy="2003818"/>
              </a:xfrm>
              <a:prstGeom prst="rect">
                <a:avLst/>
              </a:prstGeom>
              <a:blipFill>
                <a:blip r:embed="rId2"/>
                <a:stretch>
                  <a:fillRect l="-3677" r="-2610" b="-30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22EFB60-EFCC-F6CC-339C-C050116458A8}"/>
                  </a:ext>
                </a:extLst>
              </p:cNvPr>
              <p:cNvSpPr txBox="1"/>
              <p:nvPr/>
            </p:nvSpPr>
            <p:spPr>
              <a:xfrm>
                <a:off x="449989" y="1525659"/>
                <a:ext cx="3899598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2}">
                <a:extLst>
                  <a:ext uri="{FF2B5EF4-FFF2-40B4-BE49-F238E27FC236}">
                    <a16:creationId xmlns:a16="http://schemas.microsoft.com/office/drawing/2014/main" id="{322EFB60-EFCC-F6CC-339C-C050116458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5659"/>
                <a:ext cx="3899598" cy="769062"/>
              </a:xfrm>
              <a:prstGeom prst="rect">
                <a:avLst/>
              </a:prstGeom>
              <a:blipFill>
                <a:blip r:embed="rId3"/>
                <a:stretch>
                  <a:fillRect l="-2500" r="-234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139CD7E-80DD-5A2B-7816-276BDD6BF1A9}"/>
                  </a:ext>
                </a:extLst>
              </p:cNvPr>
              <p:cNvSpPr txBox="1"/>
              <p:nvPr/>
            </p:nvSpPr>
            <p:spPr>
              <a:xfrm>
                <a:off x="449989" y="2201109"/>
                <a:ext cx="1294512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2}">
                <a:extLst>
                  <a:ext uri="{FF2B5EF4-FFF2-40B4-BE49-F238E27FC236}">
                    <a16:creationId xmlns:a16="http://schemas.microsoft.com/office/drawing/2014/main" id="{5139CD7E-80DD-5A2B-7816-276BDD6BF1A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01109"/>
                <a:ext cx="1294512" cy="730136"/>
              </a:xfrm>
              <a:prstGeom prst="rect">
                <a:avLst/>
              </a:prstGeom>
              <a:blipFill>
                <a:blip r:embed="rId4"/>
                <a:stretch>
                  <a:fillRect l="-7547" r="-7547" b="-4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0" name="yt_shape_11530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气象资料表明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山的高度每增加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则气温大约升高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我国著名风景区黄山的天都峰顶相对于山下地面的高度约为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ab69b"/>
              </a:rPr>
              <a:t>当山下的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地面温度为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求天都峰顶的气温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1800m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8km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天都峰顶的气温为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若某地的地面温度为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高空某处的气温为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22℃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b52c2"/>
              </a:rPr>
              <a:t>求此处相对于地面的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÷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此处相对于地面的高度约为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7km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7FD6AED-1752-6549-A3C6-B94C0F848912}"/>
              </a:ext>
            </a:extLst>
          </p:cNvPr>
          <p:cNvSpPr txBox="1"/>
          <p:nvPr/>
        </p:nvSpPr>
        <p:spPr>
          <a:xfrm>
            <a:off x="450108" y="2279658"/>
            <a:ext cx="3548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1800m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67B4E2D-5424-5E28-457B-D8BAA918A7BE}"/>
              </a:ext>
            </a:extLst>
          </p:cNvPr>
          <p:cNvSpPr txBox="1"/>
          <p:nvPr/>
        </p:nvSpPr>
        <p:spPr>
          <a:xfrm>
            <a:off x="450108" y="2755146"/>
            <a:ext cx="4455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4DD5EDE-C316-22DC-DFFF-AC5806179470}"/>
              </a:ext>
            </a:extLst>
          </p:cNvPr>
          <p:cNvSpPr txBox="1"/>
          <p:nvPr/>
        </p:nvSpPr>
        <p:spPr>
          <a:xfrm>
            <a:off x="450108" y="3230634"/>
            <a:ext cx="4150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天都峰顶的气温为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A4AEDD6-8681-153F-2E02-3BE8CCB3D85B}"/>
              </a:ext>
            </a:extLst>
          </p:cNvPr>
          <p:cNvSpPr txBox="1"/>
          <p:nvPr/>
        </p:nvSpPr>
        <p:spPr>
          <a:xfrm>
            <a:off x="450108" y="4657098"/>
            <a:ext cx="6055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5F0DE11-5F11-9C5F-4C37-3435B237814C}"/>
              </a:ext>
            </a:extLst>
          </p:cNvPr>
          <p:cNvSpPr txBox="1"/>
          <p:nvPr/>
        </p:nvSpPr>
        <p:spPr>
          <a:xfrm>
            <a:off x="450108" y="5132586"/>
            <a:ext cx="5141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此处相对于地面的高度约为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7km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7" name="yt_shape_11537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1536" name="yt_image_11536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539" name="yt_shape_11539"/>
              <p:cNvSpPr txBox="1"/>
              <p:nvPr/>
            </p:nvSpPr>
            <p:spPr>
              <a:xfrm>
                <a:off x="540119" y="1482165"/>
                <a:ext cx="11492915" cy="50302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创新意识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都是非零的有理数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7620c"/>
                  </a:rPr>
                  <a:t> </a:t>
                </a:r>
                <a:b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综上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1539" name="yt_shape_11539" descr="{&quot;rangeId&quot;:23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5030223"/>
              </a:xfrm>
              <a:prstGeom prst="rect">
                <a:avLst/>
              </a:prstGeom>
              <a:blipFill>
                <a:blip r:embed="rId3"/>
                <a:stretch>
                  <a:fillRect l="-1645" b="-2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4CDFC7C-4123-F7A4-62E5-465E9023440B}"/>
                  </a:ext>
                </a:extLst>
              </p:cNvPr>
              <p:cNvSpPr txBox="1"/>
              <p:nvPr/>
            </p:nvSpPr>
            <p:spPr>
              <a:xfrm>
                <a:off x="450108" y="2930149"/>
                <a:ext cx="7925371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23, 'hasSerialNum': 1}">
                <a:extLst>
                  <a:ext uri="{FF2B5EF4-FFF2-40B4-BE49-F238E27FC236}">
                    <a16:creationId xmlns:a16="http://schemas.microsoft.com/office/drawing/2014/main" id="{B4CDFC7C-4123-F7A4-62E5-465E902344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30149"/>
                <a:ext cx="7925371" cy="778460"/>
              </a:xfrm>
              <a:prstGeom prst="rect">
                <a:avLst/>
              </a:prstGeom>
              <a:blipFill>
                <a:blip r:embed="rId4"/>
                <a:stretch>
                  <a:fillRect l="-1231" r="-1231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A088F81-8B2B-6613-4FFF-30DAC74CBA6C}"/>
                  </a:ext>
                </a:extLst>
              </p:cNvPr>
              <p:cNvSpPr txBox="1"/>
              <p:nvPr/>
            </p:nvSpPr>
            <p:spPr>
              <a:xfrm>
                <a:off x="450108" y="3614997"/>
                <a:ext cx="7944421" cy="77845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23, 'hasSerialNum': 1}">
                <a:extLst>
                  <a:ext uri="{FF2B5EF4-FFF2-40B4-BE49-F238E27FC236}">
                    <a16:creationId xmlns:a16="http://schemas.microsoft.com/office/drawing/2014/main" id="{DA088F81-8B2B-6613-4FFF-30DAC74CBA6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614997"/>
                <a:ext cx="7944421" cy="778459"/>
              </a:xfrm>
              <a:prstGeom prst="rect">
                <a:avLst/>
              </a:prstGeom>
              <a:blipFill>
                <a:blip r:embed="rId5"/>
                <a:stretch>
                  <a:fillRect l="-1228" r="-1151" b="-3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08CAA87-3BA6-774D-547B-4C92E8C834E5}"/>
                  </a:ext>
                </a:extLst>
              </p:cNvPr>
              <p:cNvSpPr txBox="1"/>
              <p:nvPr/>
            </p:nvSpPr>
            <p:spPr>
              <a:xfrm>
                <a:off x="450108" y="4299845"/>
                <a:ext cx="8249221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23, 'hasSerialNum': 1}">
                <a:extLst>
                  <a:ext uri="{FF2B5EF4-FFF2-40B4-BE49-F238E27FC236}">
                    <a16:creationId xmlns:a16="http://schemas.microsoft.com/office/drawing/2014/main" id="{E08CAA87-3BA6-774D-547B-4C92E8C834E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99845"/>
                <a:ext cx="8249221" cy="778460"/>
              </a:xfrm>
              <a:prstGeom prst="rect">
                <a:avLst/>
              </a:prstGeom>
              <a:blipFill>
                <a:blip r:embed="rId6"/>
                <a:stretch>
                  <a:fillRect l="-1183" r="-1109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75177A1-324A-CE24-4592-9CE3B06ACFFA}"/>
                  </a:ext>
                </a:extLst>
              </p:cNvPr>
              <p:cNvSpPr txBox="1"/>
              <p:nvPr/>
            </p:nvSpPr>
            <p:spPr>
              <a:xfrm>
                <a:off x="450108" y="4984692"/>
                <a:ext cx="8096821" cy="77845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5" name="文本框 4" descr="{'rangeId': 23, 'hasSerialNum': 1}">
                <a:extLst>
                  <a:ext uri="{FF2B5EF4-FFF2-40B4-BE49-F238E27FC236}">
                    <a16:creationId xmlns:a16="http://schemas.microsoft.com/office/drawing/2014/main" id="{775177A1-324A-CE24-4592-9CE3B06ACF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984692"/>
                <a:ext cx="8096821" cy="778459"/>
              </a:xfrm>
              <a:prstGeom prst="rect">
                <a:avLst/>
              </a:prstGeom>
              <a:blipFill>
                <a:blip r:embed="rId7"/>
                <a:stretch>
                  <a:fillRect l="-1205" r="-1130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9D33FBE-3C52-9488-9C0A-A18CA6503EEC}"/>
                  </a:ext>
                </a:extLst>
              </p:cNvPr>
              <p:cNvSpPr txBox="1"/>
              <p:nvPr/>
            </p:nvSpPr>
            <p:spPr>
              <a:xfrm>
                <a:off x="450108" y="5669539"/>
                <a:ext cx="5736336" cy="84100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综上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6" name="文本框 5" descr="{'rangeId': 23, 'hasSerialNum': 1}">
                <a:extLst>
                  <a:ext uri="{FF2B5EF4-FFF2-40B4-BE49-F238E27FC236}">
                    <a16:creationId xmlns:a16="http://schemas.microsoft.com/office/drawing/2014/main" id="{19D33FBE-3C52-9488-9C0A-A18CA6503E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669539"/>
                <a:ext cx="5736336" cy="841007"/>
              </a:xfrm>
              <a:prstGeom prst="rect">
                <a:avLst/>
              </a:prstGeom>
              <a:blipFill>
                <a:blip r:embed="rId8"/>
                <a:stretch>
                  <a:fillRect l="-1700" r="-1700" b="-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3" name="yt_shape_11543"/>
          <p:cNvSpPr txBox="1"/>
          <p:nvPr/>
        </p:nvSpPr>
        <p:spPr>
          <a:xfrm>
            <a:off x="540119" y="900000"/>
            <a:ext cx="11492915" cy="1925133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有理数除法的运算技巧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当两个有理数能够整除时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确定商的符号后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1_62350"/>
              </a:rPr>
              <a:t>直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接相除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当除数是分数时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经常把除法转化为乘法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当除数是小数时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2_afda5"/>
              </a:rPr>
              <a:t>可以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把小数转化为分数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当算式中有带分数时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要把带分数转化为假分数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53" name="yt_shape_11453"/>
              <p:cNvSpPr txBox="1"/>
              <p:nvPr/>
            </p:nvSpPr>
            <p:spPr>
              <a:xfrm>
                <a:off x="540000" y="900000"/>
                <a:ext cx="4154984" cy="228838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写出下列各数的倒数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的倒数是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的倒数是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的倒数是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53" name="yt_shape_114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154984" cy="2288383"/>
              </a:xfrm>
              <a:prstGeom prst="rect">
                <a:avLst/>
              </a:prstGeom>
              <a:blipFill>
                <a:blip r:embed="rId2"/>
                <a:stretch>
                  <a:fillRect l="-4552" t="-2400" r="-3524" b="-3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99D24D7-DDFC-7507-0AA4-E9BB13FEBF71}"/>
                  </a:ext>
                </a:extLst>
              </p:cNvPr>
              <p:cNvSpPr txBox="1"/>
              <p:nvPr/>
            </p:nvSpPr>
            <p:spPr>
              <a:xfrm>
                <a:off x="3007452" y="1328682"/>
                <a:ext cx="661099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4, 'hasSerialNum': 1, 'pageBreak': True}">
                <a:extLst>
                  <a:ext uri="{FF2B5EF4-FFF2-40B4-BE49-F238E27FC236}">
                    <a16:creationId xmlns:a16="http://schemas.microsoft.com/office/drawing/2014/main" id="{699D24D7-DDFC-7507-0AA4-E9BB13FEBF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7452" y="1328682"/>
                <a:ext cx="661099" cy="775221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62856043-D5EA-04CB-0E18-A84D72B58EBF}"/>
              </a:ext>
            </a:extLst>
          </p:cNvPr>
          <p:cNvCxnSpPr/>
          <p:nvPr/>
        </p:nvCxnSpPr>
        <p:spPr>
          <a:xfrm>
            <a:off x="2745038" y="2076147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C6C8B83A-7BF1-51EF-5D35-A69DB94407BD}"/>
              </a:ext>
            </a:extLst>
          </p:cNvPr>
          <p:cNvSpPr txBox="1"/>
          <p:nvPr/>
        </p:nvSpPr>
        <p:spPr>
          <a:xfrm>
            <a:off x="3497989" y="2010291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884339D-96C6-95EC-F251-0E75C3CE8776}"/>
                  </a:ext>
                </a:extLst>
              </p:cNvPr>
              <p:cNvSpPr txBox="1"/>
              <p:nvPr/>
            </p:nvSpPr>
            <p:spPr>
              <a:xfrm>
                <a:off x="3417027" y="2485779"/>
                <a:ext cx="1142111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4, 'hasSerialNum': 1, 'pageBreak': True}">
                <a:extLst>
                  <a:ext uri="{FF2B5EF4-FFF2-40B4-BE49-F238E27FC236}">
                    <a16:creationId xmlns:a16="http://schemas.microsoft.com/office/drawing/2014/main" id="{2884339D-96C6-95EC-F251-0E75C3CE87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7027" y="2485779"/>
                <a:ext cx="1142111" cy="727279"/>
              </a:xfrm>
              <a:prstGeom prst="rect">
                <a:avLst/>
              </a:prstGeom>
              <a:blipFill>
                <a:blip r:embed="rId4"/>
                <a:stretch>
                  <a:fillRect l="-8556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84E91908-2BE1-FF7D-FC4D-7021B943BB28}"/>
              </a:ext>
            </a:extLst>
          </p:cNvPr>
          <p:cNvCxnSpPr/>
          <p:nvPr/>
        </p:nvCxnSpPr>
        <p:spPr>
          <a:xfrm>
            <a:off x="3202238" y="3185302"/>
            <a:ext cx="126688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9" name="yt_shape_11459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有理数的除法法则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60" name="yt_shape_11460"/>
              <p:cNvSpPr txBox="1"/>
              <p:nvPr/>
            </p:nvSpPr>
            <p:spPr>
              <a:xfrm>
                <a:off x="540000" y="1389434"/>
                <a:ext cx="8220199" cy="64081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将除法变为乘法正确的是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460" name="yt_shape_11460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8220199" cy="640816"/>
              </a:xfrm>
              <a:prstGeom prst="rect">
                <a:avLst/>
              </a:prstGeom>
              <a:blipFill>
                <a:blip r:embed="rId2"/>
                <a:stretch>
                  <a:fillRect l="-2300" r="-126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462" name="yt_table_11462" title="H_100.7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0051165"/>
                  </p:ext>
                </p:extLst>
              </p:nvPr>
            </p:nvGraphicFramePr>
            <p:xfrm>
              <a:off x="540056" y="2081038"/>
              <a:ext cx="6617018" cy="1278890"/>
            </p:xfrm>
            <a:graphic>
              <a:graphicData uri="http://schemas.openxmlformats.org/drawingml/2006/table">
                <a:tbl>
                  <a:tblPr/>
                  <a:tblGrid>
                    <a:gridCol w="3789680">
                      <a:extLst>
                        <a:ext uri="{9D8B030D-6E8A-4147-A177-3AD203B41FA5}">
                          <a16:colId xmlns:a16="http://schemas.microsoft.com/office/drawing/2014/main" val="10327"/>
                        </a:ext>
                      </a:extLst>
                    </a:gridCol>
                    <a:gridCol w="2827338">
                      <a:extLst>
                        <a:ext uri="{9D8B030D-6E8A-4147-A177-3AD203B41FA5}">
                          <a16:colId xmlns:a16="http://schemas.microsoft.com/office/drawing/2014/main" val="1032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19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（＋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2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1462" name="yt_table_11462" descr="{&quot;rangeId&quot;:6,&quot;type&quot;:&quot;Option&quot;}" title="H_100.7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00051165"/>
                  </p:ext>
                </p:extLst>
              </p:nvPr>
            </p:nvGraphicFramePr>
            <p:xfrm>
              <a:off x="540056" y="2081038"/>
              <a:ext cx="6617018" cy="1278890"/>
            </p:xfrm>
            <a:graphic>
              <a:graphicData uri="http://schemas.openxmlformats.org/drawingml/2006/table">
                <a:tbl>
                  <a:tblPr/>
                  <a:tblGrid>
                    <a:gridCol w="3789680">
                      <a:extLst>
                        <a:ext uri="{9D8B030D-6E8A-4147-A177-3AD203B41FA5}">
                          <a16:colId xmlns:a16="http://schemas.microsoft.com/office/drawing/2014/main" val="10327"/>
                        </a:ext>
                      </a:extLst>
                    </a:gridCol>
                    <a:gridCol w="2827338">
                      <a:extLst>
                        <a:ext uri="{9D8B030D-6E8A-4147-A177-3AD203B41FA5}">
                          <a16:colId xmlns:a16="http://schemas.microsoft.com/office/drawing/2014/main" val="10328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74478" b="-1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4267" b="-1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26"/>
                      </a:ext>
                    </a:extLst>
                  </a:tr>
                  <a:tr h="642366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99057" r="-74478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4267" t="-99057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2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145714225">
            <a:extLst>
              <a:ext uri="{FF2B5EF4-FFF2-40B4-BE49-F238E27FC236}">
                <a16:creationId xmlns:a16="http://schemas.microsoft.com/office/drawing/2014/main" id="{E23E6518-325C-DF82-CB75-D96E2E7C188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7DFD25E-7DE1-F68F-1FFD-8067056BF6AE}"/>
              </a:ext>
            </a:extLst>
          </p:cNvPr>
          <p:cNvSpPr txBox="1"/>
          <p:nvPr/>
        </p:nvSpPr>
        <p:spPr>
          <a:xfrm>
            <a:off x="7760426" y="1342628"/>
            <a:ext cx="400748" cy="7282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63" name="yt_shape_11463"/>
              <p:cNvSpPr txBox="1"/>
              <p:nvPr/>
            </p:nvSpPr>
            <p:spPr>
              <a:xfrm>
                <a:off x="540000" y="900000"/>
                <a:ext cx="5463034" cy="56255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页练习第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63" name="yt_shape_11463" descr="{&quot;rangeId&quot;:25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463034" cy="5625579"/>
              </a:xfrm>
              <a:prstGeom prst="rect">
                <a:avLst/>
              </a:prstGeom>
              <a:blipFill>
                <a:blip r:embed="rId2"/>
                <a:stretch>
                  <a:fillRect l="-3460" t="-976" r="-2344" b="-24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4E7AC8D-8491-9F2B-BE43-00889EA68E01}"/>
              </a:ext>
            </a:extLst>
          </p:cNvPr>
          <p:cNvSpPr txBox="1"/>
          <p:nvPr/>
        </p:nvSpPr>
        <p:spPr>
          <a:xfrm>
            <a:off x="449989" y="1804170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3562BDAC-C99C-6A52-00C5-9AFAF87844D0}"/>
              </a:ext>
            </a:extLst>
          </p:cNvPr>
          <p:cNvSpPr txBox="1"/>
          <p:nvPr/>
        </p:nvSpPr>
        <p:spPr>
          <a:xfrm>
            <a:off x="449989" y="227965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E07F633-65EA-99DB-E993-1DEBD80C6C81}"/>
              </a:ext>
            </a:extLst>
          </p:cNvPr>
          <p:cNvSpPr txBox="1"/>
          <p:nvPr/>
        </p:nvSpPr>
        <p:spPr>
          <a:xfrm>
            <a:off x="449989" y="3230634"/>
            <a:ext cx="2466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÷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057E60A-364F-42E6-CCF4-BA80DE772250}"/>
              </a:ext>
            </a:extLst>
          </p:cNvPr>
          <p:cNvSpPr txBox="1"/>
          <p:nvPr/>
        </p:nvSpPr>
        <p:spPr>
          <a:xfrm>
            <a:off x="449989" y="370612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BDD82EC5-DD19-1293-FB87-CA19389F451A}"/>
                  </a:ext>
                </a:extLst>
              </p:cNvPr>
              <p:cNvSpPr txBox="1"/>
              <p:nvPr/>
            </p:nvSpPr>
            <p:spPr>
              <a:xfrm>
                <a:off x="449989" y="4853059"/>
                <a:ext cx="26899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5, 'hasSerialNum': 1}">
                <a:extLst>
                  <a:ext uri="{FF2B5EF4-FFF2-40B4-BE49-F238E27FC236}">
                    <a16:creationId xmlns:a16="http://schemas.microsoft.com/office/drawing/2014/main" id="{BDD82EC5-DD19-1293-FB87-CA19389F45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53059"/>
                <a:ext cx="2689924" cy="765061"/>
              </a:xfrm>
              <a:prstGeom prst="rect">
                <a:avLst/>
              </a:prstGeom>
              <a:blipFill>
                <a:blip r:embed="rId3"/>
                <a:stretch>
                  <a:fillRect l="-362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D268B966-72C6-8317-1E48-00D26369DDC3}"/>
              </a:ext>
            </a:extLst>
          </p:cNvPr>
          <p:cNvSpPr txBox="1"/>
          <p:nvPr/>
        </p:nvSpPr>
        <p:spPr>
          <a:xfrm>
            <a:off x="449989" y="5524508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4C11399-06D4-5411-D9CF-0C5F31DCFC70}"/>
              </a:ext>
            </a:extLst>
          </p:cNvPr>
          <p:cNvSpPr txBox="1"/>
          <p:nvPr/>
        </p:nvSpPr>
        <p:spPr>
          <a:xfrm>
            <a:off x="449989" y="5999996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72" name="yt_shape_11472"/>
              <p:cNvSpPr txBox="1"/>
              <p:nvPr/>
            </p:nvSpPr>
            <p:spPr>
              <a:xfrm>
                <a:off x="540000" y="900000"/>
                <a:ext cx="2688236" cy="22789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72" name="yt_shape_11472" descr="{&quot;rangeId&quot;:2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2688236" cy="2278957"/>
              </a:xfrm>
              <a:prstGeom prst="rect">
                <a:avLst/>
              </a:prstGeom>
              <a:blipFill>
                <a:blip r:embed="rId2"/>
                <a:stretch>
                  <a:fillRect l="-7029" t="-2413" b="-75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CA8E741-3D14-1855-CFD1-BDB9AB715636}"/>
                  </a:ext>
                </a:extLst>
              </p:cNvPr>
              <p:cNvSpPr txBox="1"/>
              <p:nvPr/>
            </p:nvSpPr>
            <p:spPr>
              <a:xfrm>
                <a:off x="449989" y="1328682"/>
                <a:ext cx="2842324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8}">
                <a:extLst>
                  <a:ext uri="{FF2B5EF4-FFF2-40B4-BE49-F238E27FC236}">
                    <a16:creationId xmlns:a16="http://schemas.microsoft.com/office/drawing/2014/main" id="{DCA8E741-3D14-1855-CFD1-BDB9AB7156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28682"/>
                <a:ext cx="2842324" cy="769062"/>
              </a:xfrm>
              <a:prstGeom prst="rect">
                <a:avLst/>
              </a:prstGeom>
              <a:blipFill>
                <a:blip r:embed="rId3"/>
                <a:stretch>
                  <a:fillRect l="-343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71AEC37-2396-0FD7-242E-257E6A7CFA73}"/>
                  </a:ext>
                </a:extLst>
              </p:cNvPr>
              <p:cNvSpPr txBox="1"/>
              <p:nvPr/>
            </p:nvSpPr>
            <p:spPr>
              <a:xfrm>
                <a:off x="449989" y="2004132"/>
                <a:ext cx="1623124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8}">
                <a:extLst>
                  <a:ext uri="{FF2B5EF4-FFF2-40B4-BE49-F238E27FC236}">
                    <a16:creationId xmlns:a16="http://schemas.microsoft.com/office/drawing/2014/main" id="{471AEC37-2396-0FD7-242E-257E6A7CFA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4132"/>
                <a:ext cx="1623124" cy="775221"/>
              </a:xfrm>
              <a:prstGeom prst="rect">
                <a:avLst/>
              </a:prstGeom>
              <a:blipFill>
                <a:blip r:embed="rId4"/>
                <a:stretch>
                  <a:fillRect l="-6015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A4277756-DD07-A7D6-2547-E525D888DCF0}"/>
              </a:ext>
            </a:extLst>
          </p:cNvPr>
          <p:cNvSpPr txBox="1"/>
          <p:nvPr/>
        </p:nvSpPr>
        <p:spPr>
          <a:xfrm>
            <a:off x="449989" y="2685741"/>
            <a:ext cx="12468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5" name="yt_shape_11475"/>
          <p:cNvSpPr txBox="1"/>
          <p:nvPr/>
        </p:nvSpPr>
        <p:spPr>
          <a:xfrm>
            <a:off x="540000" y="900000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化简分数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76" name="yt_shape_11476"/>
              <p:cNvSpPr txBox="1"/>
              <p:nvPr/>
            </p:nvSpPr>
            <p:spPr>
              <a:xfrm>
                <a:off x="540000" y="1389434"/>
                <a:ext cx="5568832" cy="78675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填空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　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</m:t>
                        </m:r>
                        <m:r>
                          <a:rPr lang="zh-CN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　）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4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76" name="yt_shape_1147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5568832" cy="786754"/>
              </a:xfrm>
              <a:prstGeom prst="rect">
                <a:avLst/>
              </a:prstGeom>
              <a:blipFill>
                <a:blip r:embed="rId2"/>
                <a:stretch>
                  <a:fillRect l="-3395" r="-2410" b="-12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478" name="yt_shape_11478"/>
          <p:cNvSpPr txBox="1"/>
          <p:nvPr/>
        </p:nvSpPr>
        <p:spPr>
          <a:xfrm>
            <a:off x="540000" y="2226976"/>
            <a:ext cx="25391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化简下列分数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479" name="yt_shape_11479"/>
              <p:cNvSpPr txBox="1"/>
              <p:nvPr/>
            </p:nvSpPr>
            <p:spPr>
              <a:xfrm>
                <a:off x="540000" y="2706279"/>
                <a:ext cx="7788248" cy="6429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                                             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48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</p:txBody>
          </p:sp>
        </mc:Choice>
        <mc:Fallback>
          <p:sp>
            <p:nvSpPr>
              <p:cNvPr id="11479" name="yt_shape_114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06279"/>
                <a:ext cx="7788248" cy="642933"/>
              </a:xfrm>
              <a:prstGeom prst="rect">
                <a:avLst/>
              </a:prstGeom>
              <a:blipFill>
                <a:blip r:embed="rId3"/>
                <a:stretch>
                  <a:fillRect l="-2428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81" name="yt_shape_11481"/>
              <p:cNvSpPr txBox="1"/>
              <p:nvPr/>
            </p:nvSpPr>
            <p:spPr>
              <a:xfrm>
                <a:off x="540000" y="3400000"/>
                <a:ext cx="4996561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	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81" name="yt_shape_11481" descr="{&quot;rangeId&quot;: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00000"/>
                <a:ext cx="4996561" cy="638893"/>
              </a:xfrm>
              <a:prstGeom prst="rect">
                <a:avLst/>
              </a:prstGeom>
              <a:blipFill>
                <a:blip r:embed="rId4"/>
                <a:stretch>
                  <a:fillRect l="-3785" r="-2808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483" name="yt_shape_11483"/>
              <p:cNvSpPr txBox="1"/>
              <p:nvPr/>
            </p:nvSpPr>
            <p:spPr>
              <a:xfrm>
                <a:off x="540000" y="4089681"/>
                <a:ext cx="7644232" cy="6491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54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	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                                             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483" name="yt_shape_1148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089681"/>
                <a:ext cx="7644232" cy="649152"/>
              </a:xfrm>
              <a:prstGeom prst="rect">
                <a:avLst/>
              </a:prstGeom>
              <a:blipFill>
                <a:blip r:embed="rId5"/>
                <a:stretch>
                  <a:fillRect l="-2472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485" name="yt_shape_11485"/>
          <p:cNvSpPr txBox="1"/>
          <p:nvPr/>
        </p:nvSpPr>
        <p:spPr>
          <a:xfrm>
            <a:off x="540000" y="4789621"/>
            <a:ext cx="47705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	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145714311">
            <a:extLst>
              <a:ext uri="{FF2B5EF4-FFF2-40B4-BE49-F238E27FC236}">
                <a16:creationId xmlns:a16="http://schemas.microsoft.com/office/drawing/2014/main" id="{3E68B605-9A3F-C67A-EB86-B3D277F8550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8D47CA1-D453-2E72-832B-1D2F4125AF80}"/>
                  </a:ext>
                </a:extLst>
              </p:cNvPr>
              <p:cNvSpPr txBox="1"/>
              <p:nvPr/>
            </p:nvSpPr>
            <p:spPr>
              <a:xfrm>
                <a:off x="3526564" y="1525127"/>
                <a:ext cx="437261" cy="4196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42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9, 'hasSerialNum': 1, 'mathAnswerShape': 1}">
                <a:extLst>
                  <a:ext uri="{FF2B5EF4-FFF2-40B4-BE49-F238E27FC236}">
                    <a16:creationId xmlns:a16="http://schemas.microsoft.com/office/drawing/2014/main" id="{48D47CA1-D453-2E72-832B-1D2F4125AF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6564" y="1525127"/>
                <a:ext cx="437261" cy="419685"/>
              </a:xfrm>
              <a:prstGeom prst="rect">
                <a:avLst/>
              </a:prstGeom>
              <a:blipFill>
                <a:blip r:embed="rId7"/>
                <a:stretch>
                  <a:fillRect l="-4225" r="-23944" b="-28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FA1D9DF-A54C-C29A-AC61-EFA1AB02C072}"/>
              </a:ext>
            </a:extLst>
          </p:cNvPr>
          <p:cNvSpPr txBox="1"/>
          <p:nvPr/>
        </p:nvSpPr>
        <p:spPr>
          <a:xfrm>
            <a:off x="5050564" y="1342628"/>
            <a:ext cx="942086" cy="87275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3FF1038-1A76-C0AC-4799-30FF5570232D}"/>
              </a:ext>
            </a:extLst>
          </p:cNvPr>
          <p:cNvSpPr txBox="1"/>
          <p:nvPr/>
        </p:nvSpPr>
        <p:spPr>
          <a:xfrm>
            <a:off x="449989" y="3353194"/>
            <a:ext cx="2405651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</a:rPr>
              <a:t>8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055E0A6-A843-7CAB-00D0-715E7EAA07D2}"/>
              </a:ext>
            </a:extLst>
          </p:cNvPr>
          <p:cNvSpPr txBox="1"/>
          <p:nvPr/>
        </p:nvSpPr>
        <p:spPr>
          <a:xfrm>
            <a:off x="449989" y="4742815"/>
            <a:ext cx="240565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0B1E9F9-9571-FD0C-B277-1353169070AC}"/>
                  </a:ext>
                </a:extLst>
              </p:cNvPr>
              <p:cNvSpPr txBox="1"/>
              <p:nvPr/>
            </p:nvSpPr>
            <p:spPr>
              <a:xfrm>
                <a:off x="6074733" y="3349212"/>
                <a:ext cx="2541547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60B1E9F9-9571-FD0C-B277-1353169070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74733" y="3349212"/>
                <a:ext cx="2541547" cy="726326"/>
              </a:xfrm>
              <a:prstGeom prst="rect">
                <a:avLst/>
              </a:prstGeom>
              <a:blipFill>
                <a:blip r:embed="rId8"/>
                <a:stretch>
                  <a:fillRect l="-3846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C6AC0B04-FD3B-0714-4017-0F6F322B10A0}"/>
              </a:ext>
            </a:extLst>
          </p:cNvPr>
          <p:cNvSpPr txBox="1"/>
          <p:nvPr/>
        </p:nvSpPr>
        <p:spPr>
          <a:xfrm>
            <a:off x="6096000" y="4738833"/>
            <a:ext cx="254154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6" name="yt_shape_11486"/>
          <p:cNvSpPr txBox="1"/>
          <p:nvPr/>
        </p:nvSpPr>
        <p:spPr>
          <a:xfrm>
            <a:off x="540000" y="900000"/>
            <a:ext cx="458298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有理数的乘除混合运算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87" name="yt_shape_11487"/>
              <p:cNvSpPr txBox="1"/>
              <p:nvPr/>
            </p:nvSpPr>
            <p:spPr>
              <a:xfrm>
                <a:off x="540000" y="1389434"/>
                <a:ext cx="8531182" cy="6429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南阳新野县期末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87" name="yt_shape_11487" descr="{&quot;rangeId&quot;:11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8531182" cy="642933"/>
              </a:xfrm>
              <a:prstGeom prst="rect">
                <a:avLst/>
              </a:prstGeom>
              <a:blipFill>
                <a:blip r:embed="rId2"/>
                <a:stretch>
                  <a:fillRect l="-2216" r="-121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489" name="yt_shape_11489"/>
          <p:cNvSpPr txBox="1"/>
          <p:nvPr/>
        </p:nvSpPr>
        <p:spPr>
          <a:xfrm>
            <a:off x="540000" y="2083155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3" name="yt_shape_1722145714381">
            <a:extLst>
              <a:ext uri="{FF2B5EF4-FFF2-40B4-BE49-F238E27FC236}">
                <a16:creationId xmlns:a16="http://schemas.microsoft.com/office/drawing/2014/main" id="{EC12191E-7125-F464-3A4F-93C94EAAE72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01D9606-ADE2-1213-35F0-373A3EE37C2A}"/>
                  </a:ext>
                </a:extLst>
              </p:cNvPr>
              <p:cNvSpPr txBox="1"/>
              <p:nvPr/>
            </p:nvSpPr>
            <p:spPr>
              <a:xfrm>
                <a:off x="8265251" y="1342628"/>
                <a:ext cx="661099" cy="73032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1, 'hasSerialNum': 1, 'mathAnswerShape': 1}">
                <a:extLst>
                  <a:ext uri="{FF2B5EF4-FFF2-40B4-BE49-F238E27FC236}">
                    <a16:creationId xmlns:a16="http://schemas.microsoft.com/office/drawing/2014/main" id="{B01D9606-ADE2-1213-35F0-373A3EE37C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65251" y="1342628"/>
                <a:ext cx="661099" cy="73032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0F3F442E-068F-E802-D654-7755144CDB43}"/>
              </a:ext>
            </a:extLst>
          </p:cNvPr>
          <p:cNvCxnSpPr/>
          <p:nvPr/>
        </p:nvCxnSpPr>
        <p:spPr>
          <a:xfrm>
            <a:off x="8002838" y="2045199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1490">
                <a:extLst>
                  <a:ext uri="{FF2B5EF4-FFF2-40B4-BE49-F238E27FC236}">
                    <a16:creationId xmlns:a16="http://schemas.microsoft.com/office/drawing/2014/main" id="{D77783F1-6547-5C05-519C-F71DE6DDB601}"/>
                  </a:ext>
                </a:extLst>
              </p:cNvPr>
              <p:cNvSpPr txBox="1"/>
              <p:nvPr/>
            </p:nvSpPr>
            <p:spPr>
              <a:xfrm>
                <a:off x="540000" y="2511671"/>
                <a:ext cx="5304337" cy="254489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5" name="yt_shape_11490">
                <a:extLst>
                  <a:ext uri="{FF2B5EF4-FFF2-40B4-BE49-F238E27FC236}">
                    <a16:creationId xmlns:a16="http://schemas.microsoft.com/office/drawing/2014/main" id="{D77783F1-6547-5C05-519C-F71DE6DDB6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11671"/>
                <a:ext cx="5304337" cy="2544896"/>
              </a:xfrm>
              <a:prstGeom prst="rect">
                <a:avLst/>
              </a:prstGeom>
              <a:blipFill>
                <a:blip r:embed="rId5"/>
                <a:stretch>
                  <a:fillRect l="-3563" r="-2529" b="-38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096C940-7DFE-9A2E-A6EC-4CAF7256FDAC}"/>
                  </a:ext>
                </a:extLst>
              </p:cNvPr>
              <p:cNvSpPr txBox="1"/>
              <p:nvPr/>
            </p:nvSpPr>
            <p:spPr>
              <a:xfrm>
                <a:off x="449989" y="3138726"/>
                <a:ext cx="3451923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096C940-7DFE-9A2E-A6EC-4CAF7256FD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38726"/>
                <a:ext cx="3451923" cy="767474"/>
              </a:xfrm>
              <a:prstGeom prst="rect">
                <a:avLst/>
              </a:prstGeom>
              <a:blipFill>
                <a:blip r:embed="rId6"/>
                <a:stretch>
                  <a:fillRect l="-282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91C5FEB-3FC0-B79F-0F2D-50774F275278}"/>
                  </a:ext>
                </a:extLst>
              </p:cNvPr>
              <p:cNvSpPr txBox="1"/>
              <p:nvPr/>
            </p:nvSpPr>
            <p:spPr>
              <a:xfrm>
                <a:off x="449989" y="3812588"/>
                <a:ext cx="2256536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591C5FEB-3FC0-B79F-0F2D-50774F2752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12588"/>
                <a:ext cx="2256536" cy="768490"/>
              </a:xfrm>
              <a:prstGeom prst="rect">
                <a:avLst/>
              </a:prstGeom>
              <a:blipFill>
                <a:blip r:embed="rId7"/>
                <a:stretch>
                  <a:fillRect l="-4324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48F59040-8E3C-5978-B0C6-CB279F1EA652}"/>
              </a:ext>
            </a:extLst>
          </p:cNvPr>
          <p:cNvSpPr txBox="1"/>
          <p:nvPr/>
        </p:nvSpPr>
        <p:spPr>
          <a:xfrm>
            <a:off x="449989" y="4487466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  <p:bldP spid="7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490" name="yt_shape_11490"/>
              <p:cNvSpPr txBox="1"/>
              <p:nvPr/>
            </p:nvSpPr>
            <p:spPr>
              <a:xfrm>
                <a:off x="540000" y="900000"/>
                <a:ext cx="5304337" cy="20282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490" name="yt_shape_114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304337" cy="2028279"/>
              </a:xfrm>
              <a:prstGeom prst="rect">
                <a:avLst/>
              </a:prstGeom>
              <a:blipFill>
                <a:blip r:embed="rId2"/>
                <a:stretch>
                  <a:fillRect l="-3563" b="-18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42B1DAF-2E69-2AB5-1E4B-8CFF867DA656}"/>
                  </a:ext>
                </a:extLst>
              </p:cNvPr>
              <p:cNvSpPr txBox="1"/>
              <p:nvPr/>
            </p:nvSpPr>
            <p:spPr>
              <a:xfrm>
                <a:off x="449989" y="1484784"/>
                <a:ext cx="3194749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42B1DAF-2E69-2AB5-1E4B-8CFF867DA6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484784"/>
                <a:ext cx="3194749" cy="768045"/>
              </a:xfrm>
              <a:prstGeom prst="rect">
                <a:avLst/>
              </a:prstGeom>
              <a:blipFill>
                <a:blip r:embed="rId3"/>
                <a:stretch>
                  <a:fillRect l="-305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D6F249D-0C80-CB7B-FE47-F5686F8798D3}"/>
                  </a:ext>
                </a:extLst>
              </p:cNvPr>
              <p:cNvSpPr txBox="1"/>
              <p:nvPr/>
            </p:nvSpPr>
            <p:spPr>
              <a:xfrm>
                <a:off x="449989" y="2159217"/>
                <a:ext cx="989711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D6F249D-0C80-CB7B-FE47-F5686F8798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59217"/>
                <a:ext cx="989711" cy="769062"/>
              </a:xfrm>
              <a:prstGeom prst="rect">
                <a:avLst/>
              </a:prstGeom>
              <a:blipFill>
                <a:blip r:embed="rId4"/>
                <a:stretch>
                  <a:fillRect l="-9877" r="-987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499" name="yt_shape_11499"/>
              <p:cNvSpPr txBox="1"/>
              <p:nvPr/>
            </p:nvSpPr>
            <p:spPr>
              <a:xfrm>
                <a:off x="540000" y="900000"/>
                <a:ext cx="4837863" cy="28821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黑体" pitchFamily="24"/>
                  </a:rPr>
                  <a:t>【易错点】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黑体" pitchFamily="24"/>
                  </a:rPr>
                  <a:t>弄错运算顺序而出错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27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499" name="yt_shape_114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837863" cy="2882158"/>
              </a:xfrm>
              <a:prstGeom prst="rect">
                <a:avLst/>
              </a:prstGeom>
              <a:blipFill>
                <a:blip r:embed="rId2"/>
                <a:stretch>
                  <a:fillRect l="-3909" t="-1907" r="-2900" b="-80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7F359D3-9E7C-3E7E-ACB6-F7EFD9011DD1}"/>
                  </a:ext>
                </a:extLst>
              </p:cNvPr>
              <p:cNvSpPr txBox="1"/>
              <p:nvPr/>
            </p:nvSpPr>
            <p:spPr>
              <a:xfrm>
                <a:off x="449989" y="1916832"/>
                <a:ext cx="3066161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27F359D3-9E7C-3E7E-ACB6-F7EFD9011D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16832"/>
                <a:ext cx="3066161" cy="768490"/>
              </a:xfrm>
              <a:prstGeom prst="rect">
                <a:avLst/>
              </a:prstGeom>
              <a:blipFill>
                <a:blip r:embed="rId3"/>
                <a:stretch>
                  <a:fillRect l="-3181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9257E13-5C7B-79BD-7636-0022E09FF684}"/>
                  </a:ext>
                </a:extLst>
              </p:cNvPr>
              <p:cNvSpPr txBox="1"/>
              <p:nvPr/>
            </p:nvSpPr>
            <p:spPr>
              <a:xfrm>
                <a:off x="449989" y="2591710"/>
                <a:ext cx="184696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9257E13-5C7B-79BD-7636-0022E09FF6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91710"/>
                <a:ext cx="1846961" cy="766077"/>
              </a:xfrm>
              <a:prstGeom prst="rect">
                <a:avLst/>
              </a:prstGeom>
              <a:blipFill>
                <a:blip r:embed="rId4"/>
                <a:stretch>
                  <a:fillRect l="-5281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A657A330-1EBD-C1E5-345B-8510F711E66E}"/>
              </a:ext>
            </a:extLst>
          </p:cNvPr>
          <p:cNvSpPr txBox="1"/>
          <p:nvPr/>
        </p:nvSpPr>
        <p:spPr>
          <a:xfrm>
            <a:off x="449989" y="3264175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1532</Words>
  <Application>Microsoft Office PowerPoint</Application>
  <PresentationFormat>宽屏</PresentationFormat>
  <Paragraphs>155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10</cp:revision>
  <dcterms:created xsi:type="dcterms:W3CDTF">2024-07-28T05:44:51Z</dcterms:created>
  <dcterms:modified xsi:type="dcterms:W3CDTF">2024-07-30T01:08:27Z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