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3" r:id="rId5"/>
    <p:sldId id="307" r:id="rId6"/>
    <p:sldId id="309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5" name="yt_shape_1185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54" name="yt_image_11854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57" name="yt_shape_11857"/>
          <p:cNvSpPr txBox="1"/>
          <p:nvPr/>
        </p:nvSpPr>
        <p:spPr>
          <a:xfrm>
            <a:off x="540000" y="1482165"/>
            <a:ext cx="581409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用运算律进行有理数的混合运算</a:t>
            </a:r>
          </a:p>
        </p:txBody>
      </p:sp>
      <p:sp>
        <p:nvSpPr>
          <p:cNvPr id="11858" name="yt_shape_11858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3754"/>
              </a:rPr>
              <a:t>应用了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59" name="yt_table_118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678728"/>
              </p:ext>
            </p:extLst>
          </p:nvPr>
        </p:nvGraphicFramePr>
        <p:xfrm>
          <a:off x="540056" y="2931034"/>
          <a:ext cx="60296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387"/>
                    </a:ext>
                  </a:extLst>
                </a:gridCol>
                <a:gridCol w="2540000">
                  <a:extLst>
                    <a:ext uri="{9D8B030D-6E8A-4147-A177-3AD203B41FA5}">
                      <a16:colId xmlns:a16="http://schemas.microsoft.com/office/drawing/2014/main" val="103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分配律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3"/>
                  </a:ext>
                </a:extLst>
              </a:tr>
            </a:tbl>
          </a:graphicData>
        </a:graphic>
      </p:graphicFrame>
      <p:sp>
        <p:nvSpPr>
          <p:cNvPr id="11861" name="yt_shape_11861"/>
          <p:cNvSpPr txBox="1"/>
          <p:nvPr/>
        </p:nvSpPr>
        <p:spPr>
          <a:xfrm>
            <a:off x="540000" y="3932588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862" name="yt_shape_11862"/>
              <p:cNvSpPr txBox="1"/>
              <p:nvPr/>
            </p:nvSpPr>
            <p:spPr>
              <a:xfrm>
                <a:off x="540000" y="4411891"/>
                <a:ext cx="5366854" cy="64036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862" name="yt_shape_11862" descr="{&quot;rangeId&quot;: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11891"/>
                <a:ext cx="5366854" cy="640368"/>
              </a:xfrm>
              <a:prstGeom prst="rect">
                <a:avLst/>
              </a:prstGeom>
              <a:blipFill>
                <a:blip r:embed="rId3"/>
                <a:stretch>
                  <a:fillRect l="-3523" r="-2386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864" name="yt_shape_11864"/>
              <p:cNvSpPr txBox="1"/>
              <p:nvPr/>
            </p:nvSpPr>
            <p:spPr>
              <a:xfrm>
                <a:off x="540000" y="5103047"/>
                <a:ext cx="5506316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864" name="yt_shape_1186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03047"/>
                <a:ext cx="5506316" cy="642740"/>
              </a:xfrm>
              <a:prstGeom prst="rect">
                <a:avLst/>
              </a:prstGeom>
              <a:blipFill>
                <a:blip r:embed="rId4"/>
                <a:stretch>
                  <a:fillRect l="-3433" r="-2326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61500">
            <a:extLst>
              <a:ext uri="{FF2B5EF4-FFF2-40B4-BE49-F238E27FC236}">
                <a16:creationId xmlns:a16="http://schemas.microsoft.com/office/drawing/2014/main" id="{EF5AA67D-7212-3A4E-D39C-70B7C740E1A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230262-9A06-1EA3-EE2E-9D4051C528F2}"/>
              </a:ext>
            </a:extLst>
          </p:cNvPr>
          <p:cNvSpPr txBox="1"/>
          <p:nvPr/>
        </p:nvSpPr>
        <p:spPr>
          <a:xfrm>
            <a:off x="1059708" y="240028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21CBC58-851E-8F96-F7E5-8F184E206C52}"/>
                  </a:ext>
                </a:extLst>
              </p:cNvPr>
              <p:cNvSpPr txBox="1"/>
              <p:nvPr/>
            </p:nvSpPr>
            <p:spPr>
              <a:xfrm>
                <a:off x="4626702" y="4365085"/>
                <a:ext cx="1013524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4" name="文本框 3" descr="{'rangeId': 3, 'mathAnswerShape': 1}">
                <a:extLst>
                  <a:ext uri="{FF2B5EF4-FFF2-40B4-BE49-F238E27FC236}">
                    <a16:creationId xmlns:a16="http://schemas.microsoft.com/office/drawing/2014/main" id="{421CBC58-851E-8F96-F7E5-8F184E206C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26702" y="4365085"/>
                <a:ext cx="1013524" cy="727787"/>
              </a:xfrm>
              <a:prstGeom prst="rect">
                <a:avLst/>
              </a:prstGeom>
              <a:blipFill>
                <a:blip r:embed="rId6"/>
                <a:stretch>
                  <a:fillRect l="-9639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DC5D1DC-60D9-F10E-9A24-59C5AEF9EE35}"/>
              </a:ext>
            </a:extLst>
          </p:cNvPr>
          <p:cNvCxnSpPr/>
          <p:nvPr/>
        </p:nvCxnSpPr>
        <p:spPr>
          <a:xfrm>
            <a:off x="4411913" y="5065116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26A7AD61-AB8D-028C-2233-89993E320873}"/>
              </a:ext>
            </a:extLst>
          </p:cNvPr>
          <p:cNvSpPr txBox="1"/>
          <p:nvPr/>
        </p:nvSpPr>
        <p:spPr>
          <a:xfrm>
            <a:off x="4836252" y="5056241"/>
            <a:ext cx="1094486" cy="730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66" name="yt_shape_11866"/>
              <p:cNvSpPr txBox="1"/>
              <p:nvPr/>
            </p:nvSpPr>
            <p:spPr>
              <a:xfrm>
                <a:off x="540000" y="900000"/>
                <a:ext cx="8752396" cy="46111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66" name="yt_shape_11866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52396" cy="4611199"/>
              </a:xfrm>
              <a:prstGeom prst="rect">
                <a:avLst/>
              </a:prstGeom>
              <a:blipFill>
                <a:blip r:embed="rId2"/>
                <a:stretch>
                  <a:fillRect l="-2160" t="-1190" r="-118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FD069F5-A588-697E-D140-81EC606C96EF}"/>
                  </a:ext>
                </a:extLst>
              </p:cNvPr>
              <p:cNvSpPr txBox="1"/>
              <p:nvPr/>
            </p:nvSpPr>
            <p:spPr>
              <a:xfrm>
                <a:off x="449989" y="2004386"/>
                <a:ext cx="8847837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hasSerialNum': 1}">
                <a:extLst>
                  <a:ext uri="{FF2B5EF4-FFF2-40B4-BE49-F238E27FC236}">
                    <a16:creationId xmlns:a16="http://schemas.microsoft.com/office/drawing/2014/main" id="{7FD069F5-A588-697E-D140-81EC606C96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386"/>
                <a:ext cx="8847837" cy="769315"/>
              </a:xfrm>
              <a:prstGeom prst="rect">
                <a:avLst/>
              </a:prstGeom>
              <a:blipFill>
                <a:blip r:embed="rId3"/>
                <a:stretch>
                  <a:fillRect l="-1103" r="-11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0ECCF91-BBA4-0914-ADC6-D745E4455050}"/>
              </a:ext>
            </a:extLst>
          </p:cNvPr>
          <p:cNvSpPr txBox="1"/>
          <p:nvPr/>
        </p:nvSpPr>
        <p:spPr>
          <a:xfrm>
            <a:off x="449989" y="2680089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C4CB3BD-E338-5DCB-BCA6-41BE66DC6FD8}"/>
              </a:ext>
            </a:extLst>
          </p:cNvPr>
          <p:cNvSpPr txBox="1"/>
          <p:nvPr/>
        </p:nvSpPr>
        <p:spPr>
          <a:xfrm>
            <a:off x="449989" y="3155577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0CD9641-E05A-9D7C-9D10-B7020C6A78B6}"/>
                  </a:ext>
                </a:extLst>
              </p:cNvPr>
              <p:cNvSpPr txBox="1"/>
              <p:nvPr/>
            </p:nvSpPr>
            <p:spPr>
              <a:xfrm>
                <a:off x="449989" y="4313246"/>
                <a:ext cx="4823523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C0CD9641-E05A-9D7C-9D10-B7020C6A7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313246"/>
                <a:ext cx="4823523" cy="775792"/>
              </a:xfrm>
              <a:prstGeom prst="rect">
                <a:avLst/>
              </a:prstGeom>
              <a:blipFill>
                <a:blip r:embed="rId4"/>
                <a:stretch>
                  <a:fillRect l="-202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4E0F196-8376-12A6-7682-0149D89CC25B}"/>
              </a:ext>
            </a:extLst>
          </p:cNvPr>
          <p:cNvSpPr txBox="1"/>
          <p:nvPr/>
        </p:nvSpPr>
        <p:spPr>
          <a:xfrm>
            <a:off x="449989" y="499542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75" name="yt_shape_11875"/>
              <p:cNvSpPr txBox="1"/>
              <p:nvPr/>
            </p:nvSpPr>
            <p:spPr>
              <a:xfrm>
                <a:off x="540000" y="900000"/>
                <a:ext cx="5116785" cy="363272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75" name="yt_shape_11875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16785" cy="3632726"/>
              </a:xfrm>
              <a:prstGeom prst="rect">
                <a:avLst/>
              </a:prstGeom>
              <a:blipFill>
                <a:blip r:embed="rId2"/>
                <a:stretch>
                  <a:fillRect l="-3695" r="-2622" b="-41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6EC0D8-DB83-CA3A-86E9-E4904C71A659}"/>
                  </a:ext>
                </a:extLst>
              </p:cNvPr>
              <p:cNvSpPr txBox="1"/>
              <p:nvPr/>
            </p:nvSpPr>
            <p:spPr>
              <a:xfrm>
                <a:off x="449989" y="1527628"/>
                <a:ext cx="524738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2}">
                <a:extLst>
                  <a:ext uri="{FF2B5EF4-FFF2-40B4-BE49-F238E27FC236}">
                    <a16:creationId xmlns:a16="http://schemas.microsoft.com/office/drawing/2014/main" id="{5F6EC0D8-DB83-CA3A-86E9-E4904C71A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628"/>
                <a:ext cx="5247386" cy="768045"/>
              </a:xfrm>
              <a:prstGeom prst="rect">
                <a:avLst/>
              </a:prstGeom>
              <a:blipFill>
                <a:blip r:embed="rId3"/>
                <a:stretch>
                  <a:fillRect l="-1858" r="-174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BABB6A7-F272-3E24-CA1B-F5D2550A63AA}"/>
                  </a:ext>
                </a:extLst>
              </p:cNvPr>
              <p:cNvSpPr txBox="1"/>
              <p:nvPr/>
            </p:nvSpPr>
            <p:spPr>
              <a:xfrm>
                <a:off x="449989" y="2202061"/>
                <a:ext cx="3723386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2}">
                <a:extLst>
                  <a:ext uri="{FF2B5EF4-FFF2-40B4-BE49-F238E27FC236}">
                    <a16:creationId xmlns:a16="http://schemas.microsoft.com/office/drawing/2014/main" id="{3BABB6A7-F272-3E24-CA1B-F5D2550A63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061"/>
                <a:ext cx="3723386" cy="768046"/>
              </a:xfrm>
              <a:prstGeom prst="rect">
                <a:avLst/>
              </a:prstGeom>
              <a:blipFill>
                <a:blip r:embed="rId4"/>
                <a:stretch>
                  <a:fillRect l="-2619" r="-245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2028290-21DA-D543-37C8-BDD5131CF148}"/>
                  </a:ext>
                </a:extLst>
              </p:cNvPr>
              <p:cNvSpPr txBox="1"/>
              <p:nvPr/>
            </p:nvSpPr>
            <p:spPr>
              <a:xfrm>
                <a:off x="449989" y="2876495"/>
                <a:ext cx="3723386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2}">
                <a:extLst>
                  <a:ext uri="{FF2B5EF4-FFF2-40B4-BE49-F238E27FC236}">
                    <a16:creationId xmlns:a16="http://schemas.microsoft.com/office/drawing/2014/main" id="{F2028290-21DA-D543-37C8-BDD5131CF14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6495"/>
                <a:ext cx="3723386" cy="768045"/>
              </a:xfrm>
              <a:prstGeom prst="rect">
                <a:avLst/>
              </a:prstGeom>
              <a:blipFill>
                <a:blip r:embed="rId5"/>
                <a:stretch>
                  <a:fillRect l="-26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B4182EC-EEC1-5D6C-ED24-C90B6C99F7D0}"/>
              </a:ext>
            </a:extLst>
          </p:cNvPr>
          <p:cNvSpPr txBox="1"/>
          <p:nvPr/>
        </p:nvSpPr>
        <p:spPr>
          <a:xfrm>
            <a:off x="449989" y="355092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79F4905-85AE-9A2E-544F-9614EF1D8E3C}"/>
              </a:ext>
            </a:extLst>
          </p:cNvPr>
          <p:cNvSpPr txBox="1"/>
          <p:nvPr/>
        </p:nvSpPr>
        <p:spPr>
          <a:xfrm>
            <a:off x="449989" y="402641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0" name="yt_shape_1188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79" name="yt_image_11879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82" name="yt_shape_11882"/>
          <p:cNvSpPr txBox="1"/>
          <p:nvPr/>
        </p:nvSpPr>
        <p:spPr>
          <a:xfrm>
            <a:off x="540000" y="1482165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下列计算错误的是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883" name="yt_table_11883" title="H_183.4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960730"/>
                  </p:ext>
                </p:extLst>
              </p:nvPr>
            </p:nvGraphicFramePr>
            <p:xfrm>
              <a:off x="540056" y="1961468"/>
              <a:ext cx="9197975" cy="2329943"/>
            </p:xfrm>
            <a:graphic>
              <a:graphicData uri="http://schemas.openxmlformats.org/drawingml/2006/table">
                <a:tbl>
                  <a:tblPr/>
                  <a:tblGrid>
                    <a:gridCol w="9197975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883" name="yt_table_11883" descr="{&quot;rangeId&quot;:6,&quot;type&quot;:&quot;Option&quot;}" title="H_183.46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5960730"/>
                  </p:ext>
                </p:extLst>
              </p:nvPr>
            </p:nvGraphicFramePr>
            <p:xfrm>
              <a:off x="540056" y="1961468"/>
              <a:ext cx="9197975" cy="2329943"/>
            </p:xfrm>
            <a:graphic>
              <a:graphicData uri="http://schemas.openxmlformats.org/drawingml/2006/table">
                <a:tbl>
                  <a:tblPr/>
                  <a:tblGrid>
                    <a:gridCol w="9197975">
                      <a:extLst>
                        <a:ext uri="{9D8B030D-6E8A-4147-A177-3AD203B41FA5}">
                          <a16:colId xmlns:a16="http://schemas.microsoft.com/office/drawing/2014/main" val="10389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b="-2846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4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48" b="-18190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99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6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68269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A5331F8-6533-D5CC-AEFE-599C0DC35F0F}"/>
              </a:ext>
            </a:extLst>
          </p:cNvPr>
          <p:cNvSpPr txBox="1"/>
          <p:nvPr/>
        </p:nvSpPr>
        <p:spPr>
          <a:xfrm>
            <a:off x="38789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84" name="yt_shape_11884"/>
              <p:cNvSpPr txBox="1"/>
              <p:nvPr/>
            </p:nvSpPr>
            <p:spPr>
              <a:xfrm>
                <a:off x="540119" y="764704"/>
                <a:ext cx="11492915" cy="32108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是一种运算符号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并且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b49b3,isEnd"/>
                  </a:rPr>
                  <a:t>！＝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，……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！＝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下面是圆圆同学计算一道题的过程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5436,isEnd"/>
                  </a:rPr>
                  <a:t>）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］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圆圆同学这样算正确吗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如果不正确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9a7bf,isEnd"/>
                  </a:rPr>
                  <a:t>请你写出正确的计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算过程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884" name="yt_shape_118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3210879"/>
              </a:xfrm>
              <a:prstGeom prst="rect">
                <a:avLst/>
              </a:prstGeom>
              <a:blipFill>
                <a:blip r:embed="rId2"/>
                <a:stretch>
                  <a:fillRect l="-1645" t="-1518" b="-47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9602AD-B4B1-C9D9-AC5D-5DBD9EC0D950}"/>
              </a:ext>
            </a:extLst>
          </p:cNvPr>
          <p:cNvSpPr txBox="1"/>
          <p:nvPr/>
        </p:nvSpPr>
        <p:spPr>
          <a:xfrm>
            <a:off x="7460507" y="1193386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1888">
                <a:extLst>
                  <a:ext uri="{FF2B5EF4-FFF2-40B4-BE49-F238E27FC236}">
                    <a16:creationId xmlns:a16="http://schemas.microsoft.com/office/drawing/2014/main" id="{8BDADEA9-BEB5-C00C-60E2-3F549F45AB22}"/>
                  </a:ext>
                </a:extLst>
              </p:cNvPr>
              <p:cNvSpPr txBox="1"/>
              <p:nvPr/>
            </p:nvSpPr>
            <p:spPr>
              <a:xfrm>
                <a:off x="630130" y="4022389"/>
                <a:ext cx="4770537" cy="274722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不正确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正确的计算过程如下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1888">
                <a:extLst>
                  <a:ext uri="{FF2B5EF4-FFF2-40B4-BE49-F238E27FC236}">
                    <a16:creationId xmlns:a16="http://schemas.microsoft.com/office/drawing/2014/main" id="{8BDADEA9-BEB5-C00C-60E2-3F549F45AB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130" y="4022389"/>
                <a:ext cx="4770537" cy="2747227"/>
              </a:xfrm>
              <a:prstGeom prst="rect">
                <a:avLst/>
              </a:prstGeom>
              <a:blipFill>
                <a:blip r:embed="rId3"/>
                <a:stretch>
                  <a:fillRect l="-3831" t="-1996" r="-2937" b="-5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1A07E7CF-28E1-B6D0-2C34-4BA76F14696F}"/>
              </a:ext>
            </a:extLst>
          </p:cNvPr>
          <p:cNvSpPr txBox="1"/>
          <p:nvPr/>
        </p:nvSpPr>
        <p:spPr>
          <a:xfrm>
            <a:off x="540119" y="3975583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不正确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正确的计算过程如下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117FC1-AAD0-95CC-FD0A-8B7F757D91A1}"/>
                  </a:ext>
                </a:extLst>
              </p:cNvPr>
              <p:cNvSpPr txBox="1"/>
              <p:nvPr/>
            </p:nvSpPr>
            <p:spPr>
              <a:xfrm>
                <a:off x="540119" y="4451071"/>
                <a:ext cx="36757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117FC1-AAD0-95CC-FD0A-8B7F757D91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451071"/>
                <a:ext cx="3675761" cy="767474"/>
              </a:xfrm>
              <a:prstGeom prst="rect">
                <a:avLst/>
              </a:prstGeom>
              <a:blipFill>
                <a:blip r:embed="rId4"/>
                <a:stretch>
                  <a:fillRect l="-2653" r="-248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CB4426-EB60-F376-484A-FC3B6BE55ACE}"/>
                  </a:ext>
                </a:extLst>
              </p:cNvPr>
              <p:cNvSpPr txBox="1"/>
              <p:nvPr/>
            </p:nvSpPr>
            <p:spPr>
              <a:xfrm>
                <a:off x="540119" y="5124933"/>
                <a:ext cx="3580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CCB4426-EB60-F376-484A-FC3B6BE55A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124933"/>
                <a:ext cx="3580511" cy="765061"/>
              </a:xfrm>
              <a:prstGeom prst="rect">
                <a:avLst/>
              </a:prstGeom>
              <a:blipFill>
                <a:blip r:embed="rId5"/>
                <a:stretch>
                  <a:fillRect l="-2726" r="-272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25BD4DE-A98A-1183-ED3E-E867243457AE}"/>
              </a:ext>
            </a:extLst>
          </p:cNvPr>
          <p:cNvSpPr txBox="1"/>
          <p:nvPr/>
        </p:nvSpPr>
        <p:spPr>
          <a:xfrm>
            <a:off x="540119" y="57963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929760D-148B-51EE-EF10-4B77279F60EA}"/>
              </a:ext>
            </a:extLst>
          </p:cNvPr>
          <p:cNvSpPr txBox="1"/>
          <p:nvPr/>
        </p:nvSpPr>
        <p:spPr>
          <a:xfrm>
            <a:off x="540119" y="627187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0" name="yt_shape_11890"/>
          <p:cNvSpPr txBox="1"/>
          <p:nvPr/>
        </p:nvSpPr>
        <p:spPr>
          <a:xfrm>
            <a:off x="540119" y="908720"/>
            <a:ext cx="11172505" cy="242174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进行有理数的混合运算时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能用运算律的一定要用运算律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c416"/>
              </a:rPr>
              <a:t>其中最常用的运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算律就是分配律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其运用形式有以下两种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把乘积形式化成和的形式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fe22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把和的形式化成乘积形式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022a"/>
              </a:rPr>
              <a:t> </a:t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833</Words>
  <Application>Microsoft Office PowerPoint</Application>
  <PresentationFormat>宽屏</PresentationFormat>
  <Paragraphs>65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2024-07-30T01:39:30Z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