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3" r:id="rId7"/>
    <p:sldId id="315" r:id="rId8"/>
    <p:sldId id="317" r:id="rId9"/>
    <p:sldId id="320" r:id="rId10"/>
    <p:sldId id="321" r:id="rId11"/>
    <p:sldId id="322" r:id="rId12"/>
    <p:sldId id="323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8" d="100"/>
          <a:sy n="58" d="100"/>
        </p:scale>
        <p:origin x="62" y="42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36" name="yt_shape_1363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35" name="yt_image_1363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38" name="yt_shape_13638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角的定义及表示方法</a:t>
            </a:r>
          </a:p>
        </p:txBody>
      </p:sp>
      <p:sp>
        <p:nvSpPr>
          <p:cNvPr id="13639" name="yt_shape_13639"/>
          <p:cNvSpPr txBox="1"/>
          <p:nvPr/>
        </p:nvSpPr>
        <p:spPr>
          <a:xfrm>
            <a:off x="540000" y="1971599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下列关于角的说法正确的是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0" name="yt_table_13640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541871"/>
              </p:ext>
            </p:extLst>
          </p:nvPr>
        </p:nvGraphicFramePr>
        <p:xfrm>
          <a:off x="540056" y="2450902"/>
          <a:ext cx="8348664" cy="1901952"/>
        </p:xfrm>
        <a:graphic>
          <a:graphicData uri="http://schemas.openxmlformats.org/drawingml/2006/table">
            <a:tbl>
              <a:tblPr/>
              <a:tblGrid>
                <a:gridCol w="8348664">
                  <a:extLst>
                    <a:ext uri="{9D8B030D-6E8A-4147-A177-3AD203B41FA5}">
                      <a16:colId xmlns:a16="http://schemas.microsoft.com/office/drawing/2014/main" val="107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角是由两条射线组成的图形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角的边画得越长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角越大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两条直线相交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组成的图形叫作角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角可以看作由一条射线绕着它的端点旋转而形成的图形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9"/>
                  </a:ext>
                </a:extLst>
              </a:tr>
            </a:tbl>
          </a:graphicData>
        </a:graphic>
      </p:graphicFrame>
      <p:pic>
        <p:nvPicPr>
          <p:cNvPr id="3" name="yt_shape_1722146006458">
            <a:extLst>
              <a:ext uri="{FF2B5EF4-FFF2-40B4-BE49-F238E27FC236}">
                <a16:creationId xmlns:a16="http://schemas.microsoft.com/office/drawing/2014/main" id="{853D2F4F-D107-7786-EAA5-EDFD7BFBC1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F21120-FC83-50F5-8ABB-EB0D9E8B91FB}"/>
              </a:ext>
            </a:extLst>
          </p:cNvPr>
          <p:cNvSpPr txBox="1"/>
          <p:nvPr/>
        </p:nvSpPr>
        <p:spPr>
          <a:xfrm>
            <a:off x="50981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02" name="yt_shape_1370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角的计数问题</a:t>
            </a:r>
          </a:p>
          <a:p>
            <a:pPr eaLnBrk="1" latinLnBrk="0" hangingPunct="0">
              <a:lnSpc>
                <a:spcPct val="13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【类比探究】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有公共端点的两条射线组成的图形叫做角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a378,isEnd"/>
              </a:rPr>
              <a:t>这个公共端点叫做角的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3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在角的内部作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那么图中一共有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3705" name="yt_image_13705" title="H_133.0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6278" y="2953925"/>
            <a:ext cx="4679442" cy="1689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709" name="yt_shape_13709"/>
              <p:cNvSpPr txBox="1"/>
              <p:nvPr/>
            </p:nvSpPr>
            <p:spPr>
              <a:xfrm>
                <a:off x="540000" y="4693694"/>
                <a:ext cx="9978694" cy="174502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3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在角的内部作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那么图中一共有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09" name="yt_shape_13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693694"/>
                <a:ext cx="9978694" cy="1745029"/>
              </a:xfrm>
              <a:prstGeom prst="rect">
                <a:avLst/>
              </a:prstGeom>
              <a:blipFill>
                <a:blip r:embed="rId3"/>
                <a:stretch>
                  <a:fillRect l="-1894" t="-3147" r="-855" b="-48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BEDEC3D-F85A-85D3-64FD-0AF7BC0ADE74}"/>
              </a:ext>
            </a:extLst>
          </p:cNvPr>
          <p:cNvSpPr txBox="1"/>
          <p:nvPr/>
        </p:nvSpPr>
        <p:spPr>
          <a:xfrm>
            <a:off x="8808296" y="2279658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A02DAB-21BA-AA44-E4A3-F02650631F9F}"/>
              </a:ext>
            </a:extLst>
          </p:cNvPr>
          <p:cNvSpPr txBox="1"/>
          <p:nvPr/>
        </p:nvSpPr>
        <p:spPr>
          <a:xfrm>
            <a:off x="8808176" y="464688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F938C2-A31A-C002-D908-DB95D43DD3EA}"/>
              </a:ext>
            </a:extLst>
          </p:cNvPr>
          <p:cNvSpPr txBox="1"/>
          <p:nvPr/>
        </p:nvSpPr>
        <p:spPr>
          <a:xfrm>
            <a:off x="8808176" y="5122376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2BF22D-790D-CB54-22A7-E6DA34B5BA7A}"/>
                  </a:ext>
                </a:extLst>
              </p:cNvPr>
              <p:cNvSpPr txBox="1"/>
              <p:nvPr/>
            </p:nvSpPr>
            <p:spPr>
              <a:xfrm>
                <a:off x="6993664" y="5438531"/>
                <a:ext cx="2203832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)(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E2BF22D-790D-CB54-22A7-E6DA34B5B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93664" y="5438531"/>
                <a:ext cx="2203832" cy="87078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11" name="yt_shape_13711"/>
              <p:cNvSpPr txBox="1"/>
              <p:nvPr/>
            </p:nvSpPr>
            <p:spPr>
              <a:xfrm>
                <a:off x="540119" y="900000"/>
                <a:ext cx="11492915" cy="17320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3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为端点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个点作射线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cafe,isEnd"/>
                  </a:rPr>
                  <a:t>则以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为顶点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这些射线为边的角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的个数为</a:t>
                </a:r>
                <a:r>
                  <a:rPr sz="4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9b8d,isEnd"/>
                  </a:rPr>
                  <a:t>的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11" name="yt_shape_137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32077"/>
              </a:xfrm>
              <a:prstGeom prst="rect">
                <a:avLst/>
              </a:prstGeom>
              <a:blipFill>
                <a:blip r:embed="rId2"/>
                <a:stretch>
                  <a:fillRect l="-1645" t="-3169" b="-9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BB5F68-F4FC-E217-837D-2B8AA6A2F74F}"/>
                  </a:ext>
                </a:extLst>
              </p:cNvPr>
              <p:cNvSpPr txBox="1"/>
              <p:nvPr/>
            </p:nvSpPr>
            <p:spPr>
              <a:xfrm>
                <a:off x="8246321" y="1124744"/>
                <a:ext cx="1725358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3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9BB5F68-F4FC-E217-837D-2B8AA6A2F7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46321" y="1124744"/>
                <a:ext cx="1725358" cy="925399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2" name="yt_shape_13642"/>
          <p:cNvSpPr txBox="1"/>
          <p:nvPr/>
        </p:nvSpPr>
        <p:spPr>
          <a:xfrm>
            <a:off x="540000" y="900000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下列表示角的方法错误的是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44" name="yt_table_1364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101758"/>
              </p:ext>
            </p:extLst>
          </p:nvPr>
        </p:nvGraphicFramePr>
        <p:xfrm>
          <a:off x="540056" y="1379303"/>
          <a:ext cx="7046914" cy="1901952"/>
        </p:xfrm>
        <a:graphic>
          <a:graphicData uri="http://schemas.openxmlformats.org/drawingml/2006/table">
            <a:tbl>
              <a:tblPr/>
              <a:tblGrid>
                <a:gridCol w="7046914">
                  <a:extLst>
                    <a:ext uri="{9D8B030D-6E8A-4147-A177-3AD203B41FA5}">
                      <a16:colId xmlns:a16="http://schemas.microsoft.com/office/drawing/2014/main" val="1074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表示同一个角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表示的是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图中共有三个角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也可用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来表示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3"/>
                  </a:ext>
                </a:extLst>
              </a:tr>
            </a:tbl>
          </a:graphicData>
        </a:graphic>
      </p:graphicFrame>
      <p:pic>
        <p:nvPicPr>
          <p:cNvPr id="13643" name="yt_image_13643_skip" title="H_92.79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30752" y="1379303"/>
            <a:ext cx="1319022" cy="11784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FFABC2-0B47-E706-6C84-D14EE7A012B4}"/>
              </a:ext>
            </a:extLst>
          </p:cNvPr>
          <p:cNvSpPr txBox="1"/>
          <p:nvPr/>
        </p:nvSpPr>
        <p:spPr>
          <a:xfrm>
            <a:off x="66221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46" name="yt_shape_1364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成都外国语学校单元卷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390d"/>
              </a:rPr>
              <a:t>三种方法表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示同一个角的是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47" name="yt_shape_13647"/>
          <p:cNvSpPr txBox="1"/>
          <p:nvPr/>
        </p:nvSpPr>
        <p:spPr>
          <a:xfrm>
            <a:off x="540000" y="1859435"/>
            <a:ext cx="1840247" cy="9905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500" b="0" i="0" u="none">
                <a:solidFill>
                  <a:srgbClr val="1EE3CF"/>
                </a:solidFill>
                <a:effectLst/>
                <a:latin typeface="Times New Roman" pitchFamily="55"/>
                <a:ea typeface="Times New Roman" pitchFamily="5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</a:p>
        </p:txBody>
      </p:sp>
      <p:sp>
        <p:nvSpPr>
          <p:cNvPr id="13648" name="yt_shape_13648"/>
          <p:cNvSpPr txBox="1"/>
          <p:nvPr/>
        </p:nvSpPr>
        <p:spPr>
          <a:xfrm>
            <a:off x="540000" y="2900751"/>
            <a:ext cx="3539776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649" name="yt_shape_13649"/>
          <p:cNvSpPr txBox="1"/>
          <p:nvPr/>
        </p:nvSpPr>
        <p:spPr>
          <a:xfrm>
            <a:off x="540000" y="3383773"/>
            <a:ext cx="2760371" cy="102656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700" b="0" i="0" u="none">
                <a:solidFill>
                  <a:srgbClr val="1EE3CF"/>
                </a:solidFill>
                <a:effectLst/>
                <a:latin typeface="Times New Roman" pitchFamily="57"/>
                <a:ea typeface="Times New Roman" pitchFamily="57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</a:p>
        </p:txBody>
      </p:sp>
      <p:sp>
        <p:nvSpPr>
          <p:cNvPr id="13650" name="yt_shape_13650"/>
          <p:cNvSpPr txBox="1"/>
          <p:nvPr/>
        </p:nvSpPr>
        <p:spPr>
          <a:xfrm>
            <a:off x="540000" y="4461124"/>
            <a:ext cx="3539776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06544">
            <a:extLst>
              <a:ext uri="{FF2B5EF4-FFF2-40B4-BE49-F238E27FC236}">
                <a16:creationId xmlns:a16="http://schemas.microsoft.com/office/drawing/2014/main" id="{184D405F-79A2-EF73-067A-433D83D814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57062"/>
            <a:ext cx="781242" cy="785694"/>
          </a:xfrm>
          <a:prstGeom prst="rect">
            <a:avLst/>
          </a:prstGeom>
        </p:spPr>
      </p:pic>
      <p:pic>
        <p:nvPicPr>
          <p:cNvPr id="5" name="yt_shape_1722146006568">
            <a:extLst>
              <a:ext uri="{FF2B5EF4-FFF2-40B4-BE49-F238E27FC236}">
                <a16:creationId xmlns:a16="http://schemas.microsoft.com/office/drawing/2014/main" id="{1FDEF9A7-1914-D5BD-6B7A-BACA8391B9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1454" y="1945992"/>
            <a:ext cx="908242" cy="807833"/>
          </a:xfrm>
          <a:prstGeom prst="rect">
            <a:avLst/>
          </a:prstGeom>
        </p:spPr>
      </p:pic>
      <p:pic>
        <p:nvPicPr>
          <p:cNvPr id="7" name="yt_shape_1722146006638">
            <a:extLst>
              <a:ext uri="{FF2B5EF4-FFF2-40B4-BE49-F238E27FC236}">
                <a16:creationId xmlns:a16="http://schemas.microsoft.com/office/drawing/2014/main" id="{329CE6EE-E352-0378-9870-0DD13109279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508965"/>
            <a:ext cx="976502" cy="766250"/>
          </a:xfrm>
          <a:prstGeom prst="rect">
            <a:avLst/>
          </a:prstGeom>
        </p:spPr>
      </p:pic>
      <p:pic>
        <p:nvPicPr>
          <p:cNvPr id="9" name="yt_shape_1722146006662">
            <a:extLst>
              <a:ext uri="{FF2B5EF4-FFF2-40B4-BE49-F238E27FC236}">
                <a16:creationId xmlns:a16="http://schemas.microsoft.com/office/drawing/2014/main" id="{C33CF052-5067-D7F8-F239-C62C5E7A67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4629" y="3475941"/>
            <a:ext cx="905067" cy="83229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DBA783-336B-BF63-CF04-587432E9D923}"/>
              </a:ext>
            </a:extLst>
          </p:cNvPr>
          <p:cNvSpPr txBox="1"/>
          <p:nvPr/>
        </p:nvSpPr>
        <p:spPr>
          <a:xfrm>
            <a:off x="31933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1" name="yt_shape_13651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角的度量单位及换算</a:t>
            </a:r>
          </a:p>
        </p:txBody>
      </p:sp>
      <p:sp>
        <p:nvSpPr>
          <p:cNvPr id="13652" name="yt_shape_13652"/>
          <p:cNvSpPr txBox="1"/>
          <p:nvPr/>
        </p:nvSpPr>
        <p:spPr>
          <a:xfrm>
            <a:off x="540000" y="1389434"/>
            <a:ext cx="334867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53" name="yt_table_1365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0219985"/>
              </p:ext>
            </p:extLst>
          </p:nvPr>
        </p:nvGraphicFramePr>
        <p:xfrm>
          <a:off x="540056" y="1868737"/>
          <a:ext cx="5115243" cy="950976"/>
        </p:xfrm>
        <a:graphic>
          <a:graphicData uri="http://schemas.openxmlformats.org/drawingml/2006/table">
            <a:tbl>
              <a:tblPr/>
              <a:tblGrid>
                <a:gridCol w="3108643">
                  <a:extLst>
                    <a:ext uri="{9D8B030D-6E8A-4147-A177-3AD203B41FA5}">
                      <a16:colId xmlns:a16="http://schemas.microsoft.com/office/drawing/2014/main" val="10747"/>
                    </a:ext>
                  </a:extLst>
                </a:gridCol>
                <a:gridCol w="2006600">
                  <a:extLst>
                    <a:ext uri="{9D8B030D-6E8A-4147-A177-3AD203B41FA5}">
                      <a16:colId xmlns:a16="http://schemas.microsoft.com/office/drawing/2014/main" val="107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2282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2302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5"/>
                  </a:ext>
                </a:extLst>
              </a:tr>
            </a:tbl>
          </a:graphicData>
        </a:graphic>
      </p:graphicFrame>
      <p:sp>
        <p:nvSpPr>
          <p:cNvPr id="13655" name="yt_shape_13655"/>
          <p:cNvSpPr txBox="1"/>
          <p:nvPr/>
        </p:nvSpPr>
        <p:spPr>
          <a:xfrm>
            <a:off x="540119" y="28702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湖南师大附中梅溪湖中学月考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2c8e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656" name="yt_shape_13656"/>
          <p:cNvSpPr txBox="1"/>
          <p:nvPr/>
        </p:nvSpPr>
        <p:spPr>
          <a:xfrm>
            <a:off x="540000" y="3829726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657" name="yt_shape_13657"/>
          <p:cNvSpPr txBox="1"/>
          <p:nvPr/>
        </p:nvSpPr>
        <p:spPr>
          <a:xfrm>
            <a:off x="540000" y="4309029"/>
            <a:ext cx="52722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658" name="yt_shape_13658"/>
              <p:cNvSpPr txBox="1"/>
              <p:nvPr/>
            </p:nvSpPr>
            <p:spPr>
              <a:xfrm>
                <a:off x="540000" y="4788332"/>
                <a:ext cx="698749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周角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658" name="yt_shape_13658" descr="{&quot;rangeId&quot;: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8332"/>
                <a:ext cx="6987490" cy="642163"/>
              </a:xfrm>
              <a:prstGeom prst="rect">
                <a:avLst/>
              </a:prstGeom>
              <a:blipFill>
                <a:blip r:embed="rId2"/>
                <a:stretch>
                  <a:fillRect l="-2705" r="-165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6006727">
            <a:extLst>
              <a:ext uri="{FF2B5EF4-FFF2-40B4-BE49-F238E27FC236}">
                <a16:creationId xmlns:a16="http://schemas.microsoft.com/office/drawing/2014/main" id="{07AE1BDE-A05E-F195-CACA-0D1900A150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69E793D-3C9C-B2E8-1729-E0D04027900E}"/>
              </a:ext>
            </a:extLst>
          </p:cNvPr>
          <p:cNvSpPr txBox="1"/>
          <p:nvPr/>
        </p:nvSpPr>
        <p:spPr>
          <a:xfrm>
            <a:off x="2953477" y="134262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57ECC9-A70A-305E-B5DA-ECA1980E9A79}"/>
              </a:ext>
            </a:extLst>
          </p:cNvPr>
          <p:cNvSpPr txBox="1"/>
          <p:nvPr/>
        </p:nvSpPr>
        <p:spPr>
          <a:xfrm>
            <a:off x="988271" y="329897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B36ABD-957E-A61F-9021-B9EBA4049CD8}"/>
              </a:ext>
            </a:extLst>
          </p:cNvPr>
          <p:cNvSpPr txBox="1"/>
          <p:nvPr/>
        </p:nvSpPr>
        <p:spPr>
          <a:xfrm>
            <a:off x="2735989" y="42622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29F47BC-F87E-CF87-8B90-D45421B160DF}"/>
              </a:ext>
            </a:extLst>
          </p:cNvPr>
          <p:cNvSpPr txBox="1"/>
          <p:nvPr/>
        </p:nvSpPr>
        <p:spPr>
          <a:xfrm>
            <a:off x="3802789" y="4262223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1332894-F678-D892-049E-04896352F6DF}"/>
              </a:ext>
            </a:extLst>
          </p:cNvPr>
          <p:cNvSpPr txBox="1"/>
          <p:nvPr/>
        </p:nvSpPr>
        <p:spPr>
          <a:xfrm>
            <a:off x="4629877" y="4262223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0F3C6DA0-3F92-4DD9-DF38-F460765A548C}"/>
                  </a:ext>
                </a:extLst>
              </p:cNvPr>
              <p:cNvSpPr txBox="1"/>
              <p:nvPr/>
            </p:nvSpPr>
            <p:spPr>
              <a:xfrm>
                <a:off x="2631214" y="4741526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7, 'mathAnswerShape': 1}">
                <a:extLst>
                  <a:ext uri="{FF2B5EF4-FFF2-40B4-BE49-F238E27FC236}">
                    <a16:creationId xmlns:a16="http://schemas.microsoft.com/office/drawing/2014/main" id="{0F3C6DA0-3F92-4DD9-DF38-F460765A5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214" y="4741526"/>
                <a:ext cx="661099" cy="72956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8775F52-6F13-3B86-E24C-8BD5EDD519B8}"/>
              </a:ext>
            </a:extLst>
          </p:cNvPr>
          <p:cNvCxnSpPr/>
          <p:nvPr/>
        </p:nvCxnSpPr>
        <p:spPr>
          <a:xfrm>
            <a:off x="2368800" y="544333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E2715A0-2144-C714-3C51-BA00A1C6CEB6}"/>
                  </a:ext>
                </a:extLst>
              </p:cNvPr>
              <p:cNvSpPr txBox="1"/>
              <p:nvPr/>
            </p:nvSpPr>
            <p:spPr>
              <a:xfrm>
                <a:off x="4379052" y="4741526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" name="文本框 9" descr="{'rangeId': 7, 'mathAnswerShape': 1}">
                <a:extLst>
                  <a:ext uri="{FF2B5EF4-FFF2-40B4-BE49-F238E27FC236}">
                    <a16:creationId xmlns:a16="http://schemas.microsoft.com/office/drawing/2014/main" id="{EE2715A0-2144-C714-3C51-BA00A1C6CE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9052" y="4741526"/>
                <a:ext cx="661099" cy="72956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DE84AD67-5F17-F73A-24FF-C5521A8A661F}"/>
              </a:ext>
            </a:extLst>
          </p:cNvPr>
          <p:cNvCxnSpPr/>
          <p:nvPr/>
        </p:nvCxnSpPr>
        <p:spPr>
          <a:xfrm>
            <a:off x="4116638" y="544333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4995AF41-9129-355C-3CF6-26AE4F640ABF}"/>
                  </a:ext>
                </a:extLst>
              </p:cNvPr>
              <p:cNvSpPr txBox="1"/>
              <p:nvPr/>
            </p:nvSpPr>
            <p:spPr>
              <a:xfrm>
                <a:off x="6126889" y="4741526"/>
                <a:ext cx="6610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" name="文本框 11" descr="{'rangeId': 7, 'mathAnswerShape': 1}">
                <a:extLst>
                  <a:ext uri="{FF2B5EF4-FFF2-40B4-BE49-F238E27FC236}">
                    <a16:creationId xmlns:a16="http://schemas.microsoft.com/office/drawing/2014/main" id="{4995AF41-9129-355C-3CF6-26AE4F640A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6889" y="4741526"/>
                <a:ext cx="661099" cy="72956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A8C3D712-38C0-2570-0853-0D5FB3C42D17}"/>
              </a:ext>
            </a:extLst>
          </p:cNvPr>
          <p:cNvCxnSpPr/>
          <p:nvPr/>
        </p:nvCxnSpPr>
        <p:spPr>
          <a:xfrm>
            <a:off x="5864475" y="544333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0" name="yt_shape_13660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方位角</a:t>
            </a:r>
          </a:p>
        </p:txBody>
      </p:sp>
      <p:sp>
        <p:nvSpPr>
          <p:cNvPr id="13661" name="yt_shape_13661"/>
          <p:cNvSpPr txBox="1"/>
          <p:nvPr/>
        </p:nvSpPr>
        <p:spPr>
          <a:xfrm>
            <a:off x="540000" y="1389434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662" name="yt_shape_13662"/>
          <p:cNvSpPr txBox="1"/>
          <p:nvPr/>
        </p:nvSpPr>
        <p:spPr>
          <a:xfrm>
            <a:off x="540000" y="1868737"/>
            <a:ext cx="2949525" cy="12427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>
                <a:solidFill>
                  <a:srgbClr val="1EE3CF"/>
                </a:solidFill>
                <a:effectLst/>
                <a:latin typeface="Times New Roman" pitchFamily="69"/>
                <a:ea typeface="Times New Roman" pitchFamily="6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900" b="0" i="0" u="none">
                <a:solidFill>
                  <a:srgbClr val="1EE3CF"/>
                </a:solidFill>
                <a:effectLst/>
                <a:latin typeface="Times New Roman" pitchFamily="69"/>
                <a:ea typeface="Times New Roman" pitchFamily="6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</a:p>
        </p:txBody>
      </p:sp>
      <p:sp>
        <p:nvSpPr>
          <p:cNvPr id="13663" name="yt_shape_13663"/>
          <p:cNvSpPr txBox="1"/>
          <p:nvPr/>
        </p:nvSpPr>
        <p:spPr>
          <a:xfrm>
            <a:off x="540000" y="3162237"/>
            <a:ext cx="361178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664" name="yt_shape_13664"/>
          <p:cNvSpPr txBox="1"/>
          <p:nvPr/>
        </p:nvSpPr>
        <p:spPr>
          <a:xfrm>
            <a:off x="540000" y="3645259"/>
            <a:ext cx="2949525" cy="12427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6900" b="0" i="0" u="none">
                <a:solidFill>
                  <a:srgbClr val="1EE3CF"/>
                </a:solidFill>
                <a:effectLst/>
                <a:latin typeface="Times New Roman" pitchFamily="69"/>
                <a:ea typeface="Times New Roman" pitchFamily="6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6900" b="0" i="0" u="none">
                <a:solidFill>
                  <a:srgbClr val="1EE3CF"/>
                </a:solidFill>
                <a:effectLst/>
                <a:latin typeface="Times New Roman" pitchFamily="69"/>
                <a:ea typeface="Times New Roman" pitchFamily="6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</a:p>
        </p:txBody>
      </p:sp>
      <p:sp>
        <p:nvSpPr>
          <p:cNvPr id="13665" name="yt_shape_13665"/>
          <p:cNvSpPr txBox="1"/>
          <p:nvPr/>
        </p:nvSpPr>
        <p:spPr>
          <a:xfrm>
            <a:off x="540000" y="4938759"/>
            <a:ext cx="3611784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06796">
            <a:extLst>
              <a:ext uri="{FF2B5EF4-FFF2-40B4-BE49-F238E27FC236}">
                <a16:creationId xmlns:a16="http://schemas.microsoft.com/office/drawing/2014/main" id="{8589608A-6513-0272-2559-54EDB62C6A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2146006871">
            <a:extLst>
              <a:ext uri="{FF2B5EF4-FFF2-40B4-BE49-F238E27FC236}">
                <a16:creationId xmlns:a16="http://schemas.microsoft.com/office/drawing/2014/main" id="{6DDF9AD1-91CB-B43F-820B-9E96E23DCA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65978"/>
            <a:ext cx="1092392" cy="1036212"/>
          </a:xfrm>
          <a:prstGeom prst="rect">
            <a:avLst/>
          </a:prstGeom>
        </p:spPr>
      </p:pic>
      <p:pic>
        <p:nvPicPr>
          <p:cNvPr id="7" name="yt_shape_1722146006897">
            <a:extLst>
              <a:ext uri="{FF2B5EF4-FFF2-40B4-BE49-F238E27FC236}">
                <a16:creationId xmlns:a16="http://schemas.microsoft.com/office/drawing/2014/main" id="{B103CCE0-78B8-063A-AD17-29ADD515E97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1965978"/>
            <a:ext cx="1092392" cy="1036212"/>
          </a:xfrm>
          <a:prstGeom prst="rect">
            <a:avLst/>
          </a:prstGeom>
        </p:spPr>
      </p:pic>
      <p:pic>
        <p:nvPicPr>
          <p:cNvPr id="9" name="yt_shape_1722146006966">
            <a:extLst>
              <a:ext uri="{FF2B5EF4-FFF2-40B4-BE49-F238E27FC236}">
                <a16:creationId xmlns:a16="http://schemas.microsoft.com/office/drawing/2014/main" id="{4F0D2C39-5336-FC61-BAEC-39C69E97452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742500"/>
            <a:ext cx="1092392" cy="1036212"/>
          </a:xfrm>
          <a:prstGeom prst="rect">
            <a:avLst/>
          </a:prstGeom>
        </p:spPr>
      </p:pic>
      <p:pic>
        <p:nvPicPr>
          <p:cNvPr id="11" name="yt_shape_1722146007018">
            <a:extLst>
              <a:ext uri="{FF2B5EF4-FFF2-40B4-BE49-F238E27FC236}">
                <a16:creationId xmlns:a16="http://schemas.microsoft.com/office/drawing/2014/main" id="{B95BAF52-5CD5-C9C8-A14E-DF3EEBE2F22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3742500"/>
            <a:ext cx="1092392" cy="103621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8FD376-B050-8E1F-F46D-AD973C7D2BB9}"/>
              </a:ext>
            </a:extLst>
          </p:cNvPr>
          <p:cNvSpPr txBox="1"/>
          <p:nvPr/>
        </p:nvSpPr>
        <p:spPr>
          <a:xfrm>
            <a:off x="6012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66" name="yt_shape_13666"/>
          <p:cNvSpPr txBox="1"/>
          <p:nvPr/>
        </p:nvSpPr>
        <p:spPr>
          <a:xfrm>
            <a:off x="540000" y="900000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0" name="yt_table_13670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2488309"/>
              </p:ext>
            </p:extLst>
          </p:nvPr>
        </p:nvGraphicFramePr>
        <p:xfrm>
          <a:off x="540056" y="1379303"/>
          <a:ext cx="3973513" cy="1901952"/>
        </p:xfrm>
        <a:graphic>
          <a:graphicData uri="http://schemas.openxmlformats.org/drawingml/2006/table">
            <a:tbl>
              <a:tblPr/>
              <a:tblGrid>
                <a:gridCol w="3973513">
                  <a:extLst>
                    <a:ext uri="{9D8B030D-6E8A-4147-A177-3AD203B41FA5}">
                      <a16:colId xmlns:a16="http://schemas.microsoft.com/office/drawing/2014/main" val="107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方向是北偏东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方向是北偏西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方向是南偏西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方向是东南方向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29"/>
                  </a:ext>
                </a:extLst>
              </a:tr>
            </a:tbl>
          </a:graphicData>
        </a:graphic>
      </p:graphicFrame>
      <p:grpSp>
        <p:nvGrpSpPr>
          <p:cNvPr id="13667" name="yt_shape_13667_skip" title="H_183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81670" y="1379303"/>
            <a:ext cx="1968246" cy="2332242"/>
            <a:chOff x="0" y="0"/>
            <a:chExt cx="1968246" cy="2332242"/>
          </a:xfrm>
        </p:grpSpPr>
        <p:pic>
          <p:nvPicPr>
            <p:cNvPr id="3" name="yt_image_1366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68246" cy="1936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69" name="yt_shape_13669" descr="{&quot;rangeId&quot;:0,&quot;IgnoreLineSpacing&quot;:1}"/>
            <p:cNvSpPr txBox="1"/>
            <p:nvPr/>
          </p:nvSpPr>
          <p:spPr>
            <a:xfrm>
              <a:off x="450842" y="197224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13672" name="yt_shape_13672"/>
          <p:cNvSpPr txBox="1"/>
          <p:nvPr/>
        </p:nvSpPr>
        <p:spPr>
          <a:xfrm>
            <a:off x="540000" y="3429000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角的表示有误致错</a:t>
            </a:r>
          </a:p>
        </p:txBody>
      </p:sp>
      <p:sp>
        <p:nvSpPr>
          <p:cNvPr id="13673" name="yt_shape_13673"/>
          <p:cNvSpPr txBox="1"/>
          <p:nvPr/>
        </p:nvSpPr>
        <p:spPr>
          <a:xfrm>
            <a:off x="540000" y="3908303"/>
            <a:ext cx="55143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677" name="yt_table_136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339724"/>
              </p:ext>
            </p:extLst>
          </p:nvPr>
        </p:nvGraphicFramePr>
        <p:xfrm>
          <a:off x="540056" y="4387606"/>
          <a:ext cx="4289425" cy="1901952"/>
        </p:xfrm>
        <a:graphic>
          <a:graphicData uri="http://schemas.openxmlformats.org/drawingml/2006/table">
            <a:tbl>
              <a:tblPr/>
              <a:tblGrid>
                <a:gridCol w="4289425">
                  <a:extLst>
                    <a:ext uri="{9D8B030D-6E8A-4147-A177-3AD203B41FA5}">
                      <a16:colId xmlns:a16="http://schemas.microsoft.com/office/drawing/2014/main" val="107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DAO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CDB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可用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33"/>
                  </a:ext>
                </a:extLst>
              </a:tr>
            </a:tbl>
          </a:graphicData>
        </a:graphic>
      </p:graphicFrame>
      <p:grpSp>
        <p:nvGrpSpPr>
          <p:cNvPr id="13674" name="yt_shape_13674_skip" title="H_130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2559" y="4387606"/>
            <a:ext cx="2297430" cy="1656729"/>
            <a:chOff x="0" y="0"/>
            <a:chExt cx="2297430" cy="1656729"/>
          </a:xfrm>
        </p:grpSpPr>
        <p:pic>
          <p:nvPicPr>
            <p:cNvPr id="2" name="yt_image_13674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97430" cy="12607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676" name="yt_shape_13676" descr="{&quot;rangeId&quot;:0,&quot;IgnoreLineSpacing&quot;:1}"/>
            <p:cNvSpPr txBox="1"/>
            <p:nvPr/>
          </p:nvSpPr>
          <p:spPr>
            <a:xfrm>
              <a:off x="615434" y="12967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52DBEBCC-874B-ECD9-C640-0DBF4187B68B}"/>
              </a:ext>
            </a:extLst>
          </p:cNvPr>
          <p:cNvSpPr txBox="1"/>
          <p:nvPr/>
        </p:nvSpPr>
        <p:spPr>
          <a:xfrm>
            <a:off x="7231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63E071-BBA7-5C93-24CD-DF19B5B532FF}"/>
              </a:ext>
            </a:extLst>
          </p:cNvPr>
          <p:cNvSpPr txBox="1"/>
          <p:nvPr/>
        </p:nvSpPr>
        <p:spPr>
          <a:xfrm>
            <a:off x="5098189" y="38614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80" name="yt_shape_1368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679" name="yt_image_13679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82" name="yt_shape_13682"/>
          <p:cNvSpPr txBox="1"/>
          <p:nvPr/>
        </p:nvSpPr>
        <p:spPr>
          <a:xfrm>
            <a:off x="540000" y="1482165"/>
            <a:ext cx="44547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683" name="yt_table_13683" title="H_84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5862648"/>
                  </p:ext>
                </p:extLst>
              </p:nvPr>
            </p:nvGraphicFramePr>
            <p:xfrm>
              <a:off x="540056" y="1961468"/>
              <a:ext cx="7869555" cy="1067436"/>
            </p:xfrm>
            <a:graphic>
              <a:graphicData uri="http://schemas.openxmlformats.org/drawingml/2006/table">
                <a:tbl>
                  <a:tblPr/>
                  <a:tblGrid>
                    <a:gridCol w="4332605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3536950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″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18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683" name="yt_table_13683" descr="{&quot;rangeId&quot;:13,&quot;type&quot;:&quot;Option&quot;}" title="H_84.05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5862648"/>
                  </p:ext>
                </p:extLst>
              </p:nvPr>
            </p:nvGraphicFramePr>
            <p:xfrm>
              <a:off x="540056" y="1961468"/>
              <a:ext cx="7869555" cy="1067436"/>
            </p:xfrm>
            <a:graphic>
              <a:graphicData uri="http://schemas.openxmlformats.org/drawingml/2006/table">
                <a:tbl>
                  <a:tblPr/>
                  <a:tblGrid>
                    <a:gridCol w="4332605">
                      <a:extLst>
                        <a:ext uri="{9D8B030D-6E8A-4147-A177-3AD203B41FA5}">
                          <a16:colId xmlns:a16="http://schemas.microsoft.com/office/drawing/2014/main" val="10751"/>
                        </a:ext>
                      </a:extLst>
                    </a:gridCol>
                    <a:gridCol w="3536950">
                      <a:extLst>
                        <a:ext uri="{9D8B030D-6E8A-4147-A177-3AD203B41FA5}">
                          <a16:colId xmlns:a16="http://schemas.microsoft.com/office/drawing/2014/main" val="1075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90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4"/>
                      </a:ext>
                    </a:extLst>
                  </a:tr>
                  <a:tr h="64306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3585" r="-81716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1254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'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3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684" name="yt_shape_13684"/>
          <p:cNvSpPr txBox="1"/>
          <p:nvPr/>
        </p:nvSpPr>
        <p:spPr>
          <a:xfrm>
            <a:off x="540121" y="3079456"/>
            <a:ext cx="10884472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图中能用一个大写字母表示的角是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9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3ea4,isEnd"/>
              </a:rPr>
              <a:t>点为顶点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的角有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它们分别是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                  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4961,H:37.44,isEnd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1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685" name="yt_image_13685" title="H_100.62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6486" y="4671386"/>
            <a:ext cx="1359027" cy="12778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AB375E5-13F8-0A93-8307-F000C85CD5CC}"/>
              </a:ext>
            </a:extLst>
          </p:cNvPr>
          <p:cNvSpPr txBox="1"/>
          <p:nvPr/>
        </p:nvSpPr>
        <p:spPr>
          <a:xfrm>
            <a:off x="40313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EA5DC7-5CA7-6DA4-649E-6E917A220AFD}"/>
              </a:ext>
            </a:extLst>
          </p:cNvPr>
          <p:cNvSpPr txBox="1"/>
          <p:nvPr/>
        </p:nvSpPr>
        <p:spPr>
          <a:xfrm>
            <a:off x="7373006" y="3032650"/>
            <a:ext cx="1978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C9F636-8B81-BA3A-03E8-9284C8977F83}"/>
              </a:ext>
            </a:extLst>
          </p:cNvPr>
          <p:cNvSpPr txBox="1"/>
          <p:nvPr/>
        </p:nvSpPr>
        <p:spPr>
          <a:xfrm>
            <a:off x="1669309" y="35081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770EE4-A9ED-AFC9-2CCF-97028D9DED61}"/>
              </a:ext>
            </a:extLst>
          </p:cNvPr>
          <p:cNvSpPr txBox="1"/>
          <p:nvPr/>
        </p:nvSpPr>
        <p:spPr>
          <a:xfrm>
            <a:off x="4564909" y="3508138"/>
            <a:ext cx="649964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EAD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EAC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1240A9-F6BB-CCB2-0159-FB6EC626013F}"/>
              </a:ext>
            </a:extLst>
          </p:cNvPr>
          <p:cNvSpPr txBox="1"/>
          <p:nvPr/>
        </p:nvSpPr>
        <p:spPr>
          <a:xfrm>
            <a:off x="450109" y="3983626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en-US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∠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DAC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692" name="yt_shape_13692"/>
              <p:cNvSpPr txBox="1"/>
              <p:nvPr/>
            </p:nvSpPr>
            <p:spPr>
              <a:xfrm>
                <a:off x="540119" y="900000"/>
                <a:ext cx="11492915" cy="37204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转化为度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秒表示的形式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″转化成度表示的形式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'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时钟的时针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小时旋转多少度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时钟的分针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分钟旋转多少度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小时旋动的角度为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8_30159"/>
                  </a:rPr>
                  <a:t>分钟旋动的角度为</a:t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692" name="yt_shape_13692" descr="{&quot;rangeId&quot;:1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720442"/>
              </a:xfrm>
              <a:prstGeom prst="rect">
                <a:avLst/>
              </a:prstGeom>
              <a:blipFill>
                <a:blip r:embed="rId2"/>
                <a:stretch>
                  <a:fillRect l="-1645" t="-1475" b="-18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1ADF67E-8674-E8A0-BA90-1D75DF47F9AD}"/>
              </a:ext>
            </a:extLst>
          </p:cNvPr>
          <p:cNvSpPr txBox="1"/>
          <p:nvPr/>
        </p:nvSpPr>
        <p:spPr>
          <a:xfrm>
            <a:off x="450108" y="1328682"/>
            <a:ext cx="4486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D0E0C25-416B-8920-E848-2B0F828ADD7B}"/>
              </a:ext>
            </a:extLst>
          </p:cNvPr>
          <p:cNvSpPr txBox="1"/>
          <p:nvPr/>
        </p:nvSpPr>
        <p:spPr>
          <a:xfrm>
            <a:off x="450108" y="2279658"/>
            <a:ext cx="4486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51A6271-F008-B396-9EB0-61B069DB5AC1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06670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小时旋动的角度为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  <a:sym typeface="_⨹_8_30159"/>
                  </a:rPr>
                  <a:t>分钟旋动的角度为</a:t>
                </a:r>
                <a:b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mathAnswerShape': 1}">
                <a:extLst>
                  <a:ext uri="{FF2B5EF4-FFF2-40B4-BE49-F238E27FC236}">
                    <a16:creationId xmlns:a16="http://schemas.microsoft.com/office/drawing/2014/main" id="{651A6271-F008-B396-9EB0-61B069DB5A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0667047" cy="765061"/>
              </a:xfrm>
              <a:prstGeom prst="rect">
                <a:avLst/>
              </a:prstGeom>
              <a:blipFill>
                <a:blip r:embed="rId3"/>
                <a:stretch>
                  <a:fillRect l="-914" t="-8000" r="-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E5B3C52-F4AF-A6A3-51A0-E1DF51742F42}"/>
                  </a:ext>
                </a:extLst>
              </p:cNvPr>
              <p:cNvSpPr txBox="1"/>
              <p:nvPr/>
            </p:nvSpPr>
            <p:spPr>
              <a:xfrm>
                <a:off x="450108" y="3902083"/>
                <a:ext cx="251371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mathAnswerShape': 1}">
                <a:extLst>
                  <a:ext uri="{FF2B5EF4-FFF2-40B4-BE49-F238E27FC236}">
                    <a16:creationId xmlns:a16="http://schemas.microsoft.com/office/drawing/2014/main" id="{2E5B3C52-F4AF-A6A3-51A0-E1DF51742F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02083"/>
                <a:ext cx="2513711" cy="729184"/>
              </a:xfrm>
              <a:prstGeom prst="rect">
                <a:avLst/>
              </a:prstGeom>
              <a:blipFill>
                <a:blip r:embed="rId4"/>
                <a:stretch>
                  <a:fillRect l="-3883" r="-38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94" name="yt_shape_13694"/>
          <p:cNvSpPr txBox="1"/>
          <p:nvPr/>
        </p:nvSpPr>
        <p:spPr>
          <a:xfrm>
            <a:off x="540119" y="900000"/>
            <a:ext cx="11492915" cy="18524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页复习题第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在某地区的一张地图上有学校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超市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465ba"/>
              </a:rPr>
              <a:t>公园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但地图被墨迹污染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公园的具体位置看不清楚了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01ae"/>
              </a:rPr>
              <a:t>知道公园的位置在学校的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南偏西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在超市的北偏东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根据上述信息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4d7b"/>
              </a:rPr>
              <a:t>请你找出公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园的具体位置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96" name="yt_shape_13696"/>
          <p:cNvSpPr txBox="1"/>
          <p:nvPr/>
        </p:nvSpPr>
        <p:spPr>
          <a:xfrm>
            <a:off x="3938532" y="2955582"/>
            <a:ext cx="3936975" cy="18910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500" b="0" i="0" u="none" spc="-10500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  <a:r>
              <a:rPr lang="en-US" altLang="zh-CN" sz="10500" b="0" i="0" u="none" spc="28075">
                <a:solidFill>
                  <a:srgbClr val="1EE3CF"/>
                </a:solidFill>
                <a:effectLst/>
                <a:latin typeface="Times New Roman" pitchFamily="105"/>
                <a:ea typeface="宋体" pitchFamily="105"/>
              </a:rPr>
              <a:t> </a:t>
            </a:r>
          </a:p>
        </p:txBody>
      </p:sp>
      <p:pic>
        <p:nvPicPr>
          <p:cNvPr id="13695" name="yt_image_13695" title="H_164.8883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128" y="2492896"/>
            <a:ext cx="3898020" cy="2094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98" name="yt_shape_13698"/>
          <p:cNvSpPr txBox="1"/>
          <p:nvPr/>
        </p:nvSpPr>
        <p:spPr>
          <a:xfrm>
            <a:off x="540000" y="2827734"/>
            <a:ext cx="5054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即为公园的位置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700" name="yt_shape_13700"/>
          <p:cNvSpPr txBox="1"/>
          <p:nvPr/>
        </p:nvSpPr>
        <p:spPr>
          <a:xfrm>
            <a:off x="540000" y="3459401"/>
            <a:ext cx="3821624" cy="199009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050" b="0" i="0" u="none" spc="-11050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  <a:r>
              <a:rPr lang="en-US" altLang="zh-CN" sz="11050" b="0" i="0" u="none" spc="27038">
                <a:solidFill>
                  <a:srgbClr val="1EE3CF"/>
                </a:solidFill>
                <a:effectLst/>
                <a:latin typeface="Times New Roman" pitchFamily="110"/>
                <a:ea typeface="宋体" pitchFamily="110"/>
              </a:rPr>
              <a:t> </a:t>
            </a:r>
          </a:p>
        </p:txBody>
      </p:sp>
      <p:pic>
        <p:nvPicPr>
          <p:cNvPr id="13699" name="yt_image_13699" title="H_173.6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459401"/>
            <a:ext cx="3782187" cy="2204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E5FEB5B-6F44-59EA-3144-A089D8917404}"/>
              </a:ext>
            </a:extLst>
          </p:cNvPr>
          <p:cNvSpPr txBox="1"/>
          <p:nvPr/>
        </p:nvSpPr>
        <p:spPr>
          <a:xfrm>
            <a:off x="449989" y="2780928"/>
            <a:ext cx="5185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即为公园的位置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1141</Words>
  <Application>Microsoft Office PowerPoint</Application>
  <PresentationFormat>宽屏</PresentationFormat>
  <Paragraphs>104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2024-07-30T06:33:42Z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