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2" r:id="rId6"/>
    <p:sldId id="314" r:id="rId7"/>
    <p:sldId id="315" r:id="rId8"/>
    <p:sldId id="318" r:id="rId9"/>
    <p:sldId id="323" r:id="rId10"/>
    <p:sldId id="324" r:id="rId11"/>
    <p:sldId id="325" r:id="rId12"/>
    <p:sldId id="327" r:id="rId13"/>
    <p:sldId id="329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2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6" name="yt_shape_1025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55" name="yt_image_1025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8" name="yt_shape_10258"/>
          <p:cNvSpPr txBox="1"/>
          <p:nvPr/>
        </p:nvSpPr>
        <p:spPr>
          <a:xfrm>
            <a:off x="540000" y="1482165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利用数轴比较有理数的大小</a:t>
            </a:r>
          </a:p>
        </p:txBody>
      </p:sp>
      <p:sp>
        <p:nvSpPr>
          <p:cNvPr id="10259" name="yt_shape_10259"/>
          <p:cNvSpPr txBox="1"/>
          <p:nvPr/>
        </p:nvSpPr>
        <p:spPr>
          <a:xfrm>
            <a:off x="540000" y="1971599"/>
            <a:ext cx="6032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61" name="yt_table_1026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459238"/>
              </p:ext>
            </p:extLst>
          </p:nvPr>
        </p:nvGraphicFramePr>
        <p:xfrm>
          <a:off x="540056" y="2450902"/>
          <a:ext cx="4542156" cy="950976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1881188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</a:tbl>
          </a:graphicData>
        </a:graphic>
      </p:graphicFrame>
      <p:pic>
        <p:nvPicPr>
          <p:cNvPr id="10260" name="yt_image_10260_skip" title="H_22.4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9796" y="2450902"/>
            <a:ext cx="3280410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3" name="yt_shape_10263"/>
          <p:cNvSpPr txBox="1"/>
          <p:nvPr/>
        </p:nvSpPr>
        <p:spPr>
          <a:xfrm>
            <a:off x="540000" y="3452456"/>
            <a:ext cx="85327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则在数轴上表示数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264" name="yt_shape_10264"/>
          <p:cNvSpPr txBox="1"/>
          <p:nvPr/>
        </p:nvSpPr>
        <p:spPr>
          <a:xfrm>
            <a:off x="540000" y="3931759"/>
            <a:ext cx="3465692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sp>
        <p:nvSpPr>
          <p:cNvPr id="10265" name="yt_shape_10265"/>
          <p:cNvSpPr txBox="1"/>
          <p:nvPr/>
        </p:nvSpPr>
        <p:spPr>
          <a:xfrm>
            <a:off x="540000" y="4414781"/>
            <a:ext cx="4115840" cy="40403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0266" name="yt_shape_10266"/>
          <p:cNvSpPr txBox="1"/>
          <p:nvPr/>
        </p:nvSpPr>
        <p:spPr>
          <a:xfrm>
            <a:off x="540000" y="4897803"/>
            <a:ext cx="3465692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100" b="0" i="0" u="none" dirty="0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</a:t>
            </a:r>
            <a:r>
              <a:rPr lang="en-US" altLang="zh-CN" sz="400" b="0" i="0" u="none" dirty="0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100" b="0" i="0" u="none" dirty="0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</a:t>
            </a:r>
            <a:r>
              <a:rPr lang="en-US" altLang="zh-CN" sz="400" b="0" i="0" u="none" dirty="0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sp>
        <p:nvSpPr>
          <p:cNvPr id="10267" name="yt_shape_10267"/>
          <p:cNvSpPr txBox="1"/>
          <p:nvPr/>
        </p:nvSpPr>
        <p:spPr>
          <a:xfrm>
            <a:off x="540000" y="5380825"/>
            <a:ext cx="4115840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5568302">
            <a:extLst>
              <a:ext uri="{FF2B5EF4-FFF2-40B4-BE49-F238E27FC236}">
                <a16:creationId xmlns:a16="http://schemas.microsoft.com/office/drawing/2014/main" id="{CA168CAB-EE92-B8E3-2130-975DF9C01D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2145568373">
            <a:extLst>
              <a:ext uri="{FF2B5EF4-FFF2-40B4-BE49-F238E27FC236}">
                <a16:creationId xmlns:a16="http://schemas.microsoft.com/office/drawing/2014/main" id="{8B9C2C1F-24AB-6DD6-1CF8-D843D510D29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006569"/>
            <a:ext cx="1603567" cy="278433"/>
          </a:xfrm>
          <a:prstGeom prst="rect">
            <a:avLst/>
          </a:prstGeom>
        </p:spPr>
      </p:pic>
      <p:pic>
        <p:nvPicPr>
          <p:cNvPr id="7" name="yt_shape_1722145568393">
            <a:extLst>
              <a:ext uri="{FF2B5EF4-FFF2-40B4-BE49-F238E27FC236}">
                <a16:creationId xmlns:a16="http://schemas.microsoft.com/office/drawing/2014/main" id="{B418EDDE-4294-A578-D77B-955AC82239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006569"/>
            <a:ext cx="1603567" cy="278433"/>
          </a:xfrm>
          <a:prstGeom prst="rect">
            <a:avLst/>
          </a:prstGeom>
        </p:spPr>
      </p:pic>
      <p:pic>
        <p:nvPicPr>
          <p:cNvPr id="9" name="yt_shape_1722145568460">
            <a:extLst>
              <a:ext uri="{FF2B5EF4-FFF2-40B4-BE49-F238E27FC236}">
                <a16:creationId xmlns:a16="http://schemas.microsoft.com/office/drawing/2014/main" id="{C9D8E7F2-6758-1A3E-C86F-D890A5FB5DB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972614"/>
            <a:ext cx="1603567" cy="278433"/>
          </a:xfrm>
          <a:prstGeom prst="rect">
            <a:avLst/>
          </a:prstGeom>
        </p:spPr>
      </p:pic>
      <p:pic>
        <p:nvPicPr>
          <p:cNvPr id="11" name="yt_shape_1722145568484">
            <a:extLst>
              <a:ext uri="{FF2B5EF4-FFF2-40B4-BE49-F238E27FC236}">
                <a16:creationId xmlns:a16="http://schemas.microsoft.com/office/drawing/2014/main" id="{819DDDB1-CC68-543E-3364-BF54DC53C7D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4972614"/>
            <a:ext cx="1603567" cy="2784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1DE34C-2E29-A758-2AFA-1EB39021BF5B}"/>
              </a:ext>
            </a:extLst>
          </p:cNvPr>
          <p:cNvSpPr txBox="1"/>
          <p:nvPr/>
        </p:nvSpPr>
        <p:spPr>
          <a:xfrm>
            <a:off x="55934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704555-A22A-AB35-476A-4D6098EEF505}"/>
              </a:ext>
            </a:extLst>
          </p:cNvPr>
          <p:cNvSpPr txBox="1"/>
          <p:nvPr/>
        </p:nvSpPr>
        <p:spPr>
          <a:xfrm>
            <a:off x="806998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1" name="yt_shape_1034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40" name="yt_image_1034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3" name="yt_shape_10343"/>
          <p:cNvSpPr txBox="1"/>
          <p:nvPr/>
        </p:nvSpPr>
        <p:spPr>
          <a:xfrm>
            <a:off x="540000" y="1482165"/>
            <a:ext cx="55656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操作与探索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344" name="yt_shape_10344"/>
          <p:cNvSpPr txBox="1"/>
          <p:nvPr/>
        </p:nvSpPr>
        <p:spPr>
          <a:xfrm>
            <a:off x="540000" y="2015598"/>
            <a:ext cx="71894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0345" name="yt_image_10345" title="H_39.6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8677" y="2647265"/>
            <a:ext cx="2874645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657021-FEEB-E678-4ABD-47B16415E55A}"/>
              </a:ext>
            </a:extLst>
          </p:cNvPr>
          <p:cNvSpPr txBox="1"/>
          <p:nvPr/>
        </p:nvSpPr>
        <p:spPr>
          <a:xfrm>
            <a:off x="449989" y="3155198"/>
            <a:ext cx="867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表示的数分别是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347" name="yt_shape_10347"/>
              <p:cNvSpPr txBox="1"/>
              <p:nvPr/>
            </p:nvSpPr>
            <p:spPr>
              <a:xfrm>
                <a:off x="540000" y="3830200"/>
                <a:ext cx="8574463" cy="12103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请你自己画出数轴并表示下列有理数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如图所示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347" name="yt_shape_103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0200"/>
                <a:ext cx="8574463" cy="1210366"/>
              </a:xfrm>
              <a:prstGeom prst="rect">
                <a:avLst/>
              </a:prstGeom>
              <a:blipFill>
                <a:blip r:embed="rId4"/>
                <a:stretch>
                  <a:fillRect l="-2205" t="-4020" b="-457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53" name="yt_shape_10353"/>
          <p:cNvSpPr txBox="1"/>
          <p:nvPr/>
        </p:nvSpPr>
        <p:spPr>
          <a:xfrm>
            <a:off x="540000" y="5789465"/>
            <a:ext cx="3018070" cy="62138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450" b="0" i="0" u="none" spc="-3450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  <a:r>
              <a:rPr lang="en-US" altLang="zh-CN" sz="3450" b="0" i="0" u="none" spc="22672">
                <a:solidFill>
                  <a:srgbClr val="1EE3CF"/>
                </a:solidFill>
                <a:effectLst/>
                <a:latin typeface="Times New Roman" pitchFamily="34"/>
                <a:ea typeface="宋体" pitchFamily="34"/>
              </a:rPr>
              <a:t> </a:t>
            </a:r>
          </a:p>
        </p:txBody>
      </p:sp>
      <p:pic>
        <p:nvPicPr>
          <p:cNvPr id="10352" name="yt_image_10352" title="H_54.3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5789465"/>
            <a:ext cx="2986659" cy="6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551C3C2-3C51-A32D-5A78-A826D8320F1D}"/>
              </a:ext>
            </a:extLst>
          </p:cNvPr>
          <p:cNvSpPr txBox="1"/>
          <p:nvPr/>
        </p:nvSpPr>
        <p:spPr>
          <a:xfrm>
            <a:off x="449989" y="5085184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5" name="yt_shape_10355"/>
          <p:cNvSpPr txBox="1"/>
          <p:nvPr/>
        </p:nvSpPr>
        <p:spPr>
          <a:xfrm>
            <a:off x="540000" y="980728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356" name="yt_image_10356" title="H_24.5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5724" y="1612395"/>
            <a:ext cx="4400550" cy="31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8" name="yt_shape_10358"/>
          <p:cNvSpPr txBox="1"/>
          <p:nvPr/>
        </p:nvSpPr>
        <p:spPr>
          <a:xfrm>
            <a:off x="540000" y="1975153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的整数有哪几个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359" name="yt_shape_10359"/>
          <p:cNvSpPr txBox="1"/>
          <p:nvPr/>
        </p:nvSpPr>
        <p:spPr>
          <a:xfrm>
            <a:off x="540000" y="2454387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的点的距离等于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个单位长度的点表示的数是什么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360" name="yt_shape_10360"/>
          <p:cNvSpPr txBox="1"/>
          <p:nvPr/>
        </p:nvSpPr>
        <p:spPr>
          <a:xfrm>
            <a:off x="540000" y="2933690"/>
            <a:ext cx="1031051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大于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并且小于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的整数有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在数轴上到表示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的点的距离等于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个单位长度的点表示的数是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9100AC-EA1F-5733-FF7E-84A40BEF4A02}"/>
              </a:ext>
            </a:extLst>
          </p:cNvPr>
          <p:cNvSpPr txBox="1"/>
          <p:nvPr/>
        </p:nvSpPr>
        <p:spPr>
          <a:xfrm>
            <a:off x="449989" y="2886884"/>
            <a:ext cx="1039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并且小于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的整数有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546080-292C-C648-5CA3-177D1C613B2A}"/>
              </a:ext>
            </a:extLst>
          </p:cNvPr>
          <p:cNvSpPr txBox="1"/>
          <p:nvPr/>
        </p:nvSpPr>
        <p:spPr>
          <a:xfrm>
            <a:off x="449989" y="3362372"/>
            <a:ext cx="10086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在数轴上到表示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的点的距离等于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个单位长度的点表示的数是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1" name="yt_shape_10361"/>
          <p:cNvSpPr txBox="1"/>
          <p:nvPr/>
        </p:nvSpPr>
        <p:spPr>
          <a:xfrm>
            <a:off x="540119" y="1052736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比较有理数的大小的方法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利用数轴根据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右边的数总比左边的数大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5b9e1"/>
              </a:rPr>
              <a:t>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8" name="yt_shape_10268"/>
          <p:cNvSpPr txBox="1"/>
          <p:nvPr/>
        </p:nvSpPr>
        <p:spPr>
          <a:xfrm>
            <a:off x="540119" y="900000"/>
            <a:ext cx="98584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表示的数大的有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69" name="yt_image_10269" title="H_39.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8103" y="1531667"/>
            <a:ext cx="2915793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1" name="yt_shape_10271"/>
          <p:cNvSpPr txBox="1"/>
          <p:nvPr/>
        </p:nvSpPr>
        <p:spPr>
          <a:xfrm>
            <a:off x="540119" y="2086406"/>
            <a:ext cx="7771358" cy="13654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把下列各数在数轴上表示出来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250" b="0" i="0" u="none" spc="39824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</a:rPr>
              <a:t> </a:t>
            </a:r>
          </a:p>
        </p:txBody>
      </p:sp>
      <p:pic>
        <p:nvPicPr>
          <p:cNvPr id="10273" name="yt_image_10273" title="H_34.4809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337" y="3210200"/>
            <a:ext cx="5126409" cy="43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6" name="yt_shape_10276"/>
          <p:cNvSpPr txBox="1"/>
          <p:nvPr/>
        </p:nvSpPr>
        <p:spPr>
          <a:xfrm>
            <a:off x="540119" y="3698796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278" name="yt_shape_10278"/>
          <p:cNvSpPr txBox="1"/>
          <p:nvPr/>
        </p:nvSpPr>
        <p:spPr>
          <a:xfrm>
            <a:off x="540119" y="4313984"/>
            <a:ext cx="4588115" cy="4592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50" b="0" i="0" u="none" spc="-25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550" b="0" i="0" u="none" spc="3514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77" name="yt_image_10277" title="H_40.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313984"/>
            <a:ext cx="4541139" cy="50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0" name="yt_shape_10280"/>
          <p:cNvSpPr txBox="1"/>
          <p:nvPr/>
        </p:nvSpPr>
        <p:spPr>
          <a:xfrm>
            <a:off x="540119" y="4874437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B7C68D-62A9-0215-9555-B394D17D1971}"/>
              </a:ext>
            </a:extLst>
          </p:cNvPr>
          <p:cNvSpPr txBox="1"/>
          <p:nvPr/>
        </p:nvSpPr>
        <p:spPr>
          <a:xfrm>
            <a:off x="9298832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CE5446-CDA6-BE35-D84F-D41DEF5FC58A}"/>
              </a:ext>
            </a:extLst>
          </p:cNvPr>
          <p:cNvSpPr txBox="1"/>
          <p:nvPr/>
        </p:nvSpPr>
        <p:spPr>
          <a:xfrm>
            <a:off x="450108" y="3651990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AEBDFD-B4C6-13E5-34F7-41AC81F7E524}"/>
              </a:ext>
            </a:extLst>
          </p:cNvPr>
          <p:cNvSpPr txBox="1"/>
          <p:nvPr/>
        </p:nvSpPr>
        <p:spPr>
          <a:xfrm>
            <a:off x="450108" y="4827631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1" name="yt_shape_10281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利用法则比较有理数的大小</a:t>
            </a:r>
          </a:p>
        </p:txBody>
      </p:sp>
      <p:sp>
        <p:nvSpPr>
          <p:cNvPr id="10282" name="yt_shape_10282"/>
          <p:cNvSpPr txBox="1"/>
          <p:nvPr/>
        </p:nvSpPr>
        <p:spPr>
          <a:xfrm>
            <a:off x="540000" y="1389434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83" name="yt_table_10283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3603055"/>
                  </p:ext>
                </p:extLst>
              </p:nvPr>
            </p:nvGraphicFramePr>
            <p:xfrm>
              <a:off x="540056" y="1868737"/>
              <a:ext cx="8081328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83" name="yt_table_10283" descr="{&quot;rangeId&quot;:7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3603055"/>
                  </p:ext>
                </p:extLst>
              </p:nvPr>
            </p:nvGraphicFramePr>
            <p:xfrm>
              <a:off x="540056" y="1868737"/>
              <a:ext cx="8081328" cy="635000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77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7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79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80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60211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84" name="yt_shape_10284"/>
          <p:cNvSpPr txBox="1"/>
          <p:nvPr/>
        </p:nvSpPr>
        <p:spPr>
          <a:xfrm>
            <a:off x="540000" y="2554385"/>
            <a:ext cx="50702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85" name="yt_table_102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918023"/>
              </p:ext>
            </p:extLst>
          </p:nvPr>
        </p:nvGraphicFramePr>
        <p:xfrm>
          <a:off x="540056" y="3033688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</a:tbl>
          </a:graphicData>
        </a:graphic>
      </p:graphicFrame>
      <p:sp>
        <p:nvSpPr>
          <p:cNvPr id="10287" name="yt_shape_10287"/>
          <p:cNvSpPr txBox="1"/>
          <p:nvPr/>
        </p:nvSpPr>
        <p:spPr>
          <a:xfrm>
            <a:off x="540000" y="3559859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下列数中比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88" name="yt_table_102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277892"/>
              </p:ext>
            </p:extLst>
          </p:nvPr>
        </p:nvGraphicFramePr>
        <p:xfrm>
          <a:off x="540056" y="4039162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</a:tbl>
          </a:graphicData>
        </a:graphic>
      </p:graphicFrame>
      <p:pic>
        <p:nvPicPr>
          <p:cNvPr id="3" name="yt_shape_1722145568559">
            <a:extLst>
              <a:ext uri="{FF2B5EF4-FFF2-40B4-BE49-F238E27FC236}">
                <a16:creationId xmlns:a16="http://schemas.microsoft.com/office/drawing/2014/main" id="{E117C02C-F588-6B7D-1CE1-7B012362BC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B40CD4-741D-2F50-619A-19D5704E7598}"/>
              </a:ext>
            </a:extLst>
          </p:cNvPr>
          <p:cNvSpPr txBox="1"/>
          <p:nvPr/>
        </p:nvSpPr>
        <p:spPr>
          <a:xfrm>
            <a:off x="7536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09F0E4-9C9E-03FD-70E4-7E1C28C634B2}"/>
              </a:ext>
            </a:extLst>
          </p:cNvPr>
          <p:cNvSpPr txBox="1"/>
          <p:nvPr/>
        </p:nvSpPr>
        <p:spPr>
          <a:xfrm>
            <a:off x="4640989" y="25075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DB2A2CA-8F8C-6302-43AB-85AB42B7C1A1}"/>
              </a:ext>
            </a:extLst>
          </p:cNvPr>
          <p:cNvSpPr txBox="1"/>
          <p:nvPr/>
        </p:nvSpPr>
        <p:spPr>
          <a:xfrm>
            <a:off x="4336189" y="35130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90" name="yt_shape_10290"/>
              <p:cNvSpPr txBox="1"/>
              <p:nvPr/>
            </p:nvSpPr>
            <p:spPr>
              <a:xfrm>
                <a:off x="540000" y="900000"/>
                <a:ext cx="6540252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下表是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月某天洛阳四个区县的平均气温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290" name="yt_shape_102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40252" cy="2546916"/>
              </a:xfrm>
              <a:prstGeom prst="rect">
                <a:avLst/>
              </a:prstGeom>
              <a:blipFill>
                <a:blip r:embed="rId2"/>
                <a:stretch>
                  <a:fillRect l="-2892" t="-2158" r="-1866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96" name="yt_table_1029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436696"/>
              </p:ext>
            </p:extLst>
          </p:nvPr>
        </p:nvGraphicFramePr>
        <p:xfrm>
          <a:off x="540000" y="3659257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区县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涧西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嵩县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伊川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栾川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气温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298" name="yt_shape_10298"/>
          <p:cNvSpPr txBox="1"/>
          <p:nvPr/>
        </p:nvSpPr>
        <p:spPr>
          <a:xfrm>
            <a:off x="540000" y="5062863"/>
            <a:ext cx="8156079" cy="46645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请将平均气温按从小到大的顺序排列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E8FCE4-F9C7-864D-B839-D42C95FD3623}"/>
              </a:ext>
            </a:extLst>
          </p:cNvPr>
          <p:cNvSpPr txBox="1"/>
          <p:nvPr/>
        </p:nvSpPr>
        <p:spPr>
          <a:xfrm>
            <a:off x="1669189" y="1328682"/>
            <a:ext cx="7896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E04176-DA6B-CDD0-3323-2D2E188B5779}"/>
              </a:ext>
            </a:extLst>
          </p:cNvPr>
          <p:cNvSpPr txBox="1"/>
          <p:nvPr/>
        </p:nvSpPr>
        <p:spPr>
          <a:xfrm>
            <a:off x="1669189" y="200013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EEF5FF-4DA2-BCCF-C55B-2F055DBAC612}"/>
              </a:ext>
            </a:extLst>
          </p:cNvPr>
          <p:cNvSpPr txBox="1"/>
          <p:nvPr/>
        </p:nvSpPr>
        <p:spPr>
          <a:xfrm>
            <a:off x="1973989" y="247561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C78B53-DBB9-60F6-D001-D6BBFD0DC1BF}"/>
              </a:ext>
            </a:extLst>
          </p:cNvPr>
          <p:cNvSpPr txBox="1"/>
          <p:nvPr/>
        </p:nvSpPr>
        <p:spPr>
          <a:xfrm>
            <a:off x="449989" y="5491545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1" name="yt_shape_10301"/>
          <p:cNvSpPr txBox="1"/>
          <p:nvPr/>
        </p:nvSpPr>
        <p:spPr>
          <a:xfrm>
            <a:off x="540000" y="899999"/>
            <a:ext cx="5051944" cy="95875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对概念理解不清而出错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02" name="yt_table_1030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2269289"/>
              </p:ext>
            </p:extLst>
          </p:nvPr>
        </p:nvGraphicFramePr>
        <p:xfrm>
          <a:off x="540056" y="1866877"/>
          <a:ext cx="6502400" cy="1901952"/>
        </p:xfrm>
        <a:graphic>
          <a:graphicData uri="http://schemas.openxmlformats.org/drawingml/2006/table">
            <a:tbl>
              <a:tblPr/>
              <a:tblGrid>
                <a:gridCol w="6502400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没有最大的正数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但有最大的负数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没有最小的负数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但有最小的正数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没有最小的有理数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也没有最大的有理数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有最小的自然数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也有最小的整数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8D00433-1580-6000-7AAD-EBBFFF4E6F9B}"/>
              </a:ext>
            </a:extLst>
          </p:cNvPr>
          <p:cNvSpPr txBox="1"/>
          <p:nvPr/>
        </p:nvSpPr>
        <p:spPr>
          <a:xfrm>
            <a:off x="4336189" y="13268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5" name="yt_shape_1030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304" name="yt_image_10304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7" name="yt_shape_10307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某一天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哈尔滨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杭州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a5291"/>
              </a:rPr>
              <a:t>金华四个城市的最低气温分别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其中最低气温是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08" name="yt_table_103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521899"/>
              </p:ext>
            </p:extLst>
          </p:nvPr>
        </p:nvGraphicFramePr>
        <p:xfrm>
          <a:off x="540056" y="2441600"/>
          <a:ext cx="5686743" cy="950976"/>
        </p:xfrm>
        <a:graphic>
          <a:graphicData uri="http://schemas.openxmlformats.org/drawingml/2006/table">
            <a:tbl>
              <a:tblPr/>
              <a:tblGrid>
                <a:gridCol w="3748405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1938338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</a:tbl>
          </a:graphicData>
        </a:graphic>
      </p:graphicFrame>
      <p:sp>
        <p:nvSpPr>
          <p:cNvPr id="10310" name="yt_shape_10310"/>
          <p:cNvSpPr txBox="1"/>
          <p:nvPr/>
        </p:nvSpPr>
        <p:spPr>
          <a:xfrm>
            <a:off x="540119" y="3443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544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则下列式子成立的是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11" name="yt_table_103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305229"/>
              </p:ext>
            </p:extLst>
          </p:nvPr>
        </p:nvGraphicFramePr>
        <p:xfrm>
          <a:off x="540056" y="4402589"/>
          <a:ext cx="6564630" cy="950976"/>
        </p:xfrm>
        <a:graphic>
          <a:graphicData uri="http://schemas.openxmlformats.org/drawingml/2006/table">
            <a:tbl>
              <a:tblPr/>
              <a:tblGrid>
                <a:gridCol w="3748405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2816225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D8F0FB1-2AE8-A117-1A99-5A96599B1F6E}"/>
              </a:ext>
            </a:extLst>
          </p:cNvPr>
          <p:cNvSpPr txBox="1"/>
          <p:nvPr/>
        </p:nvSpPr>
        <p:spPr>
          <a:xfrm>
            <a:off x="7492257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02F2FE-7A00-E8AE-4668-FE845D1B081C}"/>
              </a:ext>
            </a:extLst>
          </p:cNvPr>
          <p:cNvSpPr txBox="1"/>
          <p:nvPr/>
        </p:nvSpPr>
        <p:spPr>
          <a:xfrm>
            <a:off x="8887671" y="38718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3" name="yt_shape_10313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的所有负整数是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的最大整数是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大且比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小的所有整数是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最小的正整数是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最小的整数是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最小的负整数是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8710,isEnd"/>
              </a:rPr>
              <a:t>④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最大的负整数是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没有最大的整数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也没有最小的整数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从图中可以得到许多信息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400b,isEnd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请你观察图形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再写出至少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条信息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318" name="yt_image_10318" title="H_37.5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845" y="4720431"/>
            <a:ext cx="2472309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0" name="yt_shape_10320"/>
          <p:cNvSpPr txBox="1"/>
          <p:nvPr/>
        </p:nvSpPr>
        <p:spPr>
          <a:xfrm>
            <a:off x="540000" y="5247744"/>
            <a:ext cx="744434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006B8E-58B8-15E3-B771-C1FA4C18A7C4}"/>
              </a:ext>
            </a:extLst>
          </p:cNvPr>
          <p:cNvSpPr txBox="1"/>
          <p:nvPr/>
        </p:nvSpPr>
        <p:spPr>
          <a:xfrm>
            <a:off x="5250708" y="853194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E5A8C2-884C-E796-9132-F6C19B573116}"/>
              </a:ext>
            </a:extLst>
          </p:cNvPr>
          <p:cNvSpPr txBox="1"/>
          <p:nvPr/>
        </p:nvSpPr>
        <p:spPr>
          <a:xfrm>
            <a:off x="4412508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503F33-7EAB-D361-2B16-1B9EE55400EB}"/>
              </a:ext>
            </a:extLst>
          </p:cNvPr>
          <p:cNvSpPr txBox="1"/>
          <p:nvPr/>
        </p:nvSpPr>
        <p:spPr>
          <a:xfrm>
            <a:off x="5479308" y="1804170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C9C16F-591C-2EEC-F1D6-C5F3281D3622}"/>
              </a:ext>
            </a:extLst>
          </p:cNvPr>
          <p:cNvSpPr txBox="1"/>
          <p:nvPr/>
        </p:nvSpPr>
        <p:spPr>
          <a:xfrm>
            <a:off x="10813307" y="2755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2_6e6b1"/>
              </a:rPr>
              <a:t>①④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B1CD8B-20BC-D0F8-D953-193A1E26F36C}"/>
              </a:ext>
            </a:extLst>
          </p:cNvPr>
          <p:cNvSpPr txBox="1"/>
          <p:nvPr/>
        </p:nvSpPr>
        <p:spPr>
          <a:xfrm>
            <a:off x="450108" y="32306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9E227B7-DDE8-28AF-C9E7-688D4B41E65A}"/>
              </a:ext>
            </a:extLst>
          </p:cNvPr>
          <p:cNvSpPr txBox="1"/>
          <p:nvPr/>
        </p:nvSpPr>
        <p:spPr>
          <a:xfrm>
            <a:off x="449989" y="520093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A37315-96D1-5AA7-C0B2-0AFB61288AA5}"/>
              </a:ext>
            </a:extLst>
          </p:cNvPr>
          <p:cNvSpPr txBox="1"/>
          <p:nvPr/>
        </p:nvSpPr>
        <p:spPr>
          <a:xfrm>
            <a:off x="449989" y="5676426"/>
            <a:ext cx="7552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2" name="yt_shape_10322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在一次知识竞赛结束时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个队的得分如下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答对得正分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答错得负分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3b30"/>
              </a:rPr>
              <a:t>A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请把这些队的得分按低分到高分排序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这次知识竞赛的冠军是哪个队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这次知识竞赛的冠军是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E44A79-8788-438B-90E0-62821F5FB0AD}"/>
              </a:ext>
            </a:extLst>
          </p:cNvPr>
          <p:cNvSpPr txBox="1"/>
          <p:nvPr/>
        </p:nvSpPr>
        <p:spPr>
          <a:xfrm>
            <a:off x="450108" y="2279658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1080E2-B69B-D7CA-79A6-1F016D44309A}"/>
              </a:ext>
            </a:extLst>
          </p:cNvPr>
          <p:cNvSpPr txBox="1"/>
          <p:nvPr/>
        </p:nvSpPr>
        <p:spPr>
          <a:xfrm>
            <a:off x="450108" y="3230634"/>
            <a:ext cx="533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这次知识竞赛的冠军是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7" name="yt_shape_10327"/>
          <p:cNvSpPr txBox="1"/>
          <p:nvPr/>
        </p:nvSpPr>
        <p:spPr>
          <a:xfrm>
            <a:off x="540000" y="900000"/>
            <a:ext cx="856324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在数轴上有三个点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表示的三个有理数中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0330" name="yt_image_10330" title="H_39.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0292" y="1954155"/>
            <a:ext cx="4471416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2" name="yt_shape_10332"/>
          <p:cNvSpPr txBox="1"/>
          <p:nvPr/>
        </p:nvSpPr>
        <p:spPr>
          <a:xfrm>
            <a:off x="540119" y="2565709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个单位长度后可得到点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d4bc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表示的有理数分别是多少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五个点表示的有理数连接起来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00E934-8991-7749-D902-F4C5E81246CE}"/>
              </a:ext>
            </a:extLst>
          </p:cNvPr>
          <p:cNvSpPr txBox="1"/>
          <p:nvPr/>
        </p:nvSpPr>
        <p:spPr>
          <a:xfrm>
            <a:off x="7863614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36DA36-9520-C8AF-93F4-62C860414934}"/>
              </a:ext>
            </a:extLst>
          </p:cNvPr>
          <p:cNvSpPr txBox="1"/>
          <p:nvPr/>
        </p:nvSpPr>
        <p:spPr>
          <a:xfrm>
            <a:off x="450108" y="3469879"/>
            <a:ext cx="4153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57272D-E18F-63DE-3C49-C2164927FD0F}"/>
              </a:ext>
            </a:extLst>
          </p:cNvPr>
          <p:cNvSpPr txBox="1"/>
          <p:nvPr/>
        </p:nvSpPr>
        <p:spPr>
          <a:xfrm>
            <a:off x="450108" y="3945367"/>
            <a:ext cx="320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9B2C6C-005C-779E-8D28-CC7EC911BCCE}"/>
              </a:ext>
            </a:extLst>
          </p:cNvPr>
          <p:cNvSpPr txBox="1"/>
          <p:nvPr/>
        </p:nvSpPr>
        <p:spPr>
          <a:xfrm>
            <a:off x="450108" y="4896343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1638</Words>
  <Application>Microsoft Office PowerPoint</Application>
  <PresentationFormat>宽屏</PresentationFormat>
  <Paragraphs>139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11</cp:revision>
  <dcterms:created xsi:type="dcterms:W3CDTF">2024-07-28T05:44:51Z</dcterms:created>
  <dcterms:modified xsi:type="dcterms:W3CDTF">2024-07-29T08:37:46Z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