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1" r:id="rId8"/>
    <p:sldId id="312" r:id="rId9"/>
    <p:sldId id="314" r:id="rId10"/>
    <p:sldId id="316" r:id="rId11"/>
    <p:sldId id="318" r:id="rId12"/>
    <p:sldId id="320" r:id="rId13"/>
    <p:sldId id="321" r:id="rId14"/>
    <p:sldId id="322" r:id="rId15"/>
    <p:sldId id="326" r:id="rId16"/>
    <p:sldId id="324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5" name="yt_shape_1440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04" name="yt_image_144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7" name="yt_shape_14407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平行线的性质</a:t>
            </a:r>
          </a:p>
        </p:txBody>
      </p:sp>
      <p:sp>
        <p:nvSpPr>
          <p:cNvPr id="14408" name="yt_shape_14408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46c2"/>
              </a:rPr>
              <a:t>的度数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12" name="yt_table_1441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899711"/>
              </p:ext>
            </p:extLst>
          </p:nvPr>
        </p:nvGraphicFramePr>
        <p:xfrm>
          <a:off x="540056" y="2931034"/>
          <a:ext cx="99434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887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8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8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3"/>
                  </a:ext>
                </a:extLst>
              </a:tr>
            </a:tbl>
          </a:graphicData>
        </a:graphic>
      </p:graphicFrame>
      <p:grpSp>
        <p:nvGrpSpPr>
          <p:cNvPr id="14409" name="yt_shape_14409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707858" y="2931034"/>
            <a:ext cx="941832" cy="1734453"/>
            <a:chOff x="0" y="0"/>
            <a:chExt cx="941832" cy="1734453"/>
          </a:xfrm>
        </p:grpSpPr>
        <p:pic>
          <p:nvPicPr>
            <p:cNvPr id="2" name="yt_image_1440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41832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11" name="yt_shape_14411" descr="{&quot;rangeId&quot;:0,&quot;IgnoreLineSpacing&quot;:1}"/>
            <p:cNvSpPr txBox="1"/>
            <p:nvPr/>
          </p:nvSpPr>
          <p:spPr>
            <a:xfrm>
              <a:off x="-62365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2146092042">
            <a:extLst>
              <a:ext uri="{FF2B5EF4-FFF2-40B4-BE49-F238E27FC236}">
                <a16:creationId xmlns:a16="http://schemas.microsoft.com/office/drawing/2014/main" id="{A077D657-1DA3-E594-8AF7-2085CD67B9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90135DA-1EFB-6B6B-E782-A02616DED89E}"/>
              </a:ext>
            </a:extLst>
          </p:cNvPr>
          <p:cNvSpPr txBox="1"/>
          <p:nvPr/>
        </p:nvSpPr>
        <p:spPr>
          <a:xfrm>
            <a:off x="13645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9" name="yt_shape_14469"/>
          <p:cNvSpPr txBox="1"/>
          <p:nvPr/>
        </p:nvSpPr>
        <p:spPr>
          <a:xfrm>
            <a:off x="540000" y="900000"/>
            <a:ext cx="111006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473" name="yt_shape_14473"/>
          <p:cNvSpPr txBox="1"/>
          <p:nvPr/>
        </p:nvSpPr>
        <p:spPr>
          <a:xfrm>
            <a:off x="540000" y="306969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70" name="yt_shape_14470" title="H_117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3888" y="1531667"/>
            <a:ext cx="1784223" cy="1487565"/>
            <a:chOff x="0" y="0"/>
            <a:chExt cx="1784223" cy="1487565"/>
          </a:xfrm>
        </p:grpSpPr>
        <p:pic>
          <p:nvPicPr>
            <p:cNvPr id="2" name="yt_image_1447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4223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72" name="yt_shape_14472" descr="{&quot;rangeId&quot;:0,&quot;IgnoreLineSpacing&quot;:1}"/>
            <p:cNvSpPr txBox="1"/>
            <p:nvPr/>
          </p:nvSpPr>
          <p:spPr>
            <a:xfrm>
              <a:off x="282647" y="112756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14474" name="yt_shape_14474"/>
          <p:cNvSpPr txBox="1"/>
          <p:nvPr/>
        </p:nvSpPr>
        <p:spPr>
          <a:xfrm>
            <a:off x="540119" y="347897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一大门栏杆的平面示意图如图所示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平行于地面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b78b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pic>
        <p:nvPicPr>
          <p:cNvPr id="14475" name="yt_image_144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4754" y="4590775"/>
            <a:ext cx="1642491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A2105A8-7B3F-5089-D5C2-B3B75CC5B54E}"/>
              </a:ext>
            </a:extLst>
          </p:cNvPr>
          <p:cNvSpPr txBox="1"/>
          <p:nvPr/>
        </p:nvSpPr>
        <p:spPr>
          <a:xfrm>
            <a:off x="10224036" y="853194"/>
            <a:ext cx="9420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64D97A-93D9-830F-3E07-24D3D0086B94}"/>
              </a:ext>
            </a:extLst>
          </p:cNvPr>
          <p:cNvSpPr txBox="1"/>
          <p:nvPr/>
        </p:nvSpPr>
        <p:spPr>
          <a:xfrm>
            <a:off x="5672983" y="3907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77" name="yt_shape_1447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的延长线分别交于点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bd9f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478" name="yt_image_14478" title="H_79.8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5983" y="2011799"/>
            <a:ext cx="1864233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0" name="yt_shape_14480"/>
          <p:cNvSpPr txBox="1"/>
          <p:nvPr/>
        </p:nvSpPr>
        <p:spPr>
          <a:xfrm>
            <a:off x="540000" y="1891630"/>
            <a:ext cx="267701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A40712B-9DDD-A18B-D4F1-324F7299A339}"/>
              </a:ext>
            </a:extLst>
          </p:cNvPr>
          <p:cNvSpPr txBox="1"/>
          <p:nvPr/>
        </p:nvSpPr>
        <p:spPr>
          <a:xfrm>
            <a:off x="449989" y="1844824"/>
            <a:ext cx="28312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D55E9D-2289-4F84-ADD4-7A121BD692C4}"/>
              </a:ext>
            </a:extLst>
          </p:cNvPr>
          <p:cNvSpPr txBox="1"/>
          <p:nvPr/>
        </p:nvSpPr>
        <p:spPr>
          <a:xfrm>
            <a:off x="449989" y="2320312"/>
            <a:ext cx="2689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8E2558-8B0D-AA5A-6831-DFB7266E6C60}"/>
              </a:ext>
            </a:extLst>
          </p:cNvPr>
          <p:cNvSpPr txBox="1"/>
          <p:nvPr/>
        </p:nvSpPr>
        <p:spPr>
          <a:xfrm>
            <a:off x="449989" y="2795800"/>
            <a:ext cx="230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3A34DC-C48D-2986-4C71-6437B3A4269F}"/>
              </a:ext>
            </a:extLst>
          </p:cNvPr>
          <p:cNvSpPr txBox="1"/>
          <p:nvPr/>
        </p:nvSpPr>
        <p:spPr>
          <a:xfrm>
            <a:off x="449989" y="3271289"/>
            <a:ext cx="2724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4261BE-6D3F-50EE-0761-1125A988085B}"/>
              </a:ext>
            </a:extLst>
          </p:cNvPr>
          <p:cNvSpPr txBox="1"/>
          <p:nvPr/>
        </p:nvSpPr>
        <p:spPr>
          <a:xfrm>
            <a:off x="449989" y="3746776"/>
            <a:ext cx="1916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BE8978-44F2-A33A-B514-506ABB827FF5}"/>
              </a:ext>
            </a:extLst>
          </p:cNvPr>
          <p:cNvSpPr txBox="1"/>
          <p:nvPr/>
        </p:nvSpPr>
        <p:spPr>
          <a:xfrm>
            <a:off x="449989" y="4222264"/>
            <a:ext cx="2596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1" name="yt_shape_1448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365e"/>
              </a:rPr>
              <a:t>试说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482" name="yt_image_14482" title="H_135.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1190" y="2011799"/>
            <a:ext cx="1927098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4" name="yt_shape_14484"/>
          <p:cNvSpPr txBox="1"/>
          <p:nvPr/>
        </p:nvSpPr>
        <p:spPr>
          <a:xfrm>
            <a:off x="540000" y="1905095"/>
            <a:ext cx="409246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B6D89E0-ED17-9772-E325-D7A75F086703}"/>
              </a:ext>
            </a:extLst>
          </p:cNvPr>
          <p:cNvSpPr txBox="1"/>
          <p:nvPr/>
        </p:nvSpPr>
        <p:spPr>
          <a:xfrm>
            <a:off x="449989" y="1858289"/>
            <a:ext cx="423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226EEA-8E14-C587-3435-64A89C674F02}"/>
              </a:ext>
            </a:extLst>
          </p:cNvPr>
          <p:cNvSpPr txBox="1"/>
          <p:nvPr/>
        </p:nvSpPr>
        <p:spPr>
          <a:xfrm>
            <a:off x="449989" y="2333777"/>
            <a:ext cx="1916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53E454-D4B8-A22D-4191-02F669BD9625}"/>
              </a:ext>
            </a:extLst>
          </p:cNvPr>
          <p:cNvSpPr txBox="1"/>
          <p:nvPr/>
        </p:nvSpPr>
        <p:spPr>
          <a:xfrm>
            <a:off x="449989" y="2809265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8F9885-67D6-04ED-1F14-579BE363D474}"/>
              </a:ext>
            </a:extLst>
          </p:cNvPr>
          <p:cNvSpPr txBox="1"/>
          <p:nvPr/>
        </p:nvSpPr>
        <p:spPr>
          <a:xfrm>
            <a:off x="449989" y="3284753"/>
            <a:ext cx="3401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26B779-ED05-2BA6-A8BF-2AF97EF65A89}"/>
              </a:ext>
            </a:extLst>
          </p:cNvPr>
          <p:cNvSpPr txBox="1"/>
          <p:nvPr/>
        </p:nvSpPr>
        <p:spPr>
          <a:xfrm>
            <a:off x="449989" y="3760241"/>
            <a:ext cx="3072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EBDE87-DC12-2C47-0F61-0FBDED2B7ECE}"/>
              </a:ext>
            </a:extLst>
          </p:cNvPr>
          <p:cNvSpPr txBox="1"/>
          <p:nvPr/>
        </p:nvSpPr>
        <p:spPr>
          <a:xfrm>
            <a:off x="449989" y="4235729"/>
            <a:ext cx="19517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DC49AB4-8703-A42D-DA6A-1C1D56CF9A5B}"/>
              </a:ext>
            </a:extLst>
          </p:cNvPr>
          <p:cNvSpPr txBox="1"/>
          <p:nvPr/>
        </p:nvSpPr>
        <p:spPr>
          <a:xfrm>
            <a:off x="449989" y="4711217"/>
            <a:ext cx="3621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6" name="yt_shape_1448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85" name="yt_image_14485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88" name="yt_shape_14488"/>
          <p:cNvSpPr txBox="1"/>
          <p:nvPr/>
        </p:nvSpPr>
        <p:spPr>
          <a:xfrm>
            <a:off x="540000" y="1482165"/>
            <a:ext cx="9816790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491" name="yt_image_14491" title="H_125.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7162" y="2593135"/>
            <a:ext cx="2124837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174BED-B0E9-DD9F-97E8-8949F94E75EE}"/>
              </a:ext>
            </a:extLst>
          </p:cNvPr>
          <p:cNvSpPr txBox="1"/>
          <p:nvPr/>
        </p:nvSpPr>
        <p:spPr>
          <a:xfrm>
            <a:off x="449989" y="2386335"/>
            <a:ext cx="393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3D8A10C-DDAE-B3D5-69B1-2C5F7A2C8039}"/>
              </a:ext>
            </a:extLst>
          </p:cNvPr>
          <p:cNvSpPr txBox="1"/>
          <p:nvPr/>
        </p:nvSpPr>
        <p:spPr>
          <a:xfrm>
            <a:off x="449989" y="2861823"/>
            <a:ext cx="1916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DD9FC4-FE41-ADBC-BE8A-84D2BFB559A5}"/>
              </a:ext>
            </a:extLst>
          </p:cNvPr>
          <p:cNvSpPr txBox="1"/>
          <p:nvPr/>
        </p:nvSpPr>
        <p:spPr>
          <a:xfrm>
            <a:off x="449989" y="3337311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885EC0-D86F-1645-7960-BC8D269F81DA}"/>
              </a:ext>
            </a:extLst>
          </p:cNvPr>
          <p:cNvSpPr txBox="1"/>
          <p:nvPr/>
        </p:nvSpPr>
        <p:spPr>
          <a:xfrm>
            <a:off x="449989" y="3812799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459401C-2987-71AE-C7AB-2C60E80FF63C}"/>
              </a:ext>
            </a:extLst>
          </p:cNvPr>
          <p:cNvSpPr txBox="1"/>
          <p:nvPr/>
        </p:nvSpPr>
        <p:spPr>
          <a:xfrm>
            <a:off x="449989" y="4288287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B8F0E0F-CCFC-53E6-17B5-0FCCF695820E}"/>
              </a:ext>
            </a:extLst>
          </p:cNvPr>
          <p:cNvSpPr txBox="1"/>
          <p:nvPr/>
        </p:nvSpPr>
        <p:spPr>
          <a:xfrm>
            <a:off x="449989" y="4763776"/>
            <a:ext cx="18406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493" name="yt_shape_14493"/>
              <p:cNvSpPr txBox="1"/>
              <p:nvPr/>
            </p:nvSpPr>
            <p:spPr>
              <a:xfrm>
                <a:off x="540000" y="900000"/>
                <a:ext cx="10006329" cy="5427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FAD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93" name="yt_shape_14493" descr="{&quot;rangeId&quot;:2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006329" cy="5427704"/>
              </a:xfrm>
              <a:prstGeom prst="rect">
                <a:avLst/>
              </a:prstGeom>
              <a:blipFill>
                <a:blip r:embed="rId2"/>
                <a:stretch>
                  <a:fillRect l="-1889" t="-1011" r="-914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96" name="yt_image_14496" title="H_125.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7162" y="1531667"/>
            <a:ext cx="2124837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C05CBC-C84B-071E-3B34-687101817330}"/>
              </a:ext>
            </a:extLst>
          </p:cNvPr>
          <p:cNvSpPr txBox="1"/>
          <p:nvPr/>
        </p:nvSpPr>
        <p:spPr>
          <a:xfrm>
            <a:off x="449989" y="1328682"/>
            <a:ext cx="560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5D07401-9ED8-1C74-B1B5-0362AB687AC8}"/>
              </a:ext>
            </a:extLst>
          </p:cNvPr>
          <p:cNvSpPr txBox="1"/>
          <p:nvPr/>
        </p:nvSpPr>
        <p:spPr>
          <a:xfrm>
            <a:off x="449989" y="1804170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DBDAAA-ED12-B1F8-8D42-E2563CDEF8C4}"/>
              </a:ext>
            </a:extLst>
          </p:cNvPr>
          <p:cNvSpPr txBox="1"/>
          <p:nvPr/>
        </p:nvSpPr>
        <p:spPr>
          <a:xfrm>
            <a:off x="449989" y="2279658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2420E0-A7E6-0AB2-F6E9-D12A4BF64B59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4252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}">
                <a:extLst>
                  <a:ext uri="{FF2B5EF4-FFF2-40B4-BE49-F238E27FC236}">
                    <a16:creationId xmlns:a16="http://schemas.microsoft.com/office/drawing/2014/main" id="{7A2420E0-A7E6-0AB2-F6E9-D12A4BF64B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4252023" cy="765061"/>
              </a:xfrm>
              <a:prstGeom prst="rect">
                <a:avLst/>
              </a:prstGeom>
              <a:blipFill>
                <a:blip r:embed="rId4"/>
                <a:stretch>
                  <a:fillRect l="-2296" r="-229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2237876-8C64-0EB7-D62C-4FA46E032722}"/>
              </a:ext>
            </a:extLst>
          </p:cNvPr>
          <p:cNvSpPr txBox="1"/>
          <p:nvPr/>
        </p:nvSpPr>
        <p:spPr>
          <a:xfrm>
            <a:off x="449989" y="3426595"/>
            <a:ext cx="347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DB9D33E-F128-3709-075B-31BB4E3DF177}"/>
              </a:ext>
            </a:extLst>
          </p:cNvPr>
          <p:cNvSpPr txBox="1"/>
          <p:nvPr/>
        </p:nvSpPr>
        <p:spPr>
          <a:xfrm>
            <a:off x="449989" y="3902083"/>
            <a:ext cx="2350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D5CFD8-119C-3EF2-0DCD-C03D30613474}"/>
              </a:ext>
            </a:extLst>
          </p:cNvPr>
          <p:cNvSpPr txBox="1"/>
          <p:nvPr/>
        </p:nvSpPr>
        <p:spPr>
          <a:xfrm>
            <a:off x="449989" y="4377571"/>
            <a:ext cx="267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A2D843-9017-13B1-CAD5-B8204B92EA56}"/>
              </a:ext>
            </a:extLst>
          </p:cNvPr>
          <p:cNvSpPr txBox="1"/>
          <p:nvPr/>
        </p:nvSpPr>
        <p:spPr>
          <a:xfrm>
            <a:off x="449989" y="4853059"/>
            <a:ext cx="1916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A61116B-11DA-159C-48CF-7ECB0B8247F4}"/>
              </a:ext>
            </a:extLst>
          </p:cNvPr>
          <p:cNvSpPr txBox="1"/>
          <p:nvPr/>
        </p:nvSpPr>
        <p:spPr>
          <a:xfrm>
            <a:off x="449989" y="5328547"/>
            <a:ext cx="39364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AEE1DEB-59AC-F19C-D9D4-2F4A69D5BF96}"/>
              </a:ext>
            </a:extLst>
          </p:cNvPr>
          <p:cNvSpPr txBox="1"/>
          <p:nvPr/>
        </p:nvSpPr>
        <p:spPr>
          <a:xfrm>
            <a:off x="449989" y="5804035"/>
            <a:ext cx="6318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99" name="yt_shape_14499"/>
          <p:cNvSpPr txBox="1"/>
          <p:nvPr/>
        </p:nvSpPr>
        <p:spPr>
          <a:xfrm>
            <a:off x="540000" y="900000"/>
            <a:ext cx="8840094" cy="38251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说明两角数量关系的方法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利用同角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或等角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的余角相等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利用同角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或等角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的补角相等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利用对顶角相等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利用邻补角互补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利用两直线平行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同旁内角互补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利用等式的性质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4" name="yt_shape_1441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若图中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ed87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18" name="yt_table_1441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5438021"/>
              </p:ext>
            </p:extLst>
          </p:nvPr>
        </p:nvGraphicFramePr>
        <p:xfrm>
          <a:off x="540056" y="3529576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9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92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9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4"/>
                  </a:ext>
                </a:extLst>
              </a:tr>
            </a:tbl>
          </a:graphicData>
        </a:graphic>
      </p:graphicFrame>
      <p:grpSp>
        <p:nvGrpSpPr>
          <p:cNvPr id="14415" name="yt_shape_14415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4842" y="1859435"/>
            <a:ext cx="1400175" cy="1542429"/>
            <a:chOff x="0" y="0"/>
            <a:chExt cx="1400175" cy="1542429"/>
          </a:xfrm>
        </p:grpSpPr>
        <p:pic>
          <p:nvPicPr>
            <p:cNvPr id="2" name="yt_image_1441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0175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17" name="yt_shape_14417" descr="{&quot;rangeId&quot;:0,&quot;IgnoreLineSpacing&quot;:1}"/>
            <p:cNvSpPr txBox="1"/>
            <p:nvPr/>
          </p:nvSpPr>
          <p:spPr>
            <a:xfrm>
              <a:off x="166806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514A10E-3554-6E0A-3006-3F1C64A48336}"/>
              </a:ext>
            </a:extLst>
          </p:cNvPr>
          <p:cNvSpPr txBox="1"/>
          <p:nvPr/>
        </p:nvSpPr>
        <p:spPr>
          <a:xfrm>
            <a:off x="2126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0" name="yt_shape_14420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aee5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24" name="yt_table_1442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771224"/>
              </p:ext>
            </p:extLst>
          </p:nvPr>
        </p:nvGraphicFramePr>
        <p:xfrm>
          <a:off x="540056" y="3340958"/>
          <a:ext cx="9791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9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9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97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5"/>
                  </a:ext>
                </a:extLst>
              </a:tr>
            </a:tbl>
          </a:graphicData>
        </a:graphic>
      </p:graphicFrame>
      <p:grpSp>
        <p:nvGrpSpPr>
          <p:cNvPr id="14421" name="yt_shape_14421_skip" title="H_116.6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6287" y="1859435"/>
            <a:ext cx="1737360" cy="1481850"/>
            <a:chOff x="0" y="0"/>
            <a:chExt cx="1737360" cy="1481850"/>
          </a:xfrm>
        </p:grpSpPr>
        <p:pic>
          <p:nvPicPr>
            <p:cNvPr id="3" name="yt_image_1442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37360" cy="1085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23" name="yt_shape_14423" descr="{&quot;rangeId&quot;:0,&quot;IgnoreLineSpacing&quot;:1}"/>
            <p:cNvSpPr txBox="1"/>
            <p:nvPr/>
          </p:nvSpPr>
          <p:spPr>
            <a:xfrm>
              <a:off x="335399" y="112185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14426" name="yt_shape_14426"/>
          <p:cNvSpPr txBox="1"/>
          <p:nvPr/>
        </p:nvSpPr>
        <p:spPr>
          <a:xfrm>
            <a:off x="540119" y="386712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驻马店市期末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一只小猴顺着一根斜放的竹竿往上爬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9cff"/>
              </a:rPr>
              <a:t>眼睛一直盯着挂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在上端的帽子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在小猴爬行的过程中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视线与水平方向所成角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30" name="yt_table_1443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567436"/>
              </p:ext>
            </p:extLst>
          </p:nvPr>
        </p:nvGraphicFramePr>
        <p:xfrm>
          <a:off x="540056" y="4826564"/>
          <a:ext cx="7538086" cy="950976"/>
        </p:xfrm>
        <a:graphic>
          <a:graphicData uri="http://schemas.openxmlformats.org/drawingml/2006/table">
            <a:tbl>
              <a:tblPr/>
              <a:tblGrid>
                <a:gridCol w="5285423">
                  <a:extLst>
                    <a:ext uri="{9D8B030D-6E8A-4147-A177-3AD203B41FA5}">
                      <a16:colId xmlns:a16="http://schemas.microsoft.com/office/drawing/2014/main" val="10899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9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逐渐变大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逐渐变小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7"/>
                  </a:ext>
                </a:extLst>
              </a:tr>
            </a:tbl>
          </a:graphicData>
        </a:graphic>
      </p:graphicFrame>
      <p:grpSp>
        <p:nvGrpSpPr>
          <p:cNvPr id="14427" name="yt_shape_14427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14249" y="4826564"/>
            <a:ext cx="2035683" cy="1465848"/>
            <a:chOff x="0" y="0"/>
            <a:chExt cx="2035683" cy="1465848"/>
          </a:xfrm>
        </p:grpSpPr>
        <p:pic>
          <p:nvPicPr>
            <p:cNvPr id="2" name="yt_image_1442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35683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29" name="yt_shape_14429" descr="{&quot;rangeId&quot;:0,&quot;IgnoreLineSpacing&quot;:1}"/>
            <p:cNvSpPr txBox="1"/>
            <p:nvPr/>
          </p:nvSpPr>
          <p:spPr>
            <a:xfrm>
              <a:off x="484560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F7B4B93D-E7AB-93D4-5DDC-0978D2A980CD}"/>
              </a:ext>
            </a:extLst>
          </p:cNvPr>
          <p:cNvSpPr txBox="1"/>
          <p:nvPr/>
        </p:nvSpPr>
        <p:spPr>
          <a:xfrm>
            <a:off x="79304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7BC3BA1-6CD1-9398-2F6D-5613F6DAF7E5}"/>
              </a:ext>
            </a:extLst>
          </p:cNvPr>
          <p:cNvSpPr txBox="1"/>
          <p:nvPr/>
        </p:nvSpPr>
        <p:spPr>
          <a:xfrm>
            <a:off x="9136907" y="42958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2" name="yt_shape_1443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将一块三角板的直角顶点放在直尺的一边上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b3d5,isEnd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436" name="yt_shape_14436"/>
          <p:cNvSpPr txBox="1"/>
          <p:nvPr/>
        </p:nvSpPr>
        <p:spPr>
          <a:xfrm>
            <a:off x="540000" y="330299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433" name="yt_shape_14433" title="H_97.6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0464" y="2011799"/>
            <a:ext cx="1711071" cy="1240677"/>
            <a:chOff x="0" y="0"/>
            <a:chExt cx="1711071" cy="1240677"/>
          </a:xfrm>
        </p:grpSpPr>
        <p:pic>
          <p:nvPicPr>
            <p:cNvPr id="2" name="yt_image_1443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1071" cy="844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35" name="yt_shape_14435" descr="{&quot;rangeId&quot;:0,&quot;IgnoreLineSpacing&quot;:1}"/>
            <p:cNvSpPr txBox="1"/>
            <p:nvPr/>
          </p:nvSpPr>
          <p:spPr>
            <a:xfrm>
              <a:off x="322254" y="88067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9C073A0-682B-1260-4C66-E6813FABFA4D}"/>
              </a:ext>
            </a:extLst>
          </p:cNvPr>
          <p:cNvSpPr txBox="1"/>
          <p:nvPr/>
        </p:nvSpPr>
        <p:spPr>
          <a:xfrm>
            <a:off x="10597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7" name="yt_shape_14437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平行线的判定与性质</a:t>
            </a:r>
          </a:p>
        </p:txBody>
      </p:sp>
      <p:sp>
        <p:nvSpPr>
          <p:cNvPr id="14438" name="yt_shape_14438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41fc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42" name="yt_table_144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73372"/>
              </p:ext>
            </p:extLst>
          </p:nvPr>
        </p:nvGraphicFramePr>
        <p:xfrm>
          <a:off x="540056" y="4093224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0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0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03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8"/>
                  </a:ext>
                </a:extLst>
              </a:tr>
            </a:tbl>
          </a:graphicData>
        </a:graphic>
      </p:graphicFrame>
      <p:grpSp>
        <p:nvGrpSpPr>
          <p:cNvPr id="14439" name="yt_shape_14439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9429" y="2348869"/>
            <a:ext cx="1711071" cy="1744740"/>
            <a:chOff x="0" y="0"/>
            <a:chExt cx="1711071" cy="1744740"/>
          </a:xfrm>
        </p:grpSpPr>
        <p:pic>
          <p:nvPicPr>
            <p:cNvPr id="2" name="yt_image_1443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1071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41" name="yt_shape_14441" descr="{&quot;rangeId&quot;:0,&quot;IgnoreLineSpacing&quot;:1}"/>
            <p:cNvSpPr txBox="1"/>
            <p:nvPr/>
          </p:nvSpPr>
          <p:spPr>
            <a:xfrm>
              <a:off x="322254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pic>
        <p:nvPicPr>
          <p:cNvPr id="4" name="yt_shape_1722146092127">
            <a:extLst>
              <a:ext uri="{FF2B5EF4-FFF2-40B4-BE49-F238E27FC236}">
                <a16:creationId xmlns:a16="http://schemas.microsoft.com/office/drawing/2014/main" id="{703E9BD2-9280-C773-5500-41AECA273B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2F09FE6-0217-99EF-EF8E-2248BE14AD5C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4" name="yt_shape_1444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b80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445" name="yt_image_14445" title="H_1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75423" y="2011799"/>
            <a:ext cx="1836801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47" name="yt_shape_14447"/>
          <p:cNvSpPr txBox="1"/>
          <p:nvPr/>
        </p:nvSpPr>
        <p:spPr>
          <a:xfrm>
            <a:off x="540000" y="1891630"/>
            <a:ext cx="236923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1F779FD-8738-DB33-6E77-745D76C02DB7}"/>
              </a:ext>
            </a:extLst>
          </p:cNvPr>
          <p:cNvSpPr txBox="1"/>
          <p:nvPr/>
        </p:nvSpPr>
        <p:spPr>
          <a:xfrm>
            <a:off x="449989" y="1844824"/>
            <a:ext cx="25264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562ED5-8E4F-1494-7FD9-2AD39C02E0A2}"/>
              </a:ext>
            </a:extLst>
          </p:cNvPr>
          <p:cNvSpPr txBox="1"/>
          <p:nvPr/>
        </p:nvSpPr>
        <p:spPr>
          <a:xfrm>
            <a:off x="449989" y="2320312"/>
            <a:ext cx="206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D8DFFD-9946-9E8C-F187-F7F166EF74E2}"/>
              </a:ext>
            </a:extLst>
          </p:cNvPr>
          <p:cNvSpPr txBox="1"/>
          <p:nvPr/>
        </p:nvSpPr>
        <p:spPr>
          <a:xfrm>
            <a:off x="449989" y="2795800"/>
            <a:ext cx="213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4A972A-16B0-5F1F-6C64-E242D74A0167}"/>
              </a:ext>
            </a:extLst>
          </p:cNvPr>
          <p:cNvSpPr txBox="1"/>
          <p:nvPr/>
        </p:nvSpPr>
        <p:spPr>
          <a:xfrm>
            <a:off x="449989" y="3271288"/>
            <a:ext cx="17882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0BC6EAD-573F-C6F1-7E40-9A0AA5765625}"/>
              </a:ext>
            </a:extLst>
          </p:cNvPr>
          <p:cNvSpPr txBox="1"/>
          <p:nvPr/>
        </p:nvSpPr>
        <p:spPr>
          <a:xfrm>
            <a:off x="449989" y="3746776"/>
            <a:ext cx="206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3170838-DFC4-F79D-7D5F-CE013318906B}"/>
              </a:ext>
            </a:extLst>
          </p:cNvPr>
          <p:cNvSpPr txBox="1"/>
          <p:nvPr/>
        </p:nvSpPr>
        <p:spPr>
          <a:xfrm>
            <a:off x="449989" y="4222264"/>
            <a:ext cx="218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8" name="yt_shape_14448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图形的平移</a:t>
            </a:r>
          </a:p>
        </p:txBody>
      </p:sp>
      <p:sp>
        <p:nvSpPr>
          <p:cNvPr id="14449" name="yt_shape_1444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中的图形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平移后位置如图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728f"/>
              </a:rPr>
              <a:t>的平移方法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51" name="yt_table_1445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322376"/>
              </p:ext>
            </p:extLst>
          </p:nvPr>
        </p:nvGraphicFramePr>
        <p:xfrm>
          <a:off x="540056" y="2348869"/>
          <a:ext cx="6351906" cy="950976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905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9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向下移动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向上移动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向上移动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向下移动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0"/>
                  </a:ext>
                </a:extLst>
              </a:tr>
            </a:tbl>
          </a:graphicData>
        </a:graphic>
      </p:graphicFrame>
      <p:pic>
        <p:nvPicPr>
          <p:cNvPr id="14450" name="yt_image_14450_skip" title="H_145.0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4394" y="2348869"/>
            <a:ext cx="3555873" cy="18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92199">
            <a:extLst>
              <a:ext uri="{FF2B5EF4-FFF2-40B4-BE49-F238E27FC236}">
                <a16:creationId xmlns:a16="http://schemas.microsoft.com/office/drawing/2014/main" id="{B7723DAB-4F97-BDB5-518F-E4C27E8B52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886FB0-6609-0F9C-ADEA-2B0E97B1E720}"/>
              </a:ext>
            </a:extLst>
          </p:cNvPr>
          <p:cNvSpPr txBox="1"/>
          <p:nvPr/>
        </p:nvSpPr>
        <p:spPr>
          <a:xfrm>
            <a:off x="28885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4" name="yt_shape_14454"/>
          <p:cNvSpPr txBox="1"/>
          <p:nvPr/>
        </p:nvSpPr>
        <p:spPr>
          <a:xfrm>
            <a:off x="540000" y="1388023"/>
            <a:ext cx="95330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是同旁内角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55" name="yt_table_144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846111"/>
              </p:ext>
            </p:extLst>
          </p:nvPr>
        </p:nvGraphicFramePr>
        <p:xfrm>
          <a:off x="540056" y="1867326"/>
          <a:ext cx="5953443" cy="950976"/>
        </p:xfrm>
        <a:graphic>
          <a:graphicData uri="http://schemas.openxmlformats.org/drawingml/2006/table">
            <a:tbl>
              <a:tblPr/>
              <a:tblGrid>
                <a:gridCol w="3700780">
                  <a:extLst>
                    <a:ext uri="{9D8B030D-6E8A-4147-A177-3AD203B41FA5}">
                      <a16:colId xmlns:a16="http://schemas.microsoft.com/office/drawing/2014/main" val="10907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9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2"/>
                  </a:ext>
                </a:extLst>
              </a:tr>
            </a:tbl>
          </a:graphicData>
        </a:graphic>
      </p:graphicFrame>
      <p:pic>
        <p:nvPicPr>
          <p:cNvPr id="14457" name="yt_image_14457" title="H_135.6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9598" y="4385730"/>
            <a:ext cx="1852803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C159C6-F31D-7AD4-932F-BEC6C9F3712E}"/>
              </a:ext>
            </a:extLst>
          </p:cNvPr>
          <p:cNvSpPr txBox="1"/>
          <p:nvPr/>
        </p:nvSpPr>
        <p:spPr>
          <a:xfrm>
            <a:off x="9060589" y="134121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453" name="yt_shape_14453"/>
          <p:cNvSpPr txBox="1"/>
          <p:nvPr/>
        </p:nvSpPr>
        <p:spPr>
          <a:xfrm>
            <a:off x="540000" y="90872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忽视两直线平行的前提条件而出错</a:t>
            </a:r>
          </a:p>
        </p:txBody>
      </p:sp>
      <p:sp>
        <p:nvSpPr>
          <p:cNvPr id="14459" name="yt_shape_14459"/>
          <p:cNvSpPr txBox="1"/>
          <p:nvPr/>
        </p:nvSpPr>
        <p:spPr>
          <a:xfrm>
            <a:off x="540000" y="299695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a126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的两边分别平行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0091E3-25FF-66B7-6B5A-1717B4D17A39}"/>
              </a:ext>
            </a:extLst>
          </p:cNvPr>
          <p:cNvSpPr txBox="1"/>
          <p:nvPr/>
        </p:nvSpPr>
        <p:spPr>
          <a:xfrm>
            <a:off x="9909902" y="3425634"/>
            <a:ext cx="117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9445b"/>
              </a:rPr>
              <a:t>或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E713CF-97F5-7C57-6F00-F9FDA87416BE}"/>
              </a:ext>
            </a:extLst>
          </p:cNvPr>
          <p:cNvSpPr txBox="1"/>
          <p:nvPr/>
        </p:nvSpPr>
        <p:spPr>
          <a:xfrm>
            <a:off x="449989" y="390112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61" name="yt_shape_1446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460" name="yt_image_1446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63" name="yt_shape_14463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包头市中考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37fe"/>
              </a:rPr>
              <a:t>的直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467" name="yt_table_1446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264846"/>
              </p:ext>
            </p:extLst>
          </p:nvPr>
        </p:nvGraphicFramePr>
        <p:xfrm>
          <a:off x="540056" y="446568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0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1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1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3"/>
                  </a:ext>
                </a:extLst>
              </a:tr>
            </a:tbl>
          </a:graphicData>
        </a:graphic>
      </p:graphicFrame>
      <p:grpSp>
        <p:nvGrpSpPr>
          <p:cNvPr id="14464" name="yt_shape_14464_skip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7722" y="2441600"/>
            <a:ext cx="1874520" cy="1920762"/>
            <a:chOff x="0" y="0"/>
            <a:chExt cx="1874520" cy="1920762"/>
          </a:xfrm>
        </p:grpSpPr>
        <p:pic>
          <p:nvPicPr>
            <p:cNvPr id="2" name="yt_image_1446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4520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466" name="yt_shape_14466" descr="{&quot;rangeId&quot;:0,&quot;IgnoreLineSpacing&quot;:1}"/>
            <p:cNvSpPr txBox="1"/>
            <p:nvPr/>
          </p:nvSpPr>
          <p:spPr>
            <a:xfrm>
              <a:off x="327796" y="156076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3F5DD99-EB59-0EBF-A6E9-848F94E05237}"/>
              </a:ext>
            </a:extLst>
          </p:cNvPr>
          <p:cNvSpPr txBox="1"/>
          <p:nvPr/>
        </p:nvSpPr>
        <p:spPr>
          <a:xfrm>
            <a:off x="9978282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1609</Words>
  <Application>Microsoft Office PowerPoint</Application>
  <PresentationFormat>宽屏</PresentationFormat>
  <Paragraphs>161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2024-07-30T07:29:41Z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