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3" r:id="rId7"/>
    <p:sldId id="317" r:id="rId8"/>
    <p:sldId id="320" r:id="rId9"/>
    <p:sldId id="321" r:id="rId10"/>
    <p:sldId id="325" r:id="rId11"/>
    <p:sldId id="329" r:id="rId12"/>
    <p:sldId id="327" r:id="rId13"/>
    <p:sldId id="330" r:id="rId14"/>
    <p:sldId id="33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6" name="yt_shape_1267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75" name="yt_image_1267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78" name="yt_shape_12678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2679" name="yt_shape_12679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下列整式加减运算结果正确的是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80" name="yt_table_12680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3149589"/>
                  </p:ext>
                </p:extLst>
              </p:nvPr>
            </p:nvGraphicFramePr>
            <p:xfrm>
              <a:off x="540056" y="2450902"/>
              <a:ext cx="4216400" cy="1906780"/>
            </p:xfrm>
            <a:graphic>
              <a:graphicData uri="http://schemas.openxmlformats.org/drawingml/2006/table">
                <a:tbl>
                  <a:tblPr/>
                  <a:tblGrid>
                    <a:gridCol w="4216400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680" name="yt_table_12680" descr="{&quot;rangeId&quot;:2,&quot;type&quot;:&quot;Option&quot;}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23149589"/>
                  </p:ext>
                </p:extLst>
              </p:nvPr>
            </p:nvGraphicFramePr>
            <p:xfrm>
              <a:off x="540056" y="2450902"/>
              <a:ext cx="4216400" cy="1906780"/>
            </p:xfrm>
            <a:graphic>
              <a:graphicData uri="http://schemas.openxmlformats.org/drawingml/2006/table">
                <a:tbl>
                  <a:tblPr/>
                  <a:tblGrid>
                    <a:gridCol w="4216400">
                      <a:extLst>
                        <a:ext uri="{9D8B030D-6E8A-4147-A177-3AD203B41FA5}">
                          <a16:colId xmlns:a16="http://schemas.microsoft.com/office/drawing/2014/main" val="1060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66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8654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681" name="yt_shape_12681"/>
          <p:cNvSpPr txBox="1"/>
          <p:nvPr/>
        </p:nvSpPr>
        <p:spPr>
          <a:xfrm>
            <a:off x="540000" y="4408049"/>
            <a:ext cx="58605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82" name="yt_table_126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4942781"/>
              </p:ext>
            </p:extLst>
          </p:nvPr>
        </p:nvGraphicFramePr>
        <p:xfrm>
          <a:off x="540056" y="4887352"/>
          <a:ext cx="5305743" cy="950976"/>
        </p:xfrm>
        <a:graphic>
          <a:graphicData uri="http://schemas.openxmlformats.org/drawingml/2006/table">
            <a:tbl>
              <a:tblPr/>
              <a:tblGrid>
                <a:gridCol w="3110230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  <a:gridCol w="2195513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9"/>
                  </a:ext>
                </a:extLst>
              </a:tr>
            </a:tbl>
          </a:graphicData>
        </a:graphic>
      </p:graphicFrame>
      <p:pic>
        <p:nvPicPr>
          <p:cNvPr id="3" name="yt_shape_1722145887105">
            <a:extLst>
              <a:ext uri="{FF2B5EF4-FFF2-40B4-BE49-F238E27FC236}">
                <a16:creationId xmlns:a16="http://schemas.microsoft.com/office/drawing/2014/main" id="{328CBB09-98DD-A8BF-A07B-4DE902581FB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652359-F112-18FD-03EC-B2198920C175}"/>
              </a:ext>
            </a:extLst>
          </p:cNvPr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DF36AB6-43A5-4D88-189C-82951F4E3BAA}"/>
              </a:ext>
            </a:extLst>
          </p:cNvPr>
          <p:cNvSpPr txBox="1"/>
          <p:nvPr/>
        </p:nvSpPr>
        <p:spPr>
          <a:xfrm>
            <a:off x="5441089" y="436124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6" name="yt_shape_12736"/>
          <p:cNvSpPr txBox="1"/>
          <p:nvPr/>
        </p:nvSpPr>
        <p:spPr>
          <a:xfrm>
            <a:off x="540000" y="900000"/>
            <a:ext cx="701794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5F3D72-E7EA-1B4E-1EBF-121C8938E9B7}"/>
              </a:ext>
            </a:extLst>
          </p:cNvPr>
          <p:cNvSpPr txBox="1"/>
          <p:nvPr/>
        </p:nvSpPr>
        <p:spPr>
          <a:xfrm>
            <a:off x="449989" y="1328682"/>
            <a:ext cx="595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4CBB5B-0F73-1B22-CD83-C38F4D164972}"/>
              </a:ext>
            </a:extLst>
          </p:cNvPr>
          <p:cNvSpPr txBox="1"/>
          <p:nvPr/>
        </p:nvSpPr>
        <p:spPr>
          <a:xfrm>
            <a:off x="449989" y="1804170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0009D7-885F-2180-40D4-B5639453955A}"/>
              </a:ext>
            </a:extLst>
          </p:cNvPr>
          <p:cNvSpPr txBox="1"/>
          <p:nvPr/>
        </p:nvSpPr>
        <p:spPr>
          <a:xfrm>
            <a:off x="449989" y="2279658"/>
            <a:ext cx="3272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DF9D68-B793-ED22-2846-C84C3897EBAF}"/>
              </a:ext>
            </a:extLst>
          </p:cNvPr>
          <p:cNvSpPr txBox="1"/>
          <p:nvPr/>
        </p:nvSpPr>
        <p:spPr>
          <a:xfrm>
            <a:off x="449989" y="2755146"/>
            <a:ext cx="302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FDA7360-20E2-C51B-5C25-539AB7B1CE48}"/>
              </a:ext>
            </a:extLst>
          </p:cNvPr>
          <p:cNvSpPr txBox="1"/>
          <p:nvPr/>
        </p:nvSpPr>
        <p:spPr>
          <a:xfrm>
            <a:off x="449989" y="323063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40135FF-A734-88BD-F241-C63353D9B926}"/>
              </a:ext>
            </a:extLst>
          </p:cNvPr>
          <p:cNvSpPr txBox="1"/>
          <p:nvPr/>
        </p:nvSpPr>
        <p:spPr>
          <a:xfrm>
            <a:off x="449989" y="370612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9" name="yt_shape_1273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38" name="yt_image_1273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41" name="yt_shape_12741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小华准备完成题目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f13b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发现系数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印刷不清楚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E56A628-7B4F-3E06-72D2-2BD4C1C4E689}"/>
              </a:ext>
            </a:extLst>
          </p:cNvPr>
          <p:cNvSpPr txBox="1"/>
          <p:nvPr/>
        </p:nvSpPr>
        <p:spPr>
          <a:xfrm>
            <a:off x="450108" y="2861823"/>
            <a:ext cx="6237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29232D-4D8F-2FC8-5819-66708D85F7AB}"/>
              </a:ext>
            </a:extLst>
          </p:cNvPr>
          <p:cNvSpPr txBox="1"/>
          <p:nvPr/>
        </p:nvSpPr>
        <p:spPr>
          <a:xfrm>
            <a:off x="450108" y="3337311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006C88-4ECA-FBBF-72C8-93E99B9163F9}"/>
              </a:ext>
            </a:extLst>
          </p:cNvPr>
          <p:cNvSpPr txBox="1"/>
          <p:nvPr/>
        </p:nvSpPr>
        <p:spPr>
          <a:xfrm>
            <a:off x="450108" y="3812799"/>
            <a:ext cx="18358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4" name="yt_shape_12744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他妈妈说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你猜错了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我看到该题标准答案的结果是常数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46f7e"/>
              </a:rPr>
              <a:t>通过计算说明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原题中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745" name="yt_shape_12745"/>
          <p:cNvSpPr txBox="1"/>
          <p:nvPr/>
        </p:nvSpPr>
        <p:spPr>
          <a:xfrm>
            <a:off x="540000" y="1859435"/>
            <a:ext cx="609782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因为标准答案的结果是常数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故原题中的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ADA03F9-94E4-16D3-651D-BB47FEE60391}"/>
              </a:ext>
            </a:extLst>
          </p:cNvPr>
          <p:cNvSpPr txBox="1"/>
          <p:nvPr/>
        </p:nvSpPr>
        <p:spPr>
          <a:xfrm>
            <a:off x="449989" y="1812629"/>
            <a:ext cx="350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C48225-611D-43B8-4F59-06D2C1EEC78C}"/>
              </a:ext>
            </a:extLst>
          </p:cNvPr>
          <p:cNvSpPr txBox="1"/>
          <p:nvPr/>
        </p:nvSpPr>
        <p:spPr>
          <a:xfrm>
            <a:off x="449989" y="2288117"/>
            <a:ext cx="6085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98F73E3-7ACD-8E58-4722-0EFC40FB371C}"/>
              </a:ext>
            </a:extLst>
          </p:cNvPr>
          <p:cNvSpPr txBox="1"/>
          <p:nvPr/>
        </p:nvSpPr>
        <p:spPr>
          <a:xfrm>
            <a:off x="449989" y="2763605"/>
            <a:ext cx="3951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200282-31F0-15D2-D70A-E4A6283FACBB}"/>
              </a:ext>
            </a:extLst>
          </p:cNvPr>
          <p:cNvSpPr txBox="1"/>
          <p:nvPr/>
        </p:nvSpPr>
        <p:spPr>
          <a:xfrm>
            <a:off x="449989" y="3239093"/>
            <a:ext cx="2693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E84B6FD-DB25-A086-DB2C-279E36D4E7A0}"/>
              </a:ext>
            </a:extLst>
          </p:cNvPr>
          <p:cNvSpPr txBox="1"/>
          <p:nvPr/>
        </p:nvSpPr>
        <p:spPr>
          <a:xfrm>
            <a:off x="449989" y="3714581"/>
            <a:ext cx="621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因为标准答案的结果是常数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EE6A3C8-9A4A-D66C-0213-79BFA57AC124}"/>
              </a:ext>
            </a:extLst>
          </p:cNvPr>
          <p:cNvSpPr txBox="1"/>
          <p:nvPr/>
        </p:nvSpPr>
        <p:spPr>
          <a:xfrm>
            <a:off x="449989" y="4190069"/>
            <a:ext cx="457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故原题中的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6" name="yt_shape_12746"/>
          <p:cNvSpPr txBox="1"/>
          <p:nvPr/>
        </p:nvSpPr>
        <p:spPr>
          <a:xfrm>
            <a:off x="540119" y="908720"/>
            <a:ext cx="10956481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整式加减的实质就是合并同类项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若有括号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2_4b441"/>
              </a:rPr>
              <a:t>就要用去括号的法则去掉括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然后找出同类项进行合并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最后的结果不能含有同类项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不能含有括号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033638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4" name="yt_shape_12684"/>
          <p:cNvSpPr txBox="1"/>
          <p:nvPr/>
        </p:nvSpPr>
        <p:spPr>
          <a:xfrm>
            <a:off x="540000" y="900000"/>
            <a:ext cx="84879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85" name="yt_table_1268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6235287"/>
              </p:ext>
            </p:extLst>
          </p:nvPr>
        </p:nvGraphicFramePr>
        <p:xfrm>
          <a:off x="540056" y="1379303"/>
          <a:ext cx="5967731" cy="950976"/>
        </p:xfrm>
        <a:graphic>
          <a:graphicData uri="http://schemas.openxmlformats.org/drawingml/2006/table">
            <a:tbl>
              <a:tblPr/>
              <a:tblGrid>
                <a:gridCol w="3546793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2420938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1"/>
                  </a:ext>
                </a:extLst>
              </a:tr>
            </a:tbl>
          </a:graphicData>
        </a:graphic>
      </p:graphicFrame>
      <p:sp>
        <p:nvSpPr>
          <p:cNvPr id="12687" name="yt_shape_12687"/>
          <p:cNvSpPr txBox="1"/>
          <p:nvPr/>
        </p:nvSpPr>
        <p:spPr>
          <a:xfrm>
            <a:off x="540000" y="2380857"/>
            <a:ext cx="68993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88" name="yt_table_1268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9680319"/>
              </p:ext>
            </p:extLst>
          </p:nvPr>
        </p:nvGraphicFramePr>
        <p:xfrm>
          <a:off x="540056" y="2860160"/>
          <a:ext cx="6161406" cy="950976"/>
        </p:xfrm>
        <a:graphic>
          <a:graphicData uri="http://schemas.openxmlformats.org/drawingml/2006/table">
            <a:tbl>
              <a:tblPr/>
              <a:tblGrid>
                <a:gridCol w="354679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  <a:gridCol w="2614613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E6BFB6F-618F-484D-AF6F-757CE4D1F368}"/>
              </a:ext>
            </a:extLst>
          </p:cNvPr>
          <p:cNvSpPr txBox="1"/>
          <p:nvPr/>
        </p:nvSpPr>
        <p:spPr>
          <a:xfrm>
            <a:off x="802553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40A269-A766-13F0-701F-C81B897FD7FD}"/>
              </a:ext>
            </a:extLst>
          </p:cNvPr>
          <p:cNvSpPr txBox="1"/>
          <p:nvPr/>
        </p:nvSpPr>
        <p:spPr>
          <a:xfrm>
            <a:off x="6452327" y="233405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0" name="yt_shape_12690"/>
          <p:cNvSpPr txBox="1"/>
          <p:nvPr/>
        </p:nvSpPr>
        <p:spPr>
          <a:xfrm>
            <a:off x="540000" y="900000"/>
            <a:ext cx="5594096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02E36CC-A06A-7C59-95A1-06004C87A251}"/>
              </a:ext>
            </a:extLst>
          </p:cNvPr>
          <p:cNvSpPr txBox="1"/>
          <p:nvPr/>
        </p:nvSpPr>
        <p:spPr>
          <a:xfrm>
            <a:off x="449989" y="1804170"/>
            <a:ext cx="3961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3098EE-F185-B337-8CDB-838A6D02DD95}"/>
              </a:ext>
            </a:extLst>
          </p:cNvPr>
          <p:cNvSpPr txBox="1"/>
          <p:nvPr/>
        </p:nvSpPr>
        <p:spPr>
          <a:xfrm>
            <a:off x="449989" y="2279658"/>
            <a:ext cx="1002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21C5D3A-96E6-72A2-2E3A-A6C7E6538D1E}"/>
              </a:ext>
            </a:extLst>
          </p:cNvPr>
          <p:cNvSpPr txBox="1"/>
          <p:nvPr/>
        </p:nvSpPr>
        <p:spPr>
          <a:xfrm>
            <a:off x="449989" y="3230634"/>
            <a:ext cx="4355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4A2DD5-25AD-7ECC-8DAB-88A9972410A2}"/>
              </a:ext>
            </a:extLst>
          </p:cNvPr>
          <p:cNvSpPr txBox="1"/>
          <p:nvPr/>
        </p:nvSpPr>
        <p:spPr>
          <a:xfrm>
            <a:off x="449989" y="3706122"/>
            <a:ext cx="1658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F03B85B-4FB4-8CC5-5173-D8B190438AAE}"/>
              </a:ext>
            </a:extLst>
          </p:cNvPr>
          <p:cNvSpPr txBox="1"/>
          <p:nvPr/>
        </p:nvSpPr>
        <p:spPr>
          <a:xfrm>
            <a:off x="449989" y="4657098"/>
            <a:ext cx="471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721DF3-5D95-81A4-4BC4-D0FE957AED8B}"/>
              </a:ext>
            </a:extLst>
          </p:cNvPr>
          <p:cNvSpPr txBox="1"/>
          <p:nvPr/>
        </p:nvSpPr>
        <p:spPr>
          <a:xfrm>
            <a:off x="449989" y="5132586"/>
            <a:ext cx="1761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" name="yt_shape_12697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整式加减的应用</a:t>
            </a:r>
          </a:p>
        </p:txBody>
      </p:sp>
      <p:sp>
        <p:nvSpPr>
          <p:cNvPr id="12698" name="yt_shape_12698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一个长方形的一边长是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另一边长是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ec1b1"/>
              </a:rPr>
              <a:t>则这个长方形的周长是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99" name="yt_table_126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2547436"/>
              </p:ext>
            </p:extLst>
          </p:nvPr>
        </p:nvGraphicFramePr>
        <p:xfrm>
          <a:off x="540056" y="2348869"/>
          <a:ext cx="5924868" cy="950976"/>
        </p:xfrm>
        <a:graphic>
          <a:graphicData uri="http://schemas.openxmlformats.org/drawingml/2006/table">
            <a:tbl>
              <a:tblPr/>
              <a:tblGrid>
                <a:gridCol w="3815080">
                  <a:extLst>
                    <a:ext uri="{9D8B030D-6E8A-4147-A177-3AD203B41FA5}">
                      <a16:colId xmlns:a16="http://schemas.microsoft.com/office/drawing/2014/main" val="10612"/>
                    </a:ext>
                  </a:extLst>
                </a:gridCol>
                <a:gridCol w="2109788">
                  <a:extLst>
                    <a:ext uri="{9D8B030D-6E8A-4147-A177-3AD203B41FA5}">
                      <a16:colId xmlns:a16="http://schemas.microsoft.com/office/drawing/2014/main" val="106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5"/>
                  </a:ext>
                </a:extLst>
              </a:tr>
            </a:tbl>
          </a:graphicData>
        </a:graphic>
      </p:graphicFrame>
      <p:sp>
        <p:nvSpPr>
          <p:cNvPr id="12701" name="yt_shape_12701"/>
          <p:cNvSpPr txBox="1"/>
          <p:nvPr/>
        </p:nvSpPr>
        <p:spPr>
          <a:xfrm>
            <a:off x="540119" y="33504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一个篮球的单价为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一个足球的单价为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cffe"/>
              </a:rPr>
              <a:t>2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个篮球和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个足球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则小明比小刚少花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02" name="yt_table_127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3369780"/>
              </p:ext>
            </p:extLst>
          </p:nvPr>
        </p:nvGraphicFramePr>
        <p:xfrm>
          <a:off x="540056" y="4309858"/>
          <a:ext cx="6715443" cy="950976"/>
        </p:xfrm>
        <a:graphic>
          <a:graphicData uri="http://schemas.openxmlformats.org/drawingml/2006/table">
            <a:tbl>
              <a:tblPr/>
              <a:tblGrid>
                <a:gridCol w="3815080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2900363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7"/>
                  </a:ext>
                </a:extLst>
              </a:tr>
            </a:tbl>
          </a:graphicData>
        </a:graphic>
      </p:graphicFrame>
      <p:sp>
        <p:nvSpPr>
          <p:cNvPr id="12704" name="yt_shape_12704"/>
          <p:cNvSpPr txBox="1"/>
          <p:nvPr/>
        </p:nvSpPr>
        <p:spPr>
          <a:xfrm>
            <a:off x="540119" y="53114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一个两位数个位上的数字是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十位上的数字比个位上的数字大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e5ab,isEnd"/>
              </a:rPr>
              <a:t>则这个两位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5887186">
            <a:extLst>
              <a:ext uri="{FF2B5EF4-FFF2-40B4-BE49-F238E27FC236}">
                <a16:creationId xmlns:a16="http://schemas.microsoft.com/office/drawing/2014/main" id="{9A5CDAAE-0C09-F86A-C989-C12AFD6253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6653BA-D394-31B9-E9E2-A9EBFD105A5C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C1A0B1-2976-2375-F80E-FA652DF8720B}"/>
              </a:ext>
            </a:extLst>
          </p:cNvPr>
          <p:cNvSpPr txBox="1"/>
          <p:nvPr/>
        </p:nvSpPr>
        <p:spPr>
          <a:xfrm>
            <a:off x="8374907" y="377910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EFA212-E83A-A3BB-B3FD-55612DF88774}"/>
              </a:ext>
            </a:extLst>
          </p:cNvPr>
          <p:cNvSpPr txBox="1"/>
          <p:nvPr/>
        </p:nvSpPr>
        <p:spPr>
          <a:xfrm>
            <a:off x="1364508" y="5740094"/>
            <a:ext cx="163563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5" name="yt_shape_1270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已知某三角形的一条边长为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另一条边长比这条边长大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8606,isEnd"/>
              </a:rPr>
              <a:t>第三条边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长等于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则这个三角形的周长为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两个多项式相减时忽视括号的作用而出错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331C95-C0DA-A2BE-1204-097AB19E0BB3}"/>
              </a:ext>
            </a:extLst>
          </p:cNvPr>
          <p:cNvSpPr txBox="1"/>
          <p:nvPr/>
        </p:nvSpPr>
        <p:spPr>
          <a:xfrm>
            <a:off x="6042871" y="1328682"/>
            <a:ext cx="2115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707" name="yt_shape_12707"/>
          <p:cNvSpPr txBox="1"/>
          <p:nvPr/>
        </p:nvSpPr>
        <p:spPr>
          <a:xfrm>
            <a:off x="540119" y="2288778"/>
            <a:ext cx="777777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38FDD4-2B4F-BAFC-2AAC-F3BDC14FDF26}"/>
              </a:ext>
            </a:extLst>
          </p:cNvPr>
          <p:cNvSpPr txBox="1"/>
          <p:nvPr/>
        </p:nvSpPr>
        <p:spPr>
          <a:xfrm>
            <a:off x="450108" y="2717460"/>
            <a:ext cx="6711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044CBE-3FAA-581B-78F9-40402FBAC644}"/>
              </a:ext>
            </a:extLst>
          </p:cNvPr>
          <p:cNvSpPr txBox="1"/>
          <p:nvPr/>
        </p:nvSpPr>
        <p:spPr>
          <a:xfrm>
            <a:off x="450108" y="3192948"/>
            <a:ext cx="4015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4B7E8FB-B46B-2053-0832-2AFAC9222799}"/>
              </a:ext>
            </a:extLst>
          </p:cNvPr>
          <p:cNvSpPr txBox="1"/>
          <p:nvPr/>
        </p:nvSpPr>
        <p:spPr>
          <a:xfrm>
            <a:off x="450108" y="3668436"/>
            <a:ext cx="2402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0" name="yt_shape_1271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709" name="yt_image_12709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2" name="yt_shape_12712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包头市中考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互为相反数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25fc"/>
              </a:rPr>
              <a:t>的值为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13" name="yt_table_127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661624"/>
              </p:ext>
            </p:extLst>
          </p:nvPr>
        </p:nvGraphicFramePr>
        <p:xfrm>
          <a:off x="540056" y="2441600"/>
          <a:ext cx="85718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8"/>
                  </a:ext>
                </a:extLst>
              </a:tr>
            </a:tbl>
          </a:graphicData>
        </a:graphic>
      </p:graphicFrame>
      <p:sp>
        <p:nvSpPr>
          <p:cNvPr id="12715" name="yt_shape_12715"/>
          <p:cNvSpPr txBox="1"/>
          <p:nvPr/>
        </p:nvSpPr>
        <p:spPr>
          <a:xfrm>
            <a:off x="540120" y="29677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9018"/>
              </a:rPr>
              <a:t>用作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差法进行比较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16" name="yt_table_1271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108091"/>
              </p:ext>
            </p:extLst>
          </p:nvPr>
        </p:nvGraphicFramePr>
        <p:xfrm>
          <a:off x="540056" y="3927206"/>
          <a:ext cx="79952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620"/>
                    </a:ext>
                  </a:extLst>
                </a:gridCol>
                <a:gridCol w="3167063">
                  <a:extLst>
                    <a:ext uri="{9D8B030D-6E8A-4147-A177-3AD203B41FA5}">
                      <a16:colId xmlns:a16="http://schemas.microsoft.com/office/drawing/2014/main" val="106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以上结论都不对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6A3B4E9-D518-44E4-A637-325B5EC0A930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074542-F7DF-7B7A-07D1-C6DA2825EADA}"/>
              </a:ext>
            </a:extLst>
          </p:cNvPr>
          <p:cNvSpPr txBox="1"/>
          <p:nvPr/>
        </p:nvSpPr>
        <p:spPr>
          <a:xfrm>
            <a:off x="2990109" y="33964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18" name="yt_shape_12718"/>
              <p:cNvSpPr txBox="1"/>
              <p:nvPr/>
            </p:nvSpPr>
            <p:spPr>
              <a:xfrm>
                <a:off x="540119" y="900000"/>
                <a:ext cx="11492915" cy="166725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南阳市期末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某商店在甲批发市场以每包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元的价格进了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包茶叶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8be4"/>
                  </a:rPr>
                  <a:t>又在乙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批发市场以每包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的价格进了同样的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包茶叶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如果以每包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ef28"/>
                  </a:rPr>
                  <a:t>元的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价格全部卖出这种茶叶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那么这家商店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718" name="yt_shape_12718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67251"/>
              </a:xfrm>
              <a:prstGeom prst="rect">
                <a:avLst/>
              </a:prstGeom>
              <a:blipFill>
                <a:blip r:embed="rId2"/>
                <a:stretch>
                  <a:fillRect l="-1645" t="-3297" b="-106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20" name="yt_table_127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5684742"/>
              </p:ext>
            </p:extLst>
          </p:nvPr>
        </p:nvGraphicFramePr>
        <p:xfrm>
          <a:off x="540056" y="2618039"/>
          <a:ext cx="6029643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2862263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盈利了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亏损了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不盈不亏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盈亏不能确定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73EE61D-8FD8-E92D-1968-226C2961E2DF}"/>
              </a:ext>
            </a:extLst>
          </p:cNvPr>
          <p:cNvSpPr txBox="1"/>
          <p:nvPr/>
        </p:nvSpPr>
        <p:spPr>
          <a:xfrm>
            <a:off x="6241308" y="2079951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2" name="yt_shape_12722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减去多项式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马虎同学将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0452,isEnd"/>
              </a:rPr>
              <a:t>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得到的运算结果是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2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CA9841-692C-AF81-6D89-409D0BFED05C}"/>
              </a:ext>
            </a:extLst>
          </p:cNvPr>
          <p:cNvSpPr txBox="1"/>
          <p:nvPr/>
        </p:nvSpPr>
        <p:spPr>
          <a:xfrm>
            <a:off x="7951046" y="1328682"/>
            <a:ext cx="237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629AA5-9160-3C86-353E-81755BC2360B}"/>
              </a:ext>
            </a:extLst>
          </p:cNvPr>
          <p:cNvSpPr txBox="1"/>
          <p:nvPr/>
        </p:nvSpPr>
        <p:spPr>
          <a:xfrm>
            <a:off x="450108" y="2755146"/>
            <a:ext cx="7209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509D41-2F4A-73A8-E989-67B11625028D}"/>
              </a:ext>
            </a:extLst>
          </p:cNvPr>
          <p:cNvSpPr txBox="1"/>
          <p:nvPr/>
        </p:nvSpPr>
        <p:spPr>
          <a:xfrm>
            <a:off x="450108" y="3230634"/>
            <a:ext cx="270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75A3F1-599E-B8F8-F701-FED0D926DA74}"/>
              </a:ext>
            </a:extLst>
          </p:cNvPr>
          <p:cNvSpPr txBox="1"/>
          <p:nvPr/>
        </p:nvSpPr>
        <p:spPr>
          <a:xfrm>
            <a:off x="450108" y="4181610"/>
            <a:ext cx="569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021B2F-1F16-3B0D-C5CA-0A0AB76DAB86}"/>
              </a:ext>
            </a:extLst>
          </p:cNvPr>
          <p:cNvSpPr txBox="1"/>
          <p:nvPr/>
        </p:nvSpPr>
        <p:spPr>
          <a:xfrm>
            <a:off x="450108" y="4657098"/>
            <a:ext cx="3469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2C747D9-549A-F479-215D-44A2310115E4}"/>
              </a:ext>
            </a:extLst>
          </p:cNvPr>
          <p:cNvSpPr txBox="1"/>
          <p:nvPr/>
        </p:nvSpPr>
        <p:spPr>
          <a:xfrm>
            <a:off x="450108" y="5132586"/>
            <a:ext cx="2554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474A304-3756-9683-6CA9-A39CD3424D33}"/>
              </a:ext>
            </a:extLst>
          </p:cNvPr>
          <p:cNvSpPr txBox="1"/>
          <p:nvPr/>
        </p:nvSpPr>
        <p:spPr>
          <a:xfrm>
            <a:off x="450108" y="5608074"/>
            <a:ext cx="2100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28" name="yt_shape_12728"/>
              <p:cNvSpPr txBox="1"/>
              <p:nvPr/>
            </p:nvSpPr>
            <p:spPr>
              <a:xfrm>
                <a:off x="540000" y="900000"/>
                <a:ext cx="7875554" cy="53537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28" name="yt_shape_12728" descr="{&quot;rangeId&quot;:17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75554" cy="5353710"/>
              </a:xfrm>
              <a:prstGeom prst="rect">
                <a:avLst/>
              </a:prstGeom>
              <a:blipFill>
                <a:blip r:embed="rId2"/>
                <a:stretch>
                  <a:fillRect l="-2399" t="-1025" r="-1316" b="-2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E37B993-3A36-17F9-5669-BA7CE6A99153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51267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hasSerialNum': 1, 'pageBreak': True}">
                <a:extLst>
                  <a:ext uri="{FF2B5EF4-FFF2-40B4-BE49-F238E27FC236}">
                    <a16:creationId xmlns:a16="http://schemas.microsoft.com/office/drawing/2014/main" id="{AE37B993-3A36-17F9-5669-BA7CE6A991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5126736" cy="768490"/>
              </a:xfrm>
              <a:prstGeom prst="rect">
                <a:avLst/>
              </a:prstGeom>
              <a:blipFill>
                <a:blip r:embed="rId3"/>
                <a:stretch>
                  <a:fillRect l="-1902" r="-59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9DBD0D0-6C93-9F15-A453-5F86DBA39FBB}"/>
              </a:ext>
            </a:extLst>
          </p:cNvPr>
          <p:cNvSpPr txBox="1"/>
          <p:nvPr/>
        </p:nvSpPr>
        <p:spPr>
          <a:xfrm>
            <a:off x="449989" y="2678438"/>
            <a:ext cx="1948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95D3AC-1E86-0D12-5C8B-55910E72072E}"/>
                  </a:ext>
                </a:extLst>
              </p:cNvPr>
              <p:cNvSpPr txBox="1"/>
              <p:nvPr/>
            </p:nvSpPr>
            <p:spPr>
              <a:xfrm>
                <a:off x="449989" y="3153926"/>
                <a:ext cx="46282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hasSerialNum': 1, 'pageBreak': True}">
                <a:extLst>
                  <a:ext uri="{FF2B5EF4-FFF2-40B4-BE49-F238E27FC236}">
                    <a16:creationId xmlns:a16="http://schemas.microsoft.com/office/drawing/2014/main" id="{7D95D3AC-1E86-0D12-5C8B-55910E7207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3926"/>
                <a:ext cx="4628261" cy="768490"/>
              </a:xfrm>
              <a:prstGeom prst="rect">
                <a:avLst/>
              </a:prstGeom>
              <a:blipFill>
                <a:blip r:embed="rId4"/>
                <a:stretch>
                  <a:fillRect l="-2108" r="-197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144E0C2-C7DD-9F82-9B40-41E8433F6C52}"/>
              </a:ext>
            </a:extLst>
          </p:cNvPr>
          <p:cNvSpPr txBox="1"/>
          <p:nvPr/>
        </p:nvSpPr>
        <p:spPr>
          <a:xfrm>
            <a:off x="449989" y="4779780"/>
            <a:ext cx="6412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59215E-48A6-B080-157A-D4567CFBC938}"/>
              </a:ext>
            </a:extLst>
          </p:cNvPr>
          <p:cNvSpPr txBox="1"/>
          <p:nvPr/>
        </p:nvSpPr>
        <p:spPr>
          <a:xfrm>
            <a:off x="449989" y="5255268"/>
            <a:ext cx="3412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B5AE679-5ED6-4221-CE65-17970387197D}"/>
              </a:ext>
            </a:extLst>
          </p:cNvPr>
          <p:cNvSpPr txBox="1"/>
          <p:nvPr/>
        </p:nvSpPr>
        <p:spPr>
          <a:xfrm>
            <a:off x="449989" y="5730756"/>
            <a:ext cx="1796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2121</Words>
  <Application>Microsoft Office PowerPoint</Application>
  <PresentationFormat>宽屏</PresentationFormat>
  <Paragraphs>161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2024-07-30T03:14:21Z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