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2" r:id="rId6"/>
    <p:sldId id="313" r:id="rId7"/>
    <p:sldId id="315" r:id="rId8"/>
    <p:sldId id="316" r:id="rId9"/>
    <p:sldId id="317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8" name="yt_shape_1192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27" name="yt_image_1192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0" name="yt_shape_11930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准确数与近似数</a:t>
            </a:r>
          </a:p>
        </p:txBody>
      </p:sp>
      <p:sp>
        <p:nvSpPr>
          <p:cNvPr id="11931" name="yt_shape_11931"/>
          <p:cNvSpPr txBox="1"/>
          <p:nvPr/>
        </p:nvSpPr>
        <p:spPr>
          <a:xfrm>
            <a:off x="540000" y="1971599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是准确数的是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2" name="yt_table_1193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330236"/>
              </p:ext>
            </p:extLst>
          </p:nvPr>
        </p:nvGraphicFramePr>
        <p:xfrm>
          <a:off x="540056" y="2450902"/>
          <a:ext cx="5892800" cy="1901952"/>
        </p:xfrm>
        <a:graphic>
          <a:graphicData uri="http://schemas.openxmlformats.org/drawingml/2006/table">
            <a:tbl>
              <a:tblPr/>
              <a:tblGrid>
                <a:gridCol w="5892800">
                  <a:extLst>
                    <a:ext uri="{9D8B030D-6E8A-4147-A177-3AD203B41FA5}">
                      <a16:colId xmlns:a16="http://schemas.microsoft.com/office/drawing/2014/main" val="103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小莉班上有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某镇约有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小明测得数学书的长度约为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厘米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吐鲁番盆地低于海平面大约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7"/>
                  </a:ext>
                </a:extLst>
              </a:tr>
            </a:tbl>
          </a:graphicData>
        </a:graphic>
      </p:graphicFrame>
      <p:pic>
        <p:nvPicPr>
          <p:cNvPr id="3" name="yt_shape_1722145774488">
            <a:extLst>
              <a:ext uri="{FF2B5EF4-FFF2-40B4-BE49-F238E27FC236}">
                <a16:creationId xmlns:a16="http://schemas.microsoft.com/office/drawing/2014/main" id="{9D9185D8-52DB-BC2F-D0AC-7C83922374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5033CA-03B2-74F1-59A9-2CB6FFC3FCD2}"/>
              </a:ext>
            </a:extLst>
          </p:cNvPr>
          <p:cNvSpPr txBox="1"/>
          <p:nvPr/>
        </p:nvSpPr>
        <p:spPr>
          <a:xfrm>
            <a:off x="5402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934" name="yt_shape_11934"/>
          <p:cNvSpPr txBox="1"/>
          <p:nvPr/>
        </p:nvSpPr>
        <p:spPr>
          <a:xfrm>
            <a:off x="540000" y="4508619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一盒乒乓球有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人一步大约走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EAA410-5049-55C1-9CA2-29365397A489}"/>
              </a:ext>
            </a:extLst>
          </p:cNvPr>
          <p:cNvSpPr txBox="1"/>
          <p:nvPr/>
        </p:nvSpPr>
        <p:spPr>
          <a:xfrm>
            <a:off x="5098189" y="446181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准确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58E9A9-7A40-206C-C52F-5CFF2ABF0F19}"/>
              </a:ext>
            </a:extLst>
          </p:cNvPr>
          <p:cNvSpPr txBox="1"/>
          <p:nvPr/>
        </p:nvSpPr>
        <p:spPr>
          <a:xfrm>
            <a:off x="11194188" y="4461813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069d6"/>
              </a:rPr>
              <a:t>近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E9B7F3D-12F9-2BBE-F608-83CE6D069A05}"/>
              </a:ext>
            </a:extLst>
          </p:cNvPr>
          <p:cNvSpPr txBox="1"/>
          <p:nvPr/>
        </p:nvSpPr>
        <p:spPr>
          <a:xfrm>
            <a:off x="449989" y="4937301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5" name="yt_shape_11935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精确度</a:t>
            </a:r>
          </a:p>
        </p:txBody>
      </p:sp>
      <p:sp>
        <p:nvSpPr>
          <p:cNvPr id="11936" name="yt_shape_11936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37" name="yt_table_119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6007716"/>
              </p:ext>
            </p:extLst>
          </p:nvPr>
        </p:nvGraphicFramePr>
        <p:xfrm>
          <a:off x="540056" y="1868737"/>
          <a:ext cx="7368223" cy="950976"/>
        </p:xfrm>
        <a:graphic>
          <a:graphicData uri="http://schemas.openxmlformats.org/drawingml/2006/table">
            <a:tbl>
              <a:tblPr/>
              <a:tblGrid>
                <a:gridCol w="5437823">
                  <a:extLst>
                    <a:ext uri="{9D8B030D-6E8A-4147-A177-3AD203B41FA5}">
                      <a16:colId xmlns:a16="http://schemas.microsoft.com/office/drawing/2014/main" val="10394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3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9"/>
                  </a:ext>
                </a:extLst>
              </a:tr>
            </a:tbl>
          </a:graphicData>
        </a:graphic>
      </p:graphicFrame>
      <p:sp>
        <p:nvSpPr>
          <p:cNvPr id="11939" name="yt_shape_11939"/>
          <p:cNvSpPr txBox="1"/>
          <p:nvPr/>
        </p:nvSpPr>
        <p:spPr>
          <a:xfrm>
            <a:off x="540000" y="2870291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40" name="yt_table_1194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689560"/>
              </p:ext>
            </p:extLst>
          </p:nvPr>
        </p:nvGraphicFramePr>
        <p:xfrm>
          <a:off x="540056" y="3349594"/>
          <a:ext cx="9638666" cy="475488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39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9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39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"/>
                  </a:ext>
                </a:extLst>
              </a:tr>
            </a:tbl>
          </a:graphicData>
        </a:graphic>
      </p:graphicFrame>
      <p:sp>
        <p:nvSpPr>
          <p:cNvPr id="11942" name="yt_shape_11942"/>
          <p:cNvSpPr txBox="1"/>
          <p:nvPr/>
        </p:nvSpPr>
        <p:spPr>
          <a:xfrm>
            <a:off x="540119" y="38757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某市某部门统计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年初三毕业的人数大约为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3d2f"/>
              </a:rPr>
              <a:t>那么该部门统计时精确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43" name="yt_table_119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536090"/>
              </p:ext>
            </p:extLst>
          </p:nvPr>
        </p:nvGraphicFramePr>
        <p:xfrm>
          <a:off x="540056" y="4835200"/>
          <a:ext cx="7080886" cy="950976"/>
        </p:xfrm>
        <a:graphic>
          <a:graphicData uri="http://schemas.openxmlformats.org/drawingml/2006/table">
            <a:tbl>
              <a:tblPr/>
              <a:tblGrid>
                <a:gridCol w="5437823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百位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2"/>
                  </a:ext>
                </a:extLst>
              </a:tr>
            </a:tbl>
          </a:graphicData>
        </a:graphic>
      </p:graphicFrame>
      <p:pic>
        <p:nvPicPr>
          <p:cNvPr id="3" name="yt_shape_1722145774561">
            <a:extLst>
              <a:ext uri="{FF2B5EF4-FFF2-40B4-BE49-F238E27FC236}">
                <a16:creationId xmlns:a16="http://schemas.microsoft.com/office/drawing/2014/main" id="{8249E5E5-C0A2-0E3F-865F-5947908179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357AA2-244C-DE9D-2F59-E07980CC10AB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FA9DE6-13C2-CC9B-7FF9-3D164A4400E1}"/>
              </a:ext>
            </a:extLst>
          </p:cNvPr>
          <p:cNvSpPr txBox="1"/>
          <p:nvPr/>
        </p:nvSpPr>
        <p:spPr>
          <a:xfrm>
            <a:off x="4437789" y="28234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8A1CA13-6966-8498-B3DE-D27410711A54}"/>
              </a:ext>
            </a:extLst>
          </p:cNvPr>
          <p:cNvSpPr txBox="1"/>
          <p:nvPr/>
        </p:nvSpPr>
        <p:spPr>
          <a:xfrm>
            <a:off x="1669308" y="43044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5" name="yt_shape_11945"/>
          <p:cNvSpPr txBox="1"/>
          <p:nvPr/>
        </p:nvSpPr>
        <p:spPr>
          <a:xfrm>
            <a:off x="540000" y="900000"/>
            <a:ext cx="519853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按要求对已知数据取近似数</a:t>
            </a:r>
          </a:p>
        </p:txBody>
      </p:sp>
      <p:sp>
        <p:nvSpPr>
          <p:cNvPr id="11946" name="yt_shape_11946"/>
          <p:cNvSpPr txBox="1"/>
          <p:nvPr/>
        </p:nvSpPr>
        <p:spPr>
          <a:xfrm>
            <a:off x="540000" y="1389434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按括号中的要求取下列各数的近似数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47" name="yt_shape_11947"/>
          <p:cNvSpPr txBox="1"/>
          <p:nvPr/>
        </p:nvSpPr>
        <p:spPr>
          <a:xfrm>
            <a:off x="540000" y="1868737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5952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948" name="yt_shape_11948"/>
          <p:cNvSpPr txBox="1"/>
          <p:nvPr/>
        </p:nvSpPr>
        <p:spPr>
          <a:xfrm>
            <a:off x="540000" y="2348040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5952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49" name="yt_shape_11949"/>
          <p:cNvSpPr txBox="1"/>
          <p:nvPr/>
        </p:nvSpPr>
        <p:spPr>
          <a:xfrm>
            <a:off x="540000" y="2827343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精确到十分位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950" name="yt_shape_11950"/>
          <p:cNvSpPr txBox="1"/>
          <p:nvPr/>
        </p:nvSpPr>
        <p:spPr>
          <a:xfrm>
            <a:off x="540000" y="3306646"/>
            <a:ext cx="26161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51" name="yt_shape_11951"/>
          <p:cNvSpPr txBox="1"/>
          <p:nvPr/>
        </p:nvSpPr>
        <p:spPr>
          <a:xfrm>
            <a:off x="540000" y="3785949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30225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精确到百位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52" name="yt_shape_11952"/>
          <p:cNvSpPr txBox="1"/>
          <p:nvPr/>
        </p:nvSpPr>
        <p:spPr>
          <a:xfrm>
            <a:off x="540000" y="4265252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30225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774634">
            <a:extLst>
              <a:ext uri="{FF2B5EF4-FFF2-40B4-BE49-F238E27FC236}">
                <a16:creationId xmlns:a16="http://schemas.microsoft.com/office/drawing/2014/main" id="{DDC38E0A-D67E-BB6F-693C-3A6EF24AB2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A60BBF-3112-6EDC-587E-505AF68F9575}"/>
              </a:ext>
            </a:extLst>
          </p:cNvPr>
          <p:cNvSpPr txBox="1"/>
          <p:nvPr/>
        </p:nvSpPr>
        <p:spPr>
          <a:xfrm>
            <a:off x="449989" y="2301234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5952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44674C-DBD8-D0E8-9F02-C3445C7E258A}"/>
              </a:ext>
            </a:extLst>
          </p:cNvPr>
          <p:cNvSpPr txBox="1"/>
          <p:nvPr/>
        </p:nvSpPr>
        <p:spPr>
          <a:xfrm>
            <a:off x="449989" y="3259840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F964548-5EF9-682F-CF79-D78627D54667}"/>
              </a:ext>
            </a:extLst>
          </p:cNvPr>
          <p:cNvSpPr txBox="1"/>
          <p:nvPr/>
        </p:nvSpPr>
        <p:spPr>
          <a:xfrm>
            <a:off x="449989" y="4218446"/>
            <a:ext cx="332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30225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4" name="yt_shape_11954"/>
          <p:cNvSpPr txBox="1"/>
          <p:nvPr/>
        </p:nvSpPr>
        <p:spPr>
          <a:xfrm>
            <a:off x="540000" y="1388023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130542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精确到千位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5" name="yt_table_1195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382031"/>
              </p:ext>
            </p:extLst>
          </p:nvPr>
        </p:nvGraphicFramePr>
        <p:xfrm>
          <a:off x="540056" y="1867326"/>
          <a:ext cx="5707380" cy="950976"/>
        </p:xfrm>
        <a:graphic>
          <a:graphicData uri="http://schemas.openxmlformats.org/drawingml/2006/table">
            <a:tbl>
              <a:tblPr/>
              <a:tblGrid>
                <a:gridCol w="3243580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  <a:gridCol w="2463800">
                  <a:extLst>
                    <a:ext uri="{9D8B030D-6E8A-4147-A177-3AD203B41FA5}">
                      <a16:colId xmlns:a16="http://schemas.microsoft.com/office/drawing/2014/main" val="104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131000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0A17B79-1D01-909F-ED24-EA068483700B}"/>
              </a:ext>
            </a:extLst>
          </p:cNvPr>
          <p:cNvSpPr txBox="1"/>
          <p:nvPr/>
        </p:nvSpPr>
        <p:spPr>
          <a:xfrm>
            <a:off x="7536589" y="13412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953" name="yt_shape_11953"/>
          <p:cNvSpPr txBox="1"/>
          <p:nvPr/>
        </p:nvSpPr>
        <p:spPr>
          <a:xfrm>
            <a:off x="540000" y="908720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取近似数时忽视小数点的位置致错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8" name="yt_shape_1195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57" name="yt_image_1195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60" name="yt_shape_1196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河南永城市实验中学期中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下列用四舍五入法得到的近似数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87c1"/>
              </a:rPr>
              <a:t>说法不正确的是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1" name="yt_table_119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31845"/>
              </p:ext>
            </p:extLst>
          </p:nvPr>
        </p:nvGraphicFramePr>
        <p:xfrm>
          <a:off x="540056" y="2441600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万精确到百分位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精确到十分位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精确到千位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0468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精确到万分位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F713E1E-69DB-91ED-DF3C-5389D6929A19}"/>
              </a:ext>
            </a:extLst>
          </p:cNvPr>
          <p:cNvSpPr txBox="1"/>
          <p:nvPr/>
        </p:nvSpPr>
        <p:spPr>
          <a:xfrm>
            <a:off x="10597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3" name="yt_shape_11963"/>
          <p:cNvSpPr txBox="1"/>
          <p:nvPr/>
        </p:nvSpPr>
        <p:spPr>
          <a:xfrm>
            <a:off x="540000" y="900000"/>
            <a:ext cx="104772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是由四舍五入法得到的近似数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64" name="yt_table_1196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2780888"/>
              </p:ext>
            </p:extLst>
          </p:nvPr>
        </p:nvGraphicFramePr>
        <p:xfrm>
          <a:off x="540056" y="1379303"/>
          <a:ext cx="3719513" cy="1901952"/>
        </p:xfrm>
        <a:graphic>
          <a:graphicData uri="http://schemas.openxmlformats.org/drawingml/2006/table">
            <a:tbl>
              <a:tblPr/>
              <a:tblGrid>
                <a:gridCol w="3719513">
                  <a:extLst>
                    <a:ext uri="{9D8B030D-6E8A-4147-A177-3AD203B41FA5}">
                      <a16:colId xmlns:a16="http://schemas.microsoft.com/office/drawing/2014/main" val="104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FBF3CF7-4ED5-82E2-6A8E-B3F533B5D369}"/>
              </a:ext>
            </a:extLst>
          </p:cNvPr>
          <p:cNvSpPr txBox="1"/>
          <p:nvPr/>
        </p:nvSpPr>
        <p:spPr>
          <a:xfrm>
            <a:off x="100130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6" name="yt_shape_1196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已知一颗卫星在天空中的飞行速度为每秒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d3c8a"/>
              </a:rPr>
              <a:t>求这颗卫星一小时飞行了约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结果精确到千位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7900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28440000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28440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这颗卫星一小时飞行了约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89A310-55F5-B970-7D3D-E3D72C7A487F}"/>
              </a:ext>
            </a:extLst>
          </p:cNvPr>
          <p:cNvSpPr txBox="1"/>
          <p:nvPr/>
        </p:nvSpPr>
        <p:spPr>
          <a:xfrm>
            <a:off x="450108" y="1804170"/>
            <a:ext cx="9966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7900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28440000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28440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8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4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E8201B8-2565-3E0D-7B39-482B24BB84B8}"/>
              </a:ext>
            </a:extLst>
          </p:cNvPr>
          <p:cNvSpPr txBox="1"/>
          <p:nvPr/>
        </p:nvSpPr>
        <p:spPr>
          <a:xfrm>
            <a:off x="450108" y="2373270"/>
            <a:ext cx="6072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这颗卫星一小时飞行了约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" name="yt_shape_1197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969" name="yt_image_1196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2" name="yt_shape_11972"/>
          <p:cNvSpPr txBox="1"/>
          <p:nvPr/>
        </p:nvSpPr>
        <p:spPr>
          <a:xfrm>
            <a:off x="540119" y="1482165"/>
            <a:ext cx="11492915" cy="3292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王明和李刚的身高都是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3f7d2"/>
              </a:rPr>
              <a:t>但王明却说他比李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刚高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你认为有这种可能吗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说明你的理由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有这种可能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王明身高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174cm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李刚身高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此时王明比李刚高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174cm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165cm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有这种可能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70D4B4-8310-3171-AC97-D99617F7D5CC}"/>
              </a:ext>
            </a:extLst>
          </p:cNvPr>
          <p:cNvSpPr txBox="1"/>
          <p:nvPr/>
        </p:nvSpPr>
        <p:spPr>
          <a:xfrm>
            <a:off x="450108" y="2386335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有这种可能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BD70ED-2351-913D-1352-90C59C9083A8}"/>
              </a:ext>
            </a:extLst>
          </p:cNvPr>
          <p:cNvSpPr txBox="1"/>
          <p:nvPr/>
        </p:nvSpPr>
        <p:spPr>
          <a:xfrm>
            <a:off x="450108" y="2861823"/>
            <a:ext cx="488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王明身高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李刚身高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2F585F-7AEC-BD19-0A9B-681877CD53A3}"/>
              </a:ext>
            </a:extLst>
          </p:cNvPr>
          <p:cNvSpPr txBox="1"/>
          <p:nvPr/>
        </p:nvSpPr>
        <p:spPr>
          <a:xfrm>
            <a:off x="450108" y="3337311"/>
            <a:ext cx="3751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此时王明比李刚高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4C742F-8DEB-BF92-EC88-3DA50AED8833}"/>
              </a:ext>
            </a:extLst>
          </p:cNvPr>
          <p:cNvSpPr txBox="1"/>
          <p:nvPr/>
        </p:nvSpPr>
        <p:spPr>
          <a:xfrm>
            <a:off x="450108" y="3812799"/>
            <a:ext cx="598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174cm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F72A790-DAA8-64AF-9E95-D166B32DF25A}"/>
              </a:ext>
            </a:extLst>
          </p:cNvPr>
          <p:cNvSpPr txBox="1"/>
          <p:nvPr/>
        </p:nvSpPr>
        <p:spPr>
          <a:xfrm>
            <a:off x="450108" y="4288287"/>
            <a:ext cx="2770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有这种可能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777</Words>
  <Application>Microsoft Office PowerPoint</Application>
  <PresentationFormat>宽屏</PresentationFormat>
  <Paragraphs>85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2024-07-30T01:57:39Z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