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7" r:id="rId6"/>
    <p:sldId id="309" r:id="rId7"/>
    <p:sldId id="310" r:id="rId8"/>
    <p:sldId id="328" r:id="rId9"/>
    <p:sldId id="314" r:id="rId10"/>
    <p:sldId id="316" r:id="rId11"/>
    <p:sldId id="320" r:id="rId12"/>
    <p:sldId id="323" r:id="rId13"/>
    <p:sldId id="325" r:id="rId14"/>
    <p:sldId id="326" r:id="rId15"/>
    <p:sldId id="330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6" name="yt_shape_13956"/>
          <p:cNvSpPr txBox="1"/>
          <p:nvPr/>
        </p:nvSpPr>
        <p:spPr>
          <a:xfrm>
            <a:off x="540000" y="900000"/>
            <a:ext cx="2375074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858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55" name="yt_image_13955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0008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958" name="yt_image_13958" title="H_244.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8925" y="1556792"/>
            <a:ext cx="7554149" cy="4536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5" name="yt_shape_14005"/>
          <p:cNvSpPr txBox="1"/>
          <p:nvPr/>
        </p:nvSpPr>
        <p:spPr>
          <a:xfrm>
            <a:off x="540000" y="900000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余角和补角</a:t>
            </a:r>
          </a:p>
        </p:txBody>
      </p:sp>
      <p:sp>
        <p:nvSpPr>
          <p:cNvPr id="14006" name="yt_shape_14006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南阳市南召县期末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c550"/>
              </a:rPr>
              <a:t>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942c"/>
              </a:rPr>
              <a:t>③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08" name="yt_table_1400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5100584"/>
              </p:ext>
            </p:extLst>
          </p:nvPr>
        </p:nvGraphicFramePr>
        <p:xfrm>
          <a:off x="540056" y="2829000"/>
          <a:ext cx="1490663" cy="1901952"/>
        </p:xfrm>
        <a:graphic>
          <a:graphicData uri="http://schemas.openxmlformats.org/drawingml/2006/table">
            <a:tbl>
              <a:tblPr/>
              <a:tblGrid>
                <a:gridCol w="1490663">
                  <a:extLst>
                    <a:ext uri="{9D8B030D-6E8A-4147-A177-3AD203B41FA5}">
                      <a16:colId xmlns:a16="http://schemas.microsoft.com/office/drawing/2014/main" val="108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3"/>
                  </a:ext>
                </a:extLst>
              </a:tr>
            </a:tbl>
          </a:graphicData>
        </a:graphic>
      </p:graphicFrame>
      <p:pic>
        <p:nvPicPr>
          <p:cNvPr id="14007" name="yt_image_14007_skip" title="H_126.9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93155" y="2829000"/>
            <a:ext cx="2556891" cy="1612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6045168">
            <a:extLst>
              <a:ext uri="{FF2B5EF4-FFF2-40B4-BE49-F238E27FC236}">
                <a16:creationId xmlns:a16="http://schemas.microsoft.com/office/drawing/2014/main" id="{455321E0-A208-B622-4CDF-FCE980925A2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5A77F9-82A0-2E16-532C-7EDD0F020E55}"/>
              </a:ext>
            </a:extLst>
          </p:cNvPr>
          <p:cNvSpPr txBox="1"/>
          <p:nvPr/>
        </p:nvSpPr>
        <p:spPr>
          <a:xfrm>
            <a:off x="5939683" y="22936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010" name="yt_shape_14010"/>
          <p:cNvSpPr txBox="1"/>
          <p:nvPr/>
        </p:nvSpPr>
        <p:spPr>
          <a:xfrm>
            <a:off x="540000" y="4857689"/>
            <a:ext cx="96116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CECFED-2968-727F-0B40-3CDF1958FEBF}"/>
              </a:ext>
            </a:extLst>
          </p:cNvPr>
          <p:cNvSpPr txBox="1"/>
          <p:nvPr/>
        </p:nvSpPr>
        <p:spPr>
          <a:xfrm>
            <a:off x="8379551" y="4810883"/>
            <a:ext cx="16167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2" name="yt_shape_14012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11" name="yt_image_1401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4" name="yt_shape_1401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徐州市中考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已知骰子相对两面的点数之和为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c0058"/>
              </a:rPr>
              <a:t>下列图形为该骰子表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015" name="yt_image_1401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5677" y="2593964"/>
            <a:ext cx="580644" cy="586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7" name="yt_shape_14017"/>
          <p:cNvSpPr txBox="1"/>
          <p:nvPr/>
        </p:nvSpPr>
        <p:spPr>
          <a:xfrm>
            <a:off x="540000" y="3230981"/>
            <a:ext cx="2976777" cy="99956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50" b="0" i="0" u="none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550" b="0" i="0" u="none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  <p:sp>
        <p:nvSpPr>
          <p:cNvPr id="14018" name="yt_shape_14018"/>
          <p:cNvSpPr txBox="1"/>
          <p:nvPr/>
        </p:nvSpPr>
        <p:spPr>
          <a:xfrm>
            <a:off x="540000" y="4281338"/>
            <a:ext cx="3827808" cy="48302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4019" name="yt_shape_14019"/>
          <p:cNvSpPr txBox="1"/>
          <p:nvPr/>
        </p:nvSpPr>
        <p:spPr>
          <a:xfrm>
            <a:off x="540000" y="4764360"/>
            <a:ext cx="2976777" cy="99956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50" b="0" i="0" u="none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550" b="0" i="0" u="none">
                <a:solidFill>
                  <a:srgbClr val="1EE3CF"/>
                </a:solidFill>
                <a:effectLst/>
                <a:latin typeface="Times New Roman" pitchFamily="56"/>
                <a:ea typeface="Times New Roman" pitchFamily="5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  <p:sp>
        <p:nvSpPr>
          <p:cNvPr id="14020" name="yt_shape_14020"/>
          <p:cNvSpPr txBox="1"/>
          <p:nvPr/>
        </p:nvSpPr>
        <p:spPr>
          <a:xfrm>
            <a:off x="540000" y="5814717"/>
            <a:ext cx="397182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6045269">
            <a:extLst>
              <a:ext uri="{FF2B5EF4-FFF2-40B4-BE49-F238E27FC236}">
                <a16:creationId xmlns:a16="http://schemas.microsoft.com/office/drawing/2014/main" id="{1AC071ED-18E2-91A5-E20A-FD4D542E2D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305357"/>
            <a:ext cx="1119377" cy="841150"/>
          </a:xfrm>
          <a:prstGeom prst="rect">
            <a:avLst/>
          </a:prstGeom>
        </p:spPr>
      </p:pic>
      <p:pic>
        <p:nvPicPr>
          <p:cNvPr id="5" name="yt_shape_1722146045294">
            <a:extLst>
              <a:ext uri="{FF2B5EF4-FFF2-40B4-BE49-F238E27FC236}">
                <a16:creationId xmlns:a16="http://schemas.microsoft.com/office/drawing/2014/main" id="{09DF01A1-6F62-DC8E-A22C-F4A2746CC8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3305357"/>
            <a:ext cx="1119377" cy="841150"/>
          </a:xfrm>
          <a:prstGeom prst="rect">
            <a:avLst/>
          </a:prstGeom>
        </p:spPr>
      </p:pic>
      <p:pic>
        <p:nvPicPr>
          <p:cNvPr id="7" name="yt_shape_1722146045368">
            <a:extLst>
              <a:ext uri="{FF2B5EF4-FFF2-40B4-BE49-F238E27FC236}">
                <a16:creationId xmlns:a16="http://schemas.microsoft.com/office/drawing/2014/main" id="{3DF026C8-498F-D098-E161-C0DAB132EEC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838736"/>
            <a:ext cx="1119377" cy="841150"/>
          </a:xfrm>
          <a:prstGeom prst="rect">
            <a:avLst/>
          </a:prstGeom>
        </p:spPr>
      </p:pic>
      <p:pic>
        <p:nvPicPr>
          <p:cNvPr id="9" name="yt_shape_1722146045393">
            <a:extLst>
              <a:ext uri="{FF2B5EF4-FFF2-40B4-BE49-F238E27FC236}">
                <a16:creationId xmlns:a16="http://schemas.microsoft.com/office/drawing/2014/main" id="{ECC363B3-3BE2-50F4-B60D-7539C6AEF7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4838736"/>
            <a:ext cx="1119377" cy="84115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B2E044A-8F58-B463-15C9-48BF73F014EA}"/>
              </a:ext>
            </a:extLst>
          </p:cNvPr>
          <p:cNvSpPr txBox="1"/>
          <p:nvPr/>
        </p:nvSpPr>
        <p:spPr>
          <a:xfrm>
            <a:off x="28885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1" name="yt_shape_1402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三点在同一条直线上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b162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22" name="yt_table_1402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8568492"/>
              </p:ext>
            </p:extLst>
          </p:nvPr>
        </p:nvGraphicFramePr>
        <p:xfrm>
          <a:off x="540056" y="1859435"/>
          <a:ext cx="4218306" cy="950976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809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8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7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B9BBE22-B171-B4F4-B63C-4DAAC6230999}"/>
              </a:ext>
            </a:extLst>
          </p:cNvPr>
          <p:cNvSpPr txBox="1"/>
          <p:nvPr/>
        </p:nvSpPr>
        <p:spPr>
          <a:xfrm>
            <a:off x="4182322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5" name="yt_shape_14025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024" name="yt_image_14024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7" name="yt_shape_14027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卫辉市期末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000c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分成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两部分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由线段的和差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030" name="yt_image_14030" title="H_23.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98996" y="3073267"/>
            <a:ext cx="3453003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0C163BD-DB95-2496-FC46-1A0C8AE4D444}"/>
              </a:ext>
            </a:extLst>
          </p:cNvPr>
          <p:cNvSpPr txBox="1"/>
          <p:nvPr/>
        </p:nvSpPr>
        <p:spPr>
          <a:xfrm>
            <a:off x="450108" y="2861823"/>
            <a:ext cx="7438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A8935C-ADC0-0AFC-8C41-7B3312B16D0F}"/>
              </a:ext>
            </a:extLst>
          </p:cNvPr>
          <p:cNvSpPr txBox="1"/>
          <p:nvPr/>
        </p:nvSpPr>
        <p:spPr>
          <a:xfrm>
            <a:off x="450108" y="3337311"/>
            <a:ext cx="5036248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两部分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2293D20-DAA0-323E-EC88-E97E51D5DA25}"/>
              </a:ext>
            </a:extLst>
          </p:cNvPr>
          <p:cNvSpPr txBox="1"/>
          <p:nvPr/>
        </p:nvSpPr>
        <p:spPr>
          <a:xfrm>
            <a:off x="450108" y="3812799"/>
            <a:ext cx="2478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6E6BF68-D6AA-4E3D-5D0F-9F7FC3194A4D}"/>
              </a:ext>
            </a:extLst>
          </p:cNvPr>
          <p:cNvSpPr txBox="1"/>
          <p:nvPr/>
        </p:nvSpPr>
        <p:spPr>
          <a:xfrm>
            <a:off x="450108" y="4288287"/>
            <a:ext cx="7530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由线段的和差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CBC44B7-9E61-8853-D1AF-A0D303EF33BA}"/>
              </a:ext>
            </a:extLst>
          </p:cNvPr>
          <p:cNvSpPr txBox="1"/>
          <p:nvPr/>
        </p:nvSpPr>
        <p:spPr>
          <a:xfrm>
            <a:off x="450108" y="4763776"/>
            <a:ext cx="1918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5CC788D-BE81-3857-7529-4C65BE0FF3CF}"/>
              </a:ext>
            </a:extLst>
          </p:cNvPr>
          <p:cNvSpPr txBox="1"/>
          <p:nvPr/>
        </p:nvSpPr>
        <p:spPr>
          <a:xfrm>
            <a:off x="450108" y="5239263"/>
            <a:ext cx="3774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2" name="yt_shape_14032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由线段的和差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的延长线上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由线段的和差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b445"/>
              </a:rPr>
              <a:t>－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综上所述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034" name="yt_image_14034" title="H_23.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98996" y="1531667"/>
            <a:ext cx="3453003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9008D7-57FD-7C60-3D46-FF9518A76D03}"/>
              </a:ext>
            </a:extLst>
          </p:cNvPr>
          <p:cNvSpPr txBox="1"/>
          <p:nvPr/>
        </p:nvSpPr>
        <p:spPr>
          <a:xfrm>
            <a:off x="450108" y="1328682"/>
            <a:ext cx="6544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CC13DA-652D-8115-0817-7890C4A8B1E6}"/>
              </a:ext>
            </a:extLst>
          </p:cNvPr>
          <p:cNvSpPr txBox="1"/>
          <p:nvPr/>
        </p:nvSpPr>
        <p:spPr>
          <a:xfrm>
            <a:off x="450108" y="1804170"/>
            <a:ext cx="11246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由线段的和差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83592A7-3B1D-C40E-338C-10F131D11793}"/>
              </a:ext>
            </a:extLst>
          </p:cNvPr>
          <p:cNvSpPr txBox="1"/>
          <p:nvPr/>
        </p:nvSpPr>
        <p:spPr>
          <a:xfrm>
            <a:off x="450108" y="2279658"/>
            <a:ext cx="1139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由线段的和差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b445"/>
              </a:rPr>
              <a:t>－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4362E8-C729-8FDB-E765-CB00B3A57AE9}"/>
              </a:ext>
            </a:extLst>
          </p:cNvPr>
          <p:cNvSpPr txBox="1"/>
          <p:nvPr/>
        </p:nvSpPr>
        <p:spPr>
          <a:xfrm>
            <a:off x="450108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8F218D7-CB7E-E60D-992D-56CCAD19D44B}"/>
              </a:ext>
            </a:extLst>
          </p:cNvPr>
          <p:cNvSpPr txBox="1"/>
          <p:nvPr/>
        </p:nvSpPr>
        <p:spPr>
          <a:xfrm>
            <a:off x="450108" y="3230634"/>
            <a:ext cx="4034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1" name="yt_shape_13961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960" name="yt_image_1396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3" name="yt_shape_13963"/>
          <p:cNvSpPr txBox="1"/>
          <p:nvPr/>
        </p:nvSpPr>
        <p:spPr>
          <a:xfrm>
            <a:off x="540000" y="1482165"/>
            <a:ext cx="40636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立体图形和平面图形</a:t>
            </a:r>
          </a:p>
        </p:txBody>
      </p:sp>
      <p:sp>
        <p:nvSpPr>
          <p:cNvPr id="13964" name="yt_shape_13964"/>
          <p:cNvSpPr txBox="1"/>
          <p:nvPr/>
        </p:nvSpPr>
        <p:spPr>
          <a:xfrm>
            <a:off x="540000" y="1971599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下面每组三个几何体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都是柱体的是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965" name="yt_shape_13965"/>
          <p:cNvSpPr txBox="1"/>
          <p:nvPr/>
        </p:nvSpPr>
        <p:spPr>
          <a:xfrm>
            <a:off x="540000" y="2450902"/>
            <a:ext cx="4464364" cy="63934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400" b="0" i="0" u="none">
                <a:solidFill>
                  <a:srgbClr val="1EE3CF"/>
                </a:solidFill>
                <a:effectLst/>
                <a:latin typeface="Times New Roman" pitchFamily="34"/>
                <a:ea typeface="Times New Roman" pitchFamily="3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</a:t>
            </a:r>
            <a:r>
              <a:rPr lang="en-US" altLang="zh-CN" sz="1200" b="0" i="0" u="none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55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</a:p>
        </p:txBody>
      </p:sp>
      <p:sp>
        <p:nvSpPr>
          <p:cNvPr id="13966" name="yt_shape_13966"/>
          <p:cNvSpPr txBox="1"/>
          <p:nvPr/>
        </p:nvSpPr>
        <p:spPr>
          <a:xfrm>
            <a:off x="539999" y="3141032"/>
            <a:ext cx="5777389" cy="41996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3967" name="yt_shape_13967"/>
          <p:cNvSpPr txBox="1"/>
          <p:nvPr/>
        </p:nvSpPr>
        <p:spPr>
          <a:xfrm>
            <a:off x="540000" y="3624054"/>
            <a:ext cx="4533292" cy="65735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65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200" b="0" i="0" u="none">
                <a:solidFill>
                  <a:srgbClr val="1EE3CF"/>
                </a:solidFill>
                <a:effectLst/>
                <a:latin typeface="Times New Roman" pitchFamily="32"/>
                <a:ea typeface="Times New Roman" pitchFamily="3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</a:t>
            </a:r>
            <a:r>
              <a:rPr lang="en-US" altLang="zh-CN" sz="1400" b="0" i="0" u="none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  <a:sym typeface=""/>
              </a:rPr>
              <a:t> </a:t>
            </a:r>
          </a:p>
        </p:txBody>
      </p:sp>
      <p:sp>
        <p:nvSpPr>
          <p:cNvPr id="13968" name="yt_shape_13968"/>
          <p:cNvSpPr txBox="1"/>
          <p:nvPr/>
        </p:nvSpPr>
        <p:spPr>
          <a:xfrm>
            <a:off x="540000" y="4332201"/>
            <a:ext cx="5556000" cy="41185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6044441">
            <a:extLst>
              <a:ext uri="{FF2B5EF4-FFF2-40B4-BE49-F238E27FC236}">
                <a16:creationId xmlns:a16="http://schemas.microsoft.com/office/drawing/2014/main" id="{5B77054A-5F4E-2413-4AE9-7C85FE42C1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969"/>
            <a:ext cx="976502" cy="328797"/>
          </a:xfrm>
          <a:prstGeom prst="rect">
            <a:avLst/>
          </a:prstGeom>
        </p:spPr>
      </p:pic>
      <p:pic>
        <p:nvPicPr>
          <p:cNvPr id="5" name="yt_shape_1722146044517">
            <a:extLst>
              <a:ext uri="{FF2B5EF4-FFF2-40B4-BE49-F238E27FC236}">
                <a16:creationId xmlns:a16="http://schemas.microsoft.com/office/drawing/2014/main" id="{2B99C109-252D-D3F6-E208-523A7F89F23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07777"/>
            <a:ext cx="2127442" cy="519409"/>
          </a:xfrm>
          <a:prstGeom prst="rect">
            <a:avLst/>
          </a:prstGeom>
        </p:spPr>
      </p:pic>
      <p:pic>
        <p:nvPicPr>
          <p:cNvPr id="7" name="yt_shape_1722146044542">
            <a:extLst>
              <a:ext uri="{FF2B5EF4-FFF2-40B4-BE49-F238E27FC236}">
                <a16:creationId xmlns:a16="http://schemas.microsoft.com/office/drawing/2014/main" id="{9809224A-7F61-D82D-4D9E-BC565C1F6B8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3807" y="2500441"/>
            <a:ext cx="1678177" cy="534080"/>
          </a:xfrm>
          <a:prstGeom prst="rect">
            <a:avLst/>
          </a:prstGeom>
        </p:spPr>
      </p:pic>
      <p:pic>
        <p:nvPicPr>
          <p:cNvPr id="9" name="yt_shape_1722146044615">
            <a:extLst>
              <a:ext uri="{FF2B5EF4-FFF2-40B4-BE49-F238E27FC236}">
                <a16:creationId xmlns:a16="http://schemas.microsoft.com/office/drawing/2014/main" id="{ACC724E7-F98D-673A-6499-0FA8F9C57DD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671167"/>
            <a:ext cx="1909952" cy="556776"/>
          </a:xfrm>
          <a:prstGeom prst="rect">
            <a:avLst/>
          </a:prstGeom>
        </p:spPr>
      </p:pic>
      <p:pic>
        <p:nvPicPr>
          <p:cNvPr id="11" name="yt_shape_1722146044640">
            <a:extLst>
              <a:ext uri="{FF2B5EF4-FFF2-40B4-BE49-F238E27FC236}">
                <a16:creationId xmlns:a16="http://schemas.microsoft.com/office/drawing/2014/main" id="{81435493-CE9D-A608-0ACE-A355557932D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550" y="3684281"/>
            <a:ext cx="1746442" cy="473731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83A9739-CD0A-ED0F-1A87-DEF2263E329D}"/>
              </a:ext>
            </a:extLst>
          </p:cNvPr>
          <p:cNvSpPr txBox="1"/>
          <p:nvPr/>
        </p:nvSpPr>
        <p:spPr>
          <a:xfrm>
            <a:off x="6317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9" name="yt_shape_1396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如图是用简单的平面图形画出的三位携手同行的小人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请你仔细观察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76a4,isEnd"/>
              </a:rPr>
              <a:t>图中共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970" name="yt_image_13970" title="H_81.1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4996" y="2011799"/>
            <a:ext cx="2342007" cy="1030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7FD7D4-FB3C-66C3-21A9-DD3B768A50AB}"/>
              </a:ext>
            </a:extLst>
          </p:cNvPr>
          <p:cNvSpPr txBox="1"/>
          <p:nvPr/>
        </p:nvSpPr>
        <p:spPr>
          <a:xfrm>
            <a:off x="10597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F56D4D-3E92-DF7C-AE63-4D662C0F25E7}"/>
              </a:ext>
            </a:extLst>
          </p:cNvPr>
          <p:cNvSpPr txBox="1"/>
          <p:nvPr/>
        </p:nvSpPr>
        <p:spPr>
          <a:xfrm>
            <a:off x="3345708" y="1328682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2" name="yt_shape_13972"/>
          <p:cNvSpPr txBox="1"/>
          <p:nvPr/>
        </p:nvSpPr>
        <p:spPr>
          <a:xfrm>
            <a:off x="540000" y="900000"/>
            <a:ext cx="52947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立体图形的视图及表面展开图</a:t>
            </a:r>
          </a:p>
        </p:txBody>
      </p:sp>
      <p:sp>
        <p:nvSpPr>
          <p:cNvPr id="13973" name="yt_shape_13973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南阳市宛城区期末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如图是由正六棱柱和球体组合而成的几何体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3958a"/>
              </a:rPr>
              <a:t>则它的左视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974" name="yt_image_1397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3364" y="2501233"/>
            <a:ext cx="1025271" cy="82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76" name="yt_shape_13976"/>
          <p:cNvSpPr txBox="1"/>
          <p:nvPr/>
        </p:nvSpPr>
        <p:spPr>
          <a:xfrm>
            <a:off x="540000" y="3379370"/>
            <a:ext cx="4605428" cy="9274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25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25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15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300" b="0" i="0" u="none">
                <a:solidFill>
                  <a:srgbClr val="1EE3CF"/>
                </a:solidFill>
                <a:effectLst/>
                <a:latin typeface="Times New Roman" pitchFamily="3"/>
                <a:ea typeface="宋体" pitchFamily="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25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200" b="0" i="0" u="none">
                <a:solidFill>
                  <a:srgbClr val="1EE3CF"/>
                </a:solidFill>
                <a:effectLst/>
                <a:latin typeface="Times New Roman" pitchFamily="2"/>
                <a:ea typeface="宋体" pitchFamily="2"/>
                <a:sym typeface=""/>
              </a:rPr>
              <a:t> </a:t>
            </a:r>
          </a:p>
        </p:txBody>
      </p:sp>
      <p:sp>
        <p:nvSpPr>
          <p:cNvPr id="13977" name="yt_shape_13977"/>
          <p:cNvSpPr txBox="1"/>
          <p:nvPr/>
        </p:nvSpPr>
        <p:spPr>
          <a:xfrm>
            <a:off x="540000" y="4357656"/>
            <a:ext cx="5556000" cy="43949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6044709">
            <a:extLst>
              <a:ext uri="{FF2B5EF4-FFF2-40B4-BE49-F238E27FC236}">
                <a16:creationId xmlns:a16="http://schemas.microsoft.com/office/drawing/2014/main" id="{2D155D43-D571-B5CE-07D1-25EE5585D6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pic>
        <p:nvPicPr>
          <p:cNvPr id="5" name="yt_shape_1722146044835">
            <a:extLst>
              <a:ext uri="{FF2B5EF4-FFF2-40B4-BE49-F238E27FC236}">
                <a16:creationId xmlns:a16="http://schemas.microsoft.com/office/drawing/2014/main" id="{E8AEAB96-90C6-76F8-CF80-7D993E1970C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527333"/>
            <a:ext cx="976502" cy="622602"/>
          </a:xfrm>
          <a:prstGeom prst="rect">
            <a:avLst/>
          </a:prstGeom>
        </p:spPr>
      </p:pic>
      <p:pic>
        <p:nvPicPr>
          <p:cNvPr id="7" name="yt_shape_1722146044860">
            <a:extLst>
              <a:ext uri="{FF2B5EF4-FFF2-40B4-BE49-F238E27FC236}">
                <a16:creationId xmlns:a16="http://schemas.microsoft.com/office/drawing/2014/main" id="{F78B8870-2E0B-E6F0-023D-5144296A63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465" y="3529892"/>
            <a:ext cx="903477" cy="617484"/>
          </a:xfrm>
          <a:prstGeom prst="rect">
            <a:avLst/>
          </a:prstGeom>
        </p:spPr>
      </p:pic>
      <p:pic>
        <p:nvPicPr>
          <p:cNvPr id="9" name="yt_shape_1722146044885">
            <a:extLst>
              <a:ext uri="{FF2B5EF4-FFF2-40B4-BE49-F238E27FC236}">
                <a16:creationId xmlns:a16="http://schemas.microsoft.com/office/drawing/2014/main" id="{522330B0-663F-8E41-29FE-0164DBFD80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3905" y="3465553"/>
            <a:ext cx="859027" cy="746162"/>
          </a:xfrm>
          <a:prstGeom prst="rect">
            <a:avLst/>
          </a:prstGeom>
        </p:spPr>
      </p:pic>
      <p:pic>
        <p:nvPicPr>
          <p:cNvPr id="11" name="yt_shape_1722146044911">
            <a:extLst>
              <a:ext uri="{FF2B5EF4-FFF2-40B4-BE49-F238E27FC236}">
                <a16:creationId xmlns:a16="http://schemas.microsoft.com/office/drawing/2014/main" id="{A917EEBC-D580-C29E-8719-ADFFCA47DC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896" y="3529892"/>
            <a:ext cx="903477" cy="61748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FED6F4-65FB-7137-DE52-E684FB04DAC7}"/>
              </a:ext>
            </a:extLst>
          </p:cNvPr>
          <p:cNvSpPr txBox="1"/>
          <p:nvPr/>
        </p:nvSpPr>
        <p:spPr>
          <a:xfrm>
            <a:off x="16693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8" name="yt_shape_13978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南阳邓州市期末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5b782,isEnd"/>
              </a:rPr>
              <a:t>四个位置的某个正方形与实线部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分的五个正方形组成的图形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不能拼成正方体的是位置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979" name="yt_image_13979" title="H_76.8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5592" y="2011799"/>
            <a:ext cx="1940814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AE4D72-8533-175B-F16F-11DA21F140E5}"/>
              </a:ext>
            </a:extLst>
          </p:cNvPr>
          <p:cNvSpPr txBox="1"/>
          <p:nvPr/>
        </p:nvSpPr>
        <p:spPr>
          <a:xfrm>
            <a:off x="8117733" y="1328682"/>
            <a:ext cx="718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1" name="yt_shape_13981"/>
          <p:cNvSpPr txBox="1"/>
          <p:nvPr/>
        </p:nvSpPr>
        <p:spPr>
          <a:xfrm>
            <a:off x="540000" y="900000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线段的计算</a:t>
            </a:r>
          </a:p>
        </p:txBody>
      </p:sp>
      <p:sp>
        <p:nvSpPr>
          <p:cNvPr id="13982" name="yt_shape_13982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鹤壁市淇县期末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31d4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84" name="yt_table_1398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627427"/>
              </p:ext>
            </p:extLst>
          </p:nvPr>
        </p:nvGraphicFramePr>
        <p:xfrm>
          <a:off x="540056" y="2639127"/>
          <a:ext cx="8990966" cy="475488"/>
        </p:xfrm>
        <a:graphic>
          <a:graphicData uri="http://schemas.openxmlformats.org/drawingml/2006/table">
            <a:tbl>
              <a:tblPr/>
              <a:tblGrid>
                <a:gridCol w="2489518">
                  <a:extLst>
                    <a:ext uri="{9D8B030D-6E8A-4147-A177-3AD203B41FA5}">
                      <a16:colId xmlns:a16="http://schemas.microsoft.com/office/drawing/2014/main" val="10800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801"/>
                    </a:ext>
                  </a:extLst>
                </a:gridCol>
                <a:gridCol w="2472055">
                  <a:extLst>
                    <a:ext uri="{9D8B030D-6E8A-4147-A177-3AD203B41FA5}">
                      <a16:colId xmlns:a16="http://schemas.microsoft.com/office/drawing/2014/main" val="10802"/>
                    </a:ext>
                  </a:extLst>
                </a:gridCol>
                <a:gridCol w="1557338">
                  <a:extLst>
                    <a:ext uri="{9D8B030D-6E8A-4147-A177-3AD203B41FA5}">
                      <a16:colId xmlns:a16="http://schemas.microsoft.com/office/drawing/2014/main" val="108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8"/>
                  </a:ext>
                </a:extLst>
              </a:tr>
            </a:tbl>
          </a:graphicData>
        </a:graphic>
      </p:graphicFrame>
      <p:pic>
        <p:nvPicPr>
          <p:cNvPr id="13983" name="yt_image_13983_skip" title="H_22.8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4616" y="2348869"/>
            <a:ext cx="2660904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86" name="yt_shape_13986"/>
          <p:cNvSpPr txBox="1"/>
          <p:nvPr/>
        </p:nvSpPr>
        <p:spPr>
          <a:xfrm>
            <a:off x="540119" y="316529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的三等分点分别为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bf91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987" name="yt_image_1398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94706" y="4277097"/>
            <a:ext cx="2402586" cy="251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6044986">
            <a:extLst>
              <a:ext uri="{FF2B5EF4-FFF2-40B4-BE49-F238E27FC236}">
                <a16:creationId xmlns:a16="http://schemas.microsoft.com/office/drawing/2014/main" id="{5A706262-F72C-241C-EE83-CEFE504EC0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CBDF31-2BA9-B462-E749-3F8E9D1E7105}"/>
              </a:ext>
            </a:extLst>
          </p:cNvPr>
          <p:cNvSpPr txBox="1"/>
          <p:nvPr/>
        </p:nvSpPr>
        <p:spPr>
          <a:xfrm>
            <a:off x="2445596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ADA075E-2931-4F27-1E70-8EC12DB5014B}"/>
              </a:ext>
            </a:extLst>
          </p:cNvPr>
          <p:cNvSpPr txBox="1"/>
          <p:nvPr/>
        </p:nvSpPr>
        <p:spPr>
          <a:xfrm>
            <a:off x="1831233" y="359398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93" name="yt_shape_13993"/>
              <p:cNvSpPr txBox="1"/>
              <p:nvPr/>
            </p:nvSpPr>
            <p:spPr>
              <a:xfrm>
                <a:off x="540000" y="2016393"/>
                <a:ext cx="6610784" cy="46683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93" name="yt_shape_13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16393"/>
                <a:ext cx="6610784" cy="4668329"/>
              </a:xfrm>
              <a:prstGeom prst="rect">
                <a:avLst/>
              </a:prstGeom>
              <a:blipFill>
                <a:blip r:embed="rId2"/>
                <a:stretch>
                  <a:fillRect l="-2860" r="-1661" b="-30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5EF98D1-7C2A-44EF-B100-B23CF5CF2047}"/>
                  </a:ext>
                </a:extLst>
              </p:cNvPr>
              <p:cNvSpPr txBox="1"/>
              <p:nvPr/>
            </p:nvSpPr>
            <p:spPr>
              <a:xfrm>
                <a:off x="449989" y="1969587"/>
                <a:ext cx="39646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5EF98D1-7C2A-44EF-B100-B23CF5CF2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9587"/>
                <a:ext cx="3964686" cy="768046"/>
              </a:xfrm>
              <a:prstGeom prst="rect">
                <a:avLst/>
              </a:prstGeom>
              <a:blipFill>
                <a:blip r:embed="rId3"/>
                <a:stretch>
                  <a:fillRect l="-2462" r="-215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0274729D-918A-09DD-6099-615E44174CCB}"/>
              </a:ext>
            </a:extLst>
          </p:cNvPr>
          <p:cNvSpPr txBox="1"/>
          <p:nvPr/>
        </p:nvSpPr>
        <p:spPr>
          <a:xfrm>
            <a:off x="449989" y="2644021"/>
            <a:ext cx="24073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C045756-F6AB-D84A-DE62-9993E5017222}"/>
              </a:ext>
            </a:extLst>
          </p:cNvPr>
          <p:cNvSpPr txBox="1"/>
          <p:nvPr/>
        </p:nvSpPr>
        <p:spPr>
          <a:xfrm>
            <a:off x="449989" y="3119509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1F2AEF5-07DA-1CC5-D971-9E0985EA8D22}"/>
              </a:ext>
            </a:extLst>
          </p:cNvPr>
          <p:cNvSpPr txBox="1"/>
          <p:nvPr/>
        </p:nvSpPr>
        <p:spPr>
          <a:xfrm>
            <a:off x="449989" y="3594997"/>
            <a:ext cx="3331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DCEB579-D7EF-60B6-2EDC-7D961596A0C8}"/>
              </a:ext>
            </a:extLst>
          </p:cNvPr>
          <p:cNvSpPr txBox="1"/>
          <p:nvPr/>
        </p:nvSpPr>
        <p:spPr>
          <a:xfrm>
            <a:off x="449989" y="4070485"/>
            <a:ext cx="5187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69ECD6-71DD-9245-D92C-45DB77361317}"/>
                  </a:ext>
                </a:extLst>
              </p:cNvPr>
              <p:cNvSpPr txBox="1"/>
              <p:nvPr/>
            </p:nvSpPr>
            <p:spPr>
              <a:xfrm>
                <a:off x="449989" y="4545973"/>
                <a:ext cx="28835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69ECD6-71DD-9245-D92C-45DB773613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5973"/>
                <a:ext cx="2883599" cy="765061"/>
              </a:xfrm>
              <a:prstGeom prst="rect">
                <a:avLst/>
              </a:prstGeom>
              <a:blipFill>
                <a:blip r:embed="rId4"/>
                <a:stretch>
                  <a:fillRect l="-3383" r="-317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340C4A2-E6C6-45A8-0EBE-FC499D723C45}"/>
              </a:ext>
            </a:extLst>
          </p:cNvPr>
          <p:cNvSpPr txBox="1"/>
          <p:nvPr/>
        </p:nvSpPr>
        <p:spPr>
          <a:xfrm>
            <a:off x="449989" y="5217423"/>
            <a:ext cx="6726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335F54-4CB0-79ED-CE21-D90B0C6124CD}"/>
              </a:ext>
            </a:extLst>
          </p:cNvPr>
          <p:cNvSpPr txBox="1"/>
          <p:nvPr/>
        </p:nvSpPr>
        <p:spPr>
          <a:xfrm>
            <a:off x="449989" y="5692910"/>
            <a:ext cx="4059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96910AE-80CD-BB62-D5E5-2EC1D2327F3A}"/>
              </a:ext>
            </a:extLst>
          </p:cNvPr>
          <p:cNvSpPr txBox="1"/>
          <p:nvPr/>
        </p:nvSpPr>
        <p:spPr>
          <a:xfrm>
            <a:off x="449989" y="6168398"/>
            <a:ext cx="53743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989" name="yt_shape_13989"/>
              <p:cNvSpPr txBox="1"/>
              <p:nvPr/>
            </p:nvSpPr>
            <p:spPr>
              <a:xfrm>
                <a:off x="540000" y="836712"/>
                <a:ext cx="9908162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89" name="yt_shape_139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36712"/>
                <a:ext cx="9908162" cy="641779"/>
              </a:xfrm>
              <a:prstGeom prst="rect">
                <a:avLst/>
              </a:prstGeom>
              <a:blipFill>
                <a:blip r:embed="rId5"/>
                <a:stretch>
                  <a:fillRect l="-1908" r="-86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91" name="yt_image_1399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21492" y="1681643"/>
            <a:ext cx="3549015" cy="284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5" name="yt_shape_13995"/>
          <p:cNvSpPr txBox="1"/>
          <p:nvPr/>
        </p:nvSpPr>
        <p:spPr>
          <a:xfrm>
            <a:off x="540000" y="900000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角度的计算</a:t>
            </a:r>
          </a:p>
        </p:txBody>
      </p:sp>
      <p:sp>
        <p:nvSpPr>
          <p:cNvPr id="13996" name="yt_shape_1399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南阳市卧龙区期末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128e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98" name="yt_table_1399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444784"/>
              </p:ext>
            </p:extLst>
          </p:nvPr>
        </p:nvGraphicFramePr>
        <p:xfrm>
          <a:off x="540056" y="3673592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804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05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806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8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9"/>
                  </a:ext>
                </a:extLst>
              </a:tr>
            </a:tbl>
          </a:graphicData>
        </a:graphic>
      </p:graphicFrame>
      <p:pic>
        <p:nvPicPr>
          <p:cNvPr id="13997" name="yt_image_13997_skip" title="H_95.8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3425" y="2348869"/>
            <a:ext cx="1663065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6045060">
            <a:extLst>
              <a:ext uri="{FF2B5EF4-FFF2-40B4-BE49-F238E27FC236}">
                <a16:creationId xmlns:a16="http://schemas.microsoft.com/office/drawing/2014/main" id="{3A014AA9-A7F2-8AF3-26FE-A95C2BDE73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0A1F8D-6491-54AC-1D17-8F902FE89865}"/>
              </a:ext>
            </a:extLst>
          </p:cNvPr>
          <p:cNvSpPr txBox="1"/>
          <p:nvPr/>
        </p:nvSpPr>
        <p:spPr>
          <a:xfrm>
            <a:off x="4858405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0" name="yt_shape_14000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0146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提示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4002" name="yt_image_14002" title="H_94.1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2264" y="2335584"/>
            <a:ext cx="1755648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E221B1E-74F2-E140-9717-1E2BD4B14A39}"/>
              </a:ext>
            </a:extLst>
          </p:cNvPr>
          <p:cNvSpPr txBox="1"/>
          <p:nvPr/>
        </p:nvSpPr>
        <p:spPr>
          <a:xfrm>
            <a:off x="6382596" y="853194"/>
            <a:ext cx="14643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004" name="yt_shape_14004"/>
          <p:cNvSpPr txBox="1"/>
          <p:nvPr/>
        </p:nvSpPr>
        <p:spPr>
          <a:xfrm>
            <a:off x="540000" y="2323678"/>
            <a:ext cx="627094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E518F5-2A9F-3AF6-85AD-D42267C92F61}"/>
              </a:ext>
            </a:extLst>
          </p:cNvPr>
          <p:cNvSpPr txBox="1"/>
          <p:nvPr/>
        </p:nvSpPr>
        <p:spPr>
          <a:xfrm>
            <a:off x="449989" y="2276872"/>
            <a:ext cx="2926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AF947C-A79B-D2C5-6EFC-C735FB45E3B7}"/>
              </a:ext>
            </a:extLst>
          </p:cNvPr>
          <p:cNvSpPr txBox="1"/>
          <p:nvPr/>
        </p:nvSpPr>
        <p:spPr>
          <a:xfrm>
            <a:off x="449989" y="2752360"/>
            <a:ext cx="36059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51E480D-02B9-E85B-511A-F3C1C062858B}"/>
              </a:ext>
            </a:extLst>
          </p:cNvPr>
          <p:cNvSpPr txBox="1"/>
          <p:nvPr/>
        </p:nvSpPr>
        <p:spPr>
          <a:xfrm>
            <a:off x="449989" y="3227848"/>
            <a:ext cx="2351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8B01BA6-76AC-3F71-C43C-8D83EF63818C}"/>
              </a:ext>
            </a:extLst>
          </p:cNvPr>
          <p:cNvSpPr txBox="1"/>
          <p:nvPr/>
        </p:nvSpPr>
        <p:spPr>
          <a:xfrm>
            <a:off x="449989" y="3703336"/>
            <a:ext cx="3131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4968DE-927C-EDEF-AC31-83DA00952E9B}"/>
              </a:ext>
            </a:extLst>
          </p:cNvPr>
          <p:cNvSpPr txBox="1"/>
          <p:nvPr/>
        </p:nvSpPr>
        <p:spPr>
          <a:xfrm>
            <a:off x="449989" y="4178824"/>
            <a:ext cx="3818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B8E3B0-88FE-9983-9030-6696A274A01F}"/>
              </a:ext>
            </a:extLst>
          </p:cNvPr>
          <p:cNvSpPr txBox="1"/>
          <p:nvPr/>
        </p:nvSpPr>
        <p:spPr>
          <a:xfrm>
            <a:off x="449989" y="4654312"/>
            <a:ext cx="6390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79087DE-0C38-4857-1BB1-7923D566D8CB}"/>
              </a:ext>
            </a:extLst>
          </p:cNvPr>
          <p:cNvSpPr txBox="1"/>
          <p:nvPr/>
        </p:nvSpPr>
        <p:spPr>
          <a:xfrm>
            <a:off x="449989" y="5129800"/>
            <a:ext cx="4885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D81069F-29FE-2D8D-D179-DB45C996858C}"/>
              </a:ext>
            </a:extLst>
          </p:cNvPr>
          <p:cNvSpPr txBox="1"/>
          <p:nvPr/>
        </p:nvSpPr>
        <p:spPr>
          <a:xfrm>
            <a:off x="449989" y="5605288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2CBC51E-FBC2-F684-8EC2-1AC4B6D846CC}"/>
              </a:ext>
            </a:extLst>
          </p:cNvPr>
          <p:cNvSpPr txBox="1"/>
          <p:nvPr/>
        </p:nvSpPr>
        <p:spPr>
          <a:xfrm>
            <a:off x="449989" y="6080776"/>
            <a:ext cx="3248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1572</Words>
  <Application>Microsoft Office PowerPoint</Application>
  <PresentationFormat>宽屏</PresentationFormat>
  <Paragraphs>127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2024-07-30T07:03:24Z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