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13" r:id="rId6"/>
    <p:sldId id="314" r:id="rId7"/>
    <p:sldId id="316" r:id="rId8"/>
    <p:sldId id="319" r:id="rId9"/>
    <p:sldId id="323" r:id="rId10"/>
    <p:sldId id="324" r:id="rId11"/>
    <p:sldId id="327" r:id="rId12"/>
    <p:sldId id="328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4" d="100"/>
          <a:sy n="54" d="100"/>
        </p:scale>
        <p:origin x="58" y="5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3" name="yt_shape_1016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62" name="yt_image_10162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5" name="yt_shape_10165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数轴的概念及画法</a:t>
            </a:r>
          </a:p>
        </p:txBody>
      </p:sp>
      <p:sp>
        <p:nvSpPr>
          <p:cNvPr id="10166" name="yt_shape_10166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下列关于数轴的说法不正确的是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67" name="yt_table_1016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363398"/>
              </p:ext>
            </p:extLst>
          </p:nvPr>
        </p:nvGraphicFramePr>
        <p:xfrm>
          <a:off x="540056" y="2450902"/>
          <a:ext cx="7739064" cy="1901952"/>
        </p:xfrm>
        <a:graphic>
          <a:graphicData uri="http://schemas.openxmlformats.org/drawingml/2006/table">
            <a:tbl>
              <a:tblPr/>
              <a:tblGrid>
                <a:gridCol w="7739064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数轴上的单位长度必须相等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规定直线上向左的方向为正方向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数轴上的原点可以任意选取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数轴是规定了原点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正方向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单位长度的一条直线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</a:tbl>
          </a:graphicData>
        </a:graphic>
      </p:graphicFrame>
      <p:sp>
        <p:nvSpPr>
          <p:cNvPr id="10169" name="yt_shape_10169"/>
          <p:cNvSpPr txBox="1"/>
          <p:nvPr/>
        </p:nvSpPr>
        <p:spPr>
          <a:xfrm>
            <a:off x="540000" y="4403222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河南永城市实验中学期中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判断下列图中所画的数轴正确的个数是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1" name="yt_table_101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124324"/>
              </p:ext>
            </p:extLst>
          </p:nvPr>
        </p:nvGraphicFramePr>
        <p:xfrm>
          <a:off x="540056" y="5709874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pic>
        <p:nvPicPr>
          <p:cNvPr id="10170" name="yt_image_10170_skip" title="H_65.1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4435" y="4882525"/>
            <a:ext cx="4841748" cy="82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558230">
            <a:extLst>
              <a:ext uri="{FF2B5EF4-FFF2-40B4-BE49-F238E27FC236}">
                <a16:creationId xmlns:a16="http://schemas.microsoft.com/office/drawing/2014/main" id="{A77D814B-815D-1C6B-A282-3FA700CD1F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E98E56-5DFD-9A7A-3204-C9057E40DEBE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0364DB-B50F-4C77-A2DC-6CD7671AD2B9}"/>
              </a:ext>
            </a:extLst>
          </p:cNvPr>
          <p:cNvSpPr txBox="1"/>
          <p:nvPr/>
        </p:nvSpPr>
        <p:spPr>
          <a:xfrm>
            <a:off x="10584589" y="43564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yt_shape_10252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若在这个数轴上随意画一条长为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aafa"/>
              </a:rPr>
              <a:t>盖住的整点的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253" name="yt_shape_10253"/>
          <p:cNvSpPr txBox="1"/>
          <p:nvPr/>
        </p:nvSpPr>
        <p:spPr>
          <a:xfrm>
            <a:off x="540000" y="1842955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71BAC4-6A16-5387-BB48-13C0837DD205}"/>
              </a:ext>
            </a:extLst>
          </p:cNvPr>
          <p:cNvSpPr txBox="1"/>
          <p:nvPr/>
        </p:nvSpPr>
        <p:spPr>
          <a:xfrm>
            <a:off x="449989" y="1796149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0248" title="H_86.76">
            <a:extLst>
              <a:ext uri="{FF2B5EF4-FFF2-40B4-BE49-F238E27FC236}">
                <a16:creationId xmlns:a16="http://schemas.microsoft.com/office/drawing/2014/main" id="{C6E90697-E6CD-6143-AC94-D3DA67FD3C36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1844666"/>
            <a:ext cx="2497455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4" name="yt_shape_10254"/>
          <p:cNvSpPr txBox="1"/>
          <p:nvPr/>
        </p:nvSpPr>
        <p:spPr>
          <a:xfrm>
            <a:off x="540119" y="1052736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画数轴时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需注意以下几种错误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没有正方向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没有原点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e7ba7"/>
              </a:rPr>
              <a:t>单位长度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不统一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标数不按顺序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9951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3" name="yt_shape_10173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有理数与数轴上的点的关系</a:t>
            </a:r>
          </a:p>
        </p:txBody>
      </p:sp>
      <p:sp>
        <p:nvSpPr>
          <p:cNvPr id="10174" name="yt_shape_10174"/>
          <p:cNvSpPr txBox="1"/>
          <p:nvPr/>
        </p:nvSpPr>
        <p:spPr>
          <a:xfrm>
            <a:off x="540000" y="1389434"/>
            <a:ext cx="61234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6" name="yt_table_101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319179"/>
              </p:ext>
            </p:extLst>
          </p:nvPr>
        </p:nvGraphicFramePr>
        <p:xfrm>
          <a:off x="540056" y="2378402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pic>
        <p:nvPicPr>
          <p:cNvPr id="10175" name="yt_image_10175_skip" title="H_40.1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1249" y="1868737"/>
            <a:ext cx="3947922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8" name="yt_shape_10178"/>
          <p:cNvSpPr txBox="1"/>
          <p:nvPr/>
        </p:nvSpPr>
        <p:spPr>
          <a:xfrm>
            <a:off x="540000" y="2904573"/>
            <a:ext cx="88758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新乡市期末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80" name="yt_table_1018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850281"/>
              </p:ext>
            </p:extLst>
          </p:nvPr>
        </p:nvGraphicFramePr>
        <p:xfrm>
          <a:off x="540056" y="3893541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</a:tbl>
          </a:graphicData>
        </a:graphic>
      </p:graphicFrame>
      <p:pic>
        <p:nvPicPr>
          <p:cNvPr id="10179" name="yt_image_10179_skip" title="H_40.1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092" y="3383876"/>
            <a:ext cx="3622167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82" name="yt_shape_10182"/>
          <p:cNvSpPr txBox="1"/>
          <p:nvPr/>
        </p:nvSpPr>
        <p:spPr>
          <a:xfrm>
            <a:off x="540000" y="4419712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在原点右边的有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83" name="yt_table_101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348309"/>
              </p:ext>
            </p:extLst>
          </p:nvPr>
        </p:nvGraphicFramePr>
        <p:xfrm>
          <a:off x="540056" y="4899015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sp>
        <p:nvSpPr>
          <p:cNvPr id="10185" name="yt_shape_10185"/>
          <p:cNvSpPr txBox="1"/>
          <p:nvPr/>
        </p:nvSpPr>
        <p:spPr>
          <a:xfrm>
            <a:off x="540000" y="5425186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下列各数对应的点中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离原点最远的是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86" name="yt_table_101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773110"/>
              </p:ext>
            </p:extLst>
          </p:nvPr>
        </p:nvGraphicFramePr>
        <p:xfrm>
          <a:off x="540056" y="5904489"/>
          <a:ext cx="9486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</a:tbl>
          </a:graphicData>
        </a:graphic>
      </p:graphicFrame>
      <p:pic>
        <p:nvPicPr>
          <p:cNvPr id="3" name="yt_shape_1722145558304">
            <a:extLst>
              <a:ext uri="{FF2B5EF4-FFF2-40B4-BE49-F238E27FC236}">
                <a16:creationId xmlns:a16="http://schemas.microsoft.com/office/drawing/2014/main" id="{E88202CC-4DC8-CF52-F9F4-1A93288722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82D4E9-3A23-8B55-93F6-276A575AEB65}"/>
              </a:ext>
            </a:extLst>
          </p:cNvPr>
          <p:cNvSpPr txBox="1"/>
          <p:nvPr/>
        </p:nvSpPr>
        <p:spPr>
          <a:xfrm>
            <a:off x="5683977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7E89B4-63C2-D2FE-1DA4-452DCBE2FBA5}"/>
              </a:ext>
            </a:extLst>
          </p:cNvPr>
          <p:cNvSpPr txBox="1"/>
          <p:nvPr/>
        </p:nvSpPr>
        <p:spPr>
          <a:xfrm>
            <a:off x="8427176" y="285776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D56E88-90BB-1AEB-6A99-09F7439C1299}"/>
              </a:ext>
            </a:extLst>
          </p:cNvPr>
          <p:cNvSpPr txBox="1"/>
          <p:nvPr/>
        </p:nvSpPr>
        <p:spPr>
          <a:xfrm>
            <a:off x="9517789" y="437290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F72F8A-8515-CB23-2C07-FB034DFAA22A}"/>
              </a:ext>
            </a:extLst>
          </p:cNvPr>
          <p:cNvSpPr txBox="1"/>
          <p:nvPr/>
        </p:nvSpPr>
        <p:spPr>
          <a:xfrm>
            <a:off x="7841389" y="53783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8" name="yt_shape_10188"/>
          <p:cNvSpPr txBox="1"/>
          <p:nvPr/>
        </p:nvSpPr>
        <p:spPr>
          <a:xfrm>
            <a:off x="540000" y="900000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189" name="yt_image_10189" title="H_39.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6573" y="1531667"/>
            <a:ext cx="4538853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1" name="yt_shape_10191"/>
          <p:cNvSpPr txBox="1"/>
          <p:nvPr/>
        </p:nvSpPr>
        <p:spPr>
          <a:xfrm>
            <a:off x="540119" y="2086406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41a9,isEnd"/>
              </a:rPr>
              <a:t>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的点在原点的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c896,isEnd"/>
              </a:rPr>
              <a:t>个单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位长度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的点在原点的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4849,isEnd"/>
              </a:rPr>
              <a:t>个单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0068CA-0E51-08A9-206D-2CF9B388D812}"/>
              </a:ext>
            </a:extLst>
          </p:cNvPr>
          <p:cNvSpPr txBox="1"/>
          <p:nvPr/>
        </p:nvSpPr>
        <p:spPr>
          <a:xfrm>
            <a:off x="2864696" y="203960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DEB6A9-5BBE-0377-ADAB-E2DA85F71FF5}"/>
              </a:ext>
            </a:extLst>
          </p:cNvPr>
          <p:cNvSpPr txBox="1"/>
          <p:nvPr/>
        </p:nvSpPr>
        <p:spPr>
          <a:xfrm>
            <a:off x="6346083" y="203960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F7939C-7950-E713-6727-473CBD8636C7}"/>
              </a:ext>
            </a:extLst>
          </p:cNvPr>
          <p:cNvSpPr txBox="1"/>
          <p:nvPr/>
        </p:nvSpPr>
        <p:spPr>
          <a:xfrm>
            <a:off x="9540132" y="203960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E28F4A-B9C4-0D96-2AE0-7F27297287B4}"/>
              </a:ext>
            </a:extLst>
          </p:cNvPr>
          <p:cNvSpPr txBox="1"/>
          <p:nvPr/>
        </p:nvSpPr>
        <p:spPr>
          <a:xfrm>
            <a:off x="2278908" y="251508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18CBFA-80DF-00E4-F1C1-3E6094919663}"/>
              </a:ext>
            </a:extLst>
          </p:cNvPr>
          <p:cNvSpPr txBox="1"/>
          <p:nvPr/>
        </p:nvSpPr>
        <p:spPr>
          <a:xfrm>
            <a:off x="5455496" y="251508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ECB5D5-FBF0-0EB3-2FF1-56DD548F3145}"/>
              </a:ext>
            </a:extLst>
          </p:cNvPr>
          <p:cNvSpPr txBox="1"/>
          <p:nvPr/>
        </p:nvSpPr>
        <p:spPr>
          <a:xfrm>
            <a:off x="8936882" y="251508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A440C7-11E1-ED4A-2174-CED265BA47AF}"/>
              </a:ext>
            </a:extLst>
          </p:cNvPr>
          <p:cNvSpPr txBox="1"/>
          <p:nvPr/>
        </p:nvSpPr>
        <p:spPr>
          <a:xfrm>
            <a:off x="6434983" y="2990576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2310B7-4F90-5F75-C45B-60356AEC396B}"/>
              </a:ext>
            </a:extLst>
          </p:cNvPr>
          <p:cNvSpPr txBox="1"/>
          <p:nvPr/>
        </p:nvSpPr>
        <p:spPr>
          <a:xfrm>
            <a:off x="10362457" y="2990576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EEABCA-0DEE-143F-3017-C302AAA8D06F}"/>
              </a:ext>
            </a:extLst>
          </p:cNvPr>
          <p:cNvSpPr txBox="1"/>
          <p:nvPr/>
        </p:nvSpPr>
        <p:spPr>
          <a:xfrm>
            <a:off x="6241308" y="394155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F6E151D-93E7-617F-40B1-5AFDC23B00C2}"/>
              </a:ext>
            </a:extLst>
          </p:cNvPr>
          <p:cNvSpPr txBox="1"/>
          <p:nvPr/>
        </p:nvSpPr>
        <p:spPr>
          <a:xfrm>
            <a:off x="9898907" y="394155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4" name="yt_shape_10194"/>
              <p:cNvSpPr txBox="1"/>
              <p:nvPr/>
            </p:nvSpPr>
            <p:spPr>
              <a:xfrm>
                <a:off x="540119" y="900000"/>
                <a:ext cx="7605415" cy="15701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画出数轴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并用数轴上的点表示下列各数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在数轴上表示如图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94" name="yt_shape_10194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7605415" cy="1570173"/>
              </a:xfrm>
              <a:prstGeom prst="rect">
                <a:avLst/>
              </a:prstGeom>
              <a:blipFill>
                <a:blip r:embed="rId2"/>
                <a:stretch>
                  <a:fillRect l="-2486" t="-3502" b="-10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99" name="yt_shape_10199"/>
          <p:cNvSpPr txBox="1"/>
          <p:nvPr/>
        </p:nvSpPr>
        <p:spPr>
          <a:xfrm>
            <a:off x="540119" y="2684172"/>
            <a:ext cx="4192814" cy="4502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 spc="-2500">
                <a:solidFill>
                  <a:srgbClr val="1EE3CF"/>
                </a:solidFill>
                <a:effectLst/>
                <a:latin typeface="Times New Roman" pitchFamily="25"/>
                <a:ea typeface="宋体" pitchFamily="25"/>
              </a:rPr>
              <a:t> </a:t>
            </a:r>
            <a:r>
              <a:rPr lang="en-US" altLang="zh-CN" sz="2500" b="0" i="0" u="none" spc="32070">
                <a:solidFill>
                  <a:srgbClr val="1EE3CF"/>
                </a:solidFill>
                <a:effectLst/>
                <a:latin typeface="Times New Roman" pitchFamily="25"/>
                <a:ea typeface="宋体" pitchFamily="25"/>
              </a:rPr>
              <a:t> </a:t>
            </a:r>
          </a:p>
        </p:txBody>
      </p:sp>
      <p:pic>
        <p:nvPicPr>
          <p:cNvPr id="10198" name="yt_image_10198" title="H_39.6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84172"/>
            <a:ext cx="4151376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F07AEC-DBC6-9942-75C3-283C52635BD0}"/>
              </a:ext>
            </a:extLst>
          </p:cNvPr>
          <p:cNvSpPr txBox="1"/>
          <p:nvPr/>
        </p:nvSpPr>
        <p:spPr>
          <a:xfrm>
            <a:off x="450108" y="2000131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在数轴上表示如图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10374B-5738-890C-4AAA-A09D3CE3EA55}"/>
                  </a:ext>
                </a:extLst>
              </p:cNvPr>
              <p:cNvSpPr txBox="1"/>
              <p:nvPr/>
            </p:nvSpPr>
            <p:spPr>
              <a:xfrm>
                <a:off x="450108" y="3348423"/>
                <a:ext cx="10542436" cy="14487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表示</a:t>
                </a:r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dirty="0">
                    <a:solidFill>
                      <a:srgbClr val="FF0000"/>
                    </a:solidFill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23341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10374B-5738-890C-4AAA-A09D3CE3EA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48423"/>
                <a:ext cx="10542436" cy="1448730"/>
              </a:xfrm>
              <a:prstGeom prst="rect">
                <a:avLst/>
              </a:prstGeom>
              <a:blipFill>
                <a:blip r:embed="rId4"/>
                <a:stretch>
                  <a:fillRect l="-925" t="-3782" r="-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4" name="yt_shape_1020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忽视到原点距离相等的点有两个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在数轴上表示到原点的距离为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0496"/>
              </a:rPr>
              <a:t>个单位长度的点有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6" name="yt_table_102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585253"/>
              </p:ext>
            </p:extLst>
          </p:nvPr>
        </p:nvGraphicFramePr>
        <p:xfrm>
          <a:off x="525708" y="2339400"/>
          <a:ext cx="4978718" cy="950976"/>
        </p:xfrm>
        <a:graphic>
          <a:graphicData uri="http://schemas.openxmlformats.org/drawingml/2006/table">
            <a:tbl>
              <a:tblPr/>
              <a:tblGrid>
                <a:gridCol w="2510155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246856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点和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pic>
        <p:nvPicPr>
          <p:cNvPr id="10205" name="yt_image_10205_skip" title="H_39.6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1488" y="2339400"/>
            <a:ext cx="3704463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9E6DDA-3442-7B78-497F-440179588FF1}"/>
              </a:ext>
            </a:extLst>
          </p:cNvPr>
          <p:cNvSpPr txBox="1"/>
          <p:nvPr/>
        </p:nvSpPr>
        <p:spPr>
          <a:xfrm>
            <a:off x="1045360" y="18086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08" name="yt_shape_10208"/>
          <p:cNvSpPr txBox="1"/>
          <p:nvPr/>
        </p:nvSpPr>
        <p:spPr>
          <a:xfrm>
            <a:off x="540119" y="3429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个单位长度得到点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576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9" name="yt_table_102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333133"/>
              </p:ext>
            </p:extLst>
          </p:nvPr>
        </p:nvGraphicFramePr>
        <p:xfrm>
          <a:off x="540056" y="4388435"/>
          <a:ext cx="4658043" cy="950976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75E6DF38-6CB8-B247-36FC-73F27EC0BA76}"/>
              </a:ext>
            </a:extLst>
          </p:cNvPr>
          <p:cNvSpPr txBox="1"/>
          <p:nvPr/>
        </p:nvSpPr>
        <p:spPr>
          <a:xfrm>
            <a:off x="3474296" y="3857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2" name="yt_shape_1021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11" name="yt_image_10211" title="H_41.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4" name="yt_shape_10214"/>
          <p:cNvSpPr txBox="1"/>
          <p:nvPr/>
        </p:nvSpPr>
        <p:spPr>
          <a:xfrm>
            <a:off x="540000" y="1482165"/>
            <a:ext cx="4733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5" name="yt_table_102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602333"/>
              </p:ext>
            </p:extLst>
          </p:nvPr>
        </p:nvGraphicFramePr>
        <p:xfrm>
          <a:off x="540056" y="1961468"/>
          <a:ext cx="7129464" cy="1901952"/>
        </p:xfrm>
        <a:graphic>
          <a:graphicData uri="http://schemas.openxmlformats.org/drawingml/2006/table">
            <a:tbl>
              <a:tblPr/>
              <a:tblGrid>
                <a:gridCol w="7129464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数轴上的点只能表示有理数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每个有理数都能用数轴上的一个点来表示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之间只有数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在数轴上离原点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个单位长度的点表示的数是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p:sp>
        <p:nvSpPr>
          <p:cNvPr id="10217" name="yt_shape_10217"/>
          <p:cNvSpPr txBox="1"/>
          <p:nvPr/>
        </p:nvSpPr>
        <p:spPr>
          <a:xfrm>
            <a:off x="540119" y="39137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焦作期末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06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9" name="yt_table_102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768418"/>
              </p:ext>
            </p:extLst>
          </p:nvPr>
        </p:nvGraphicFramePr>
        <p:xfrm>
          <a:off x="540056" y="5179479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</a:tbl>
          </a:graphicData>
        </a:graphic>
      </p:graphicFrame>
      <p:pic>
        <p:nvPicPr>
          <p:cNvPr id="10218" name="yt_image_10218_skip" title="H_24.1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8094" y="4873223"/>
            <a:ext cx="3694176" cy="3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078FDF-48B4-A6CB-C766-04C201D79075}"/>
              </a:ext>
            </a:extLst>
          </p:cNvPr>
          <p:cNvSpPr txBox="1"/>
          <p:nvPr/>
        </p:nvSpPr>
        <p:spPr>
          <a:xfrm>
            <a:off x="4324886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80F390-0C06-3F3A-8990-E2812BBE8401}"/>
              </a:ext>
            </a:extLst>
          </p:cNvPr>
          <p:cNvSpPr txBox="1"/>
          <p:nvPr/>
        </p:nvSpPr>
        <p:spPr>
          <a:xfrm>
            <a:off x="2583708" y="43424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1" name="yt_shape_1022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活动课上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同学们将一条数轴进行对折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1bd1,isEnd"/>
              </a:rPr>
              <a:t>如果按聪聪组的对折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使表示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的点与表示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那么对折后数轴上表示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8e00,isEnd"/>
              </a:rPr>
              <a:t>的点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与原点重合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请解答下列问题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c1b2,isEnd"/>
              </a:rPr>
              <a:t>它们各自表示什么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个单位长度表示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25" name="yt_image_10225" title="H_39.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7536" y="3897709"/>
            <a:ext cx="3704463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7" name="yt_shape_10227"/>
          <p:cNvSpPr txBox="1"/>
          <p:nvPr/>
        </p:nvSpPr>
        <p:spPr>
          <a:xfrm>
            <a:off x="540000" y="4856943"/>
            <a:ext cx="108715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中的两个点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使得三个点表示的数相同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有几种移动方法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种移动方法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D7D708-83CF-2C28-A3B2-09E29B4A5A2E}"/>
              </a:ext>
            </a:extLst>
          </p:cNvPr>
          <p:cNvSpPr txBox="1"/>
          <p:nvPr/>
        </p:nvSpPr>
        <p:spPr>
          <a:xfrm>
            <a:off x="10206882" y="1328682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527DC0-B18D-E6AE-8A9D-93183C9F3875}"/>
              </a:ext>
            </a:extLst>
          </p:cNvPr>
          <p:cNvSpPr txBox="1"/>
          <p:nvPr/>
        </p:nvSpPr>
        <p:spPr>
          <a:xfrm>
            <a:off x="450108" y="3706122"/>
            <a:ext cx="594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398B3C-DA47-70E2-98AB-B480BCD9FB53}"/>
              </a:ext>
            </a:extLst>
          </p:cNvPr>
          <p:cNvSpPr txBox="1"/>
          <p:nvPr/>
        </p:nvSpPr>
        <p:spPr>
          <a:xfrm>
            <a:off x="450108" y="4181610"/>
            <a:ext cx="4898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个单位长度表示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8FDD6B-AF97-9CFA-BB5E-0874F88E860F}"/>
              </a:ext>
            </a:extLst>
          </p:cNvPr>
          <p:cNvSpPr txBox="1"/>
          <p:nvPr/>
        </p:nvSpPr>
        <p:spPr>
          <a:xfrm>
            <a:off x="449989" y="5285625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种移动方法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1" name="yt_shape_1023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南阳实验中学期中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82e0"/>
              </a:rPr>
              <a:t>请回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各表示什么数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表示的数分别为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34" name="yt_image_10234" title="H_39.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4112" y="2863717"/>
            <a:ext cx="4538853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6" name="yt_shape_10236"/>
          <p:cNvSpPr txBox="1"/>
          <p:nvPr/>
        </p:nvSpPr>
        <p:spPr>
          <a:xfrm>
            <a:off x="540000" y="3433856"/>
            <a:ext cx="867545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15EA967-B74A-CA25-A411-AF7C93E61E51}"/>
              </a:ext>
            </a:extLst>
          </p:cNvPr>
          <p:cNvSpPr txBox="1"/>
          <p:nvPr/>
        </p:nvSpPr>
        <p:spPr>
          <a:xfrm>
            <a:off x="450108" y="2279658"/>
            <a:ext cx="10629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表示的数分别为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583B2C-C6D3-374C-6002-DCE5D094CE67}"/>
              </a:ext>
            </a:extLst>
          </p:cNvPr>
          <p:cNvSpPr txBox="1"/>
          <p:nvPr/>
        </p:nvSpPr>
        <p:spPr>
          <a:xfrm>
            <a:off x="449989" y="3862538"/>
            <a:ext cx="8619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40" name="yt_shape_10240"/>
          <p:cNvSpPr txBox="1"/>
          <p:nvPr/>
        </p:nvSpPr>
        <p:spPr>
          <a:xfrm>
            <a:off x="540119" y="440857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现在把数轴的原点取在点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其余都不变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9676"/>
              </a:rPr>
              <a:t>又分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别表示什么数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把数轴的原点取在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处时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4705d"/>
              </a:rPr>
              <a:t>表示的数分别为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895FE5-3D32-A48B-6EB8-8F71267F5152}"/>
              </a:ext>
            </a:extLst>
          </p:cNvPr>
          <p:cNvSpPr txBox="1"/>
          <p:nvPr/>
        </p:nvSpPr>
        <p:spPr>
          <a:xfrm>
            <a:off x="450108" y="5312749"/>
            <a:ext cx="10965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把数轴的原点取在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处时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4705d"/>
              </a:rPr>
              <a:t>表示的数分别为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19E2D3-1B48-EA7C-6A6E-7699161CFB13}"/>
              </a:ext>
            </a:extLst>
          </p:cNvPr>
          <p:cNvSpPr txBox="1"/>
          <p:nvPr/>
        </p:nvSpPr>
        <p:spPr>
          <a:xfrm>
            <a:off x="450108" y="5788237"/>
            <a:ext cx="3513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yt_shape_1024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244" name="yt_image_1024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7" name="yt_shape_10247"/>
          <p:cNvSpPr txBox="1"/>
          <p:nvPr/>
        </p:nvSpPr>
        <p:spPr>
          <a:xfrm>
            <a:off x="540120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数轴上表示整数的点称为整点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f0d1"/>
              </a:rPr>
              <a:t>某数轴上的单位长度是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若在这个数轴上随意画一条长为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4416"/>
              </a:rPr>
              <a:t>盖住的整点的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248" name="yt_image_10248" title="H_86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7272" y="3074095"/>
            <a:ext cx="2497455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0" name="yt_shape_10250"/>
          <p:cNvSpPr txBox="1"/>
          <p:nvPr/>
        </p:nvSpPr>
        <p:spPr>
          <a:xfrm>
            <a:off x="540119" y="422649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若在这个数轴上随意画一条长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b723,isEnd"/>
              </a:rPr>
              <a:t>盖住的整点的个数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若在这个数轴上随意画一条长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5232,isEnd"/>
              </a:rPr>
              <a:t>盖住的整点的个数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8C3EDD-EA94-5202-67B8-3EDB6280965D}"/>
              </a:ext>
            </a:extLst>
          </p:cNvPr>
          <p:cNvSpPr txBox="1"/>
          <p:nvPr/>
        </p:nvSpPr>
        <p:spPr>
          <a:xfrm>
            <a:off x="1059708" y="465517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F2DCB3-2806-4D98-FD8E-3AE0281457A0}"/>
              </a:ext>
            </a:extLst>
          </p:cNvPr>
          <p:cNvSpPr txBox="1"/>
          <p:nvPr/>
        </p:nvSpPr>
        <p:spPr>
          <a:xfrm>
            <a:off x="1059708" y="5606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1564</Words>
  <Application>Microsoft Office PowerPoint</Application>
  <PresentationFormat>宽屏</PresentationFormat>
  <Paragraphs>124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2024-07-29T08:31:05Z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