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3" r:id="rId7"/>
    <p:sldId id="315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8" name="yt_shape_1249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97" name="yt_image_1249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00" name="yt_shape_1250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同类项的概念</a:t>
            </a:r>
          </a:p>
        </p:txBody>
      </p:sp>
      <p:sp>
        <p:nvSpPr>
          <p:cNvPr id="12501" name="yt_shape_12501"/>
          <p:cNvSpPr txBox="1"/>
          <p:nvPr/>
        </p:nvSpPr>
        <p:spPr>
          <a:xfrm>
            <a:off x="540000" y="1971599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不是同类项的是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02" name="yt_table_125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637535"/>
              </p:ext>
            </p:extLst>
          </p:nvPr>
        </p:nvGraphicFramePr>
        <p:xfrm>
          <a:off x="540056" y="2450902"/>
          <a:ext cx="6236018" cy="950976"/>
        </p:xfrm>
        <a:graphic>
          <a:graphicData uri="http://schemas.openxmlformats.org/drawingml/2006/table">
            <a:tbl>
              <a:tblPr/>
              <a:tblGrid>
                <a:gridCol w="3532505">
                  <a:extLst>
                    <a:ext uri="{9D8B030D-6E8A-4147-A177-3AD203B41FA5}">
                      <a16:colId xmlns:a16="http://schemas.microsoft.com/office/drawing/2014/main" val="10559"/>
                    </a:ext>
                  </a:extLst>
                </a:gridCol>
                <a:gridCol w="2703513">
                  <a:extLst>
                    <a:ext uri="{9D8B030D-6E8A-4147-A177-3AD203B41FA5}">
                      <a16:colId xmlns:a16="http://schemas.microsoft.com/office/drawing/2014/main" val="105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8"/>
                  </a:ext>
                </a:extLst>
              </a:tr>
            </a:tbl>
          </a:graphicData>
        </a:graphic>
      </p:graphicFrame>
      <p:pic>
        <p:nvPicPr>
          <p:cNvPr id="3" name="yt_shape_1722145857571">
            <a:extLst>
              <a:ext uri="{FF2B5EF4-FFF2-40B4-BE49-F238E27FC236}">
                <a16:creationId xmlns:a16="http://schemas.microsoft.com/office/drawing/2014/main" id="{8D8A1E84-BA08-4E86-F120-9AA2E86086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8AD2C6-06B7-79F3-D3AB-59E843127EE3}"/>
              </a:ext>
            </a:extLst>
          </p:cNvPr>
          <p:cNvSpPr txBox="1"/>
          <p:nvPr/>
        </p:nvSpPr>
        <p:spPr>
          <a:xfrm>
            <a:off x="6317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4" name="yt_shape_12504"/>
          <p:cNvSpPr txBox="1"/>
          <p:nvPr/>
        </p:nvSpPr>
        <p:spPr>
          <a:xfrm>
            <a:off x="540119" y="900000"/>
            <a:ext cx="106952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将如图所示的两个框中的同类项用线连起来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505" name="yt_image_12505" title="H_302.48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00" y="1531667"/>
            <a:ext cx="4569562" cy="3841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44C5BC0-B1C1-32EF-1D50-6324121B11AC}"/>
              </a:ext>
            </a:extLst>
          </p:cNvPr>
          <p:cNvCxnSpPr/>
          <p:nvPr/>
        </p:nvCxnSpPr>
        <p:spPr>
          <a:xfrm>
            <a:off x="2063552" y="1988840"/>
            <a:ext cx="1512168" cy="230425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9A4BB6A-9D31-15EF-25ED-DAC9DDA9BDAC}"/>
              </a:ext>
            </a:extLst>
          </p:cNvPr>
          <p:cNvCxnSpPr>
            <a:cxnSpLocks/>
          </p:cNvCxnSpPr>
          <p:nvPr/>
        </p:nvCxnSpPr>
        <p:spPr>
          <a:xfrm flipV="1">
            <a:off x="2063552" y="1988840"/>
            <a:ext cx="1512168" cy="7920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35FB4C2-7B6C-1408-F517-F39503C5C36F}"/>
              </a:ext>
            </a:extLst>
          </p:cNvPr>
          <p:cNvCxnSpPr>
            <a:cxnSpLocks/>
          </p:cNvCxnSpPr>
          <p:nvPr/>
        </p:nvCxnSpPr>
        <p:spPr>
          <a:xfrm>
            <a:off x="2063552" y="3492939"/>
            <a:ext cx="1512168" cy="148422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918FDBB-788E-17AB-C5AE-399A3F0458C2}"/>
              </a:ext>
            </a:extLst>
          </p:cNvPr>
          <p:cNvCxnSpPr>
            <a:cxnSpLocks/>
          </p:cNvCxnSpPr>
          <p:nvPr/>
        </p:nvCxnSpPr>
        <p:spPr>
          <a:xfrm flipV="1">
            <a:off x="2057624" y="3492939"/>
            <a:ext cx="1518096" cy="74211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1A30A90-DC72-B5B9-1CD9-E67182AFD977}"/>
              </a:ext>
            </a:extLst>
          </p:cNvPr>
          <p:cNvCxnSpPr>
            <a:cxnSpLocks/>
          </p:cNvCxnSpPr>
          <p:nvPr/>
        </p:nvCxnSpPr>
        <p:spPr>
          <a:xfrm flipV="1">
            <a:off x="2057624" y="2750825"/>
            <a:ext cx="1518096" cy="218226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08" name="yt_shape_12508"/>
              <p:cNvSpPr txBox="1"/>
              <p:nvPr/>
            </p:nvSpPr>
            <p:spPr>
              <a:xfrm>
                <a:off x="540119" y="1377851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154be"/>
                  </a:rPr>
                  <a:t>下列说法正确的是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508" name="yt_shape_12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77851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10" name="yt_table_1251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03683"/>
              </p:ext>
            </p:extLst>
          </p:nvPr>
        </p:nvGraphicFramePr>
        <p:xfrm>
          <a:off x="540056" y="2535160"/>
          <a:ext cx="3167063" cy="1901952"/>
        </p:xfrm>
        <a:graphic>
          <a:graphicData uri="http://schemas.openxmlformats.org/drawingml/2006/table">
            <a:tbl>
              <a:tblPr/>
              <a:tblGrid>
                <a:gridCol w="3167063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没有同类项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是同类项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4562167E-C8CF-48E6-004D-856496B016E3}"/>
              </a:ext>
            </a:extLst>
          </p:cNvPr>
          <p:cNvSpPr txBox="1"/>
          <p:nvPr/>
        </p:nvSpPr>
        <p:spPr>
          <a:xfrm>
            <a:off x="1059708" y="20024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06" name="yt_shape_12506"/>
          <p:cNvSpPr txBox="1"/>
          <p:nvPr/>
        </p:nvSpPr>
        <p:spPr>
          <a:xfrm>
            <a:off x="540056" y="901814"/>
            <a:ext cx="6155531" cy="4760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对同类项的概念理解不透而出错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3" name="yt_shape_1251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12" name="yt_image_1251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15" name="yt_shape_12515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河南永城市实验中学期中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8061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16" name="yt_table_1251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6909751"/>
              </p:ext>
            </p:extLst>
          </p:nvPr>
        </p:nvGraphicFramePr>
        <p:xfrm>
          <a:off x="540056" y="2441600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3"/>
                  </a:ext>
                </a:extLst>
              </a:tr>
            </a:tbl>
          </a:graphicData>
        </a:graphic>
      </p:graphicFrame>
      <p:sp>
        <p:nvSpPr>
          <p:cNvPr id="12518" name="yt_shape_12518"/>
          <p:cNvSpPr txBox="1"/>
          <p:nvPr/>
        </p:nvSpPr>
        <p:spPr>
          <a:xfrm>
            <a:off x="540000" y="2967771"/>
            <a:ext cx="1050287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且它们的系数和是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指出下列多项式中的同类项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5A0671C-3EF6-C59B-3F65-EA26555BF7F3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11A9C7-78D7-93E9-E3F8-84652D040DBA}"/>
              </a:ext>
            </a:extLst>
          </p:cNvPr>
          <p:cNvSpPr txBox="1"/>
          <p:nvPr/>
        </p:nvSpPr>
        <p:spPr>
          <a:xfrm>
            <a:off x="9574939" y="2893218"/>
            <a:ext cx="1304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D0807B0-6DB5-E67C-608F-F82B99BCC72D}"/>
              </a:ext>
            </a:extLst>
          </p:cNvPr>
          <p:cNvSpPr txBox="1"/>
          <p:nvPr/>
        </p:nvSpPr>
        <p:spPr>
          <a:xfrm>
            <a:off x="449989" y="4347429"/>
            <a:ext cx="5831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F749C2-E478-3D9A-AB26-C9BE9DDF082A}"/>
              </a:ext>
            </a:extLst>
          </p:cNvPr>
          <p:cNvSpPr txBox="1"/>
          <p:nvPr/>
        </p:nvSpPr>
        <p:spPr>
          <a:xfrm>
            <a:off x="449989" y="5298405"/>
            <a:ext cx="6161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5" name="yt_shape_1252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24" name="yt_image_1252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27" name="yt_shape_12527"/>
          <p:cNvSpPr txBox="1"/>
          <p:nvPr/>
        </p:nvSpPr>
        <p:spPr>
          <a:xfrm>
            <a:off x="540119" y="1482165"/>
            <a:ext cx="11316521" cy="28126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1" u="none" baseline="30000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因为它们都含有字母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的指数都是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的指数都是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所以它们是同类项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B1DFC8-4F25-A80B-6F54-6C4FE8405D51}"/>
              </a:ext>
            </a:extLst>
          </p:cNvPr>
          <p:cNvSpPr txBox="1"/>
          <p:nvPr/>
        </p:nvSpPr>
        <p:spPr>
          <a:xfrm>
            <a:off x="450108" y="2386335"/>
            <a:ext cx="4248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2E84C1-75A9-76AD-E033-938B33DBB489}"/>
              </a:ext>
            </a:extLst>
          </p:cNvPr>
          <p:cNvSpPr txBox="1"/>
          <p:nvPr/>
        </p:nvSpPr>
        <p:spPr>
          <a:xfrm>
            <a:off x="450108" y="2861823"/>
            <a:ext cx="5837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D974C4-F344-AF76-7179-3268115383E4}"/>
              </a:ext>
            </a:extLst>
          </p:cNvPr>
          <p:cNvSpPr txBox="1"/>
          <p:nvPr/>
        </p:nvSpPr>
        <p:spPr>
          <a:xfrm>
            <a:off x="450108" y="3337311"/>
            <a:ext cx="8720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因为它们都含有字母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的指数都是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9847709-5AC6-BB5A-7B9E-7D786E0725B6}"/>
              </a:ext>
            </a:extLst>
          </p:cNvPr>
          <p:cNvSpPr txBox="1"/>
          <p:nvPr/>
        </p:nvSpPr>
        <p:spPr>
          <a:xfrm>
            <a:off x="450108" y="3812799"/>
            <a:ext cx="2770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所以它们是同类项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9" name="yt_shape_12529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安阳市北关区校级期中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162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31" name="yt_table_1253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033005"/>
              </p:ext>
            </p:extLst>
          </p:nvPr>
        </p:nvGraphicFramePr>
        <p:xfrm>
          <a:off x="540056" y="2338738"/>
          <a:ext cx="3913506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66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533" name="yt_shape_12533"/>
              <p:cNvSpPr txBox="1"/>
              <p:nvPr/>
            </p:nvSpPr>
            <p:spPr>
              <a:xfrm>
                <a:off x="540119" y="3340292"/>
                <a:ext cx="11492915" cy="27563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a661,isEnd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4d60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533" name="yt_shape_125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40292"/>
                <a:ext cx="11492915" cy="2756332"/>
              </a:xfrm>
              <a:prstGeom prst="rect">
                <a:avLst/>
              </a:prstGeom>
              <a:blipFill>
                <a:blip r:embed="rId2"/>
                <a:stretch>
                  <a:fillRect l="-1645" t="-1991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A23B64-C92E-6E45-525D-A65A99A72166}"/>
              </a:ext>
            </a:extLst>
          </p:cNvPr>
          <p:cNvSpPr txBox="1"/>
          <p:nvPr/>
        </p:nvSpPr>
        <p:spPr>
          <a:xfrm>
            <a:off x="19741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024C7A-DB79-93E1-5BA9-4616C9E805BD}"/>
              </a:ext>
            </a:extLst>
          </p:cNvPr>
          <p:cNvSpPr txBox="1"/>
          <p:nvPr/>
        </p:nvSpPr>
        <p:spPr>
          <a:xfrm>
            <a:off x="6606432" y="329348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8BD5EEA-3DF2-C8F0-8F38-5CC29D1BF673}"/>
              </a:ext>
            </a:extLst>
          </p:cNvPr>
          <p:cNvSpPr txBox="1"/>
          <p:nvPr/>
        </p:nvSpPr>
        <p:spPr>
          <a:xfrm>
            <a:off x="2204296" y="4441122"/>
            <a:ext cx="637285" cy="7757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E97CDC0-BD59-232E-632B-3FFB3E1186B1}"/>
              </a:ext>
            </a:extLst>
          </p:cNvPr>
          <p:cNvSpPr txBox="1"/>
          <p:nvPr/>
        </p:nvSpPr>
        <p:spPr>
          <a:xfrm>
            <a:off x="2018558" y="559879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829</Words>
  <Application>Microsoft Office PowerPoint</Application>
  <PresentationFormat>宽屏</PresentationFormat>
  <Paragraphs>60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2024-07-30T02:53:04Z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