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2" r:id="rId8"/>
    <p:sldId id="313" r:id="rId9"/>
    <p:sldId id="316" r:id="rId10"/>
    <p:sldId id="318" r:id="rId11"/>
    <p:sldId id="319" r:id="rId12"/>
    <p:sldId id="320" r:id="rId13"/>
    <p:sldId id="321" r:id="rId14"/>
    <p:sldId id="32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0" name="yt_shape_1423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29" name="yt_image_1422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32" name="yt_shape_14232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平行的定义与画法</a:t>
            </a:r>
          </a:p>
        </p:txBody>
      </p:sp>
      <p:sp>
        <p:nvSpPr>
          <p:cNvPr id="14233" name="yt_shape_14233"/>
          <p:cNvSpPr txBox="1"/>
          <p:nvPr/>
        </p:nvSpPr>
        <p:spPr>
          <a:xfrm>
            <a:off x="540000" y="1971599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4" name="yt_table_1423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339184"/>
              </p:ext>
            </p:extLst>
          </p:nvPr>
        </p:nvGraphicFramePr>
        <p:xfrm>
          <a:off x="540056" y="2450902"/>
          <a:ext cx="6824663" cy="1901952"/>
        </p:xfrm>
        <a:graphic>
          <a:graphicData uri="http://schemas.openxmlformats.org/drawingml/2006/table">
            <a:tbl>
              <a:tblPr/>
              <a:tblGrid>
                <a:gridCol w="6824663">
                  <a:extLst>
                    <a:ext uri="{9D8B030D-6E8A-4147-A177-3AD203B41FA5}">
                      <a16:colId xmlns:a16="http://schemas.microsoft.com/office/drawing/2014/main" val="10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不相交的两条线段是平行线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不相交的两条直线是平行线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不相交的两条射线是平行线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在同一平面内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不相交的两条直线是平行线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2"/>
                  </a:ext>
                </a:extLst>
              </a:tr>
            </a:tbl>
          </a:graphicData>
        </a:graphic>
      </p:graphicFrame>
      <p:pic>
        <p:nvPicPr>
          <p:cNvPr id="3" name="yt_shape_1722146074151">
            <a:extLst>
              <a:ext uri="{FF2B5EF4-FFF2-40B4-BE49-F238E27FC236}">
                <a16:creationId xmlns:a16="http://schemas.microsoft.com/office/drawing/2014/main" id="{1E5F7F06-6BE4-A7BE-6006-A6D8BA8965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D12887-D604-ADD4-30D6-2548AAFD8413}"/>
              </a:ext>
            </a:extLst>
          </p:cNvPr>
          <p:cNvSpPr txBox="1"/>
          <p:nvPr/>
        </p:nvSpPr>
        <p:spPr>
          <a:xfrm>
            <a:off x="3878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6" name="yt_shape_1428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李明玩折纸游戏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取一张长方形的硬纸板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将硬纸板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9b4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对折使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为折痕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把长方形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平放在桌面上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ddb9"/>
              </a:rPr>
              <a:t>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论怎么改变位置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小明发现总有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你知道为什么吗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4287" name="yt_image_14287" title="H_106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9024" y="2491930"/>
            <a:ext cx="1893951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89" name="yt_shape_14289"/>
          <p:cNvSpPr txBox="1"/>
          <p:nvPr/>
        </p:nvSpPr>
        <p:spPr>
          <a:xfrm>
            <a:off x="540000" y="3896874"/>
            <a:ext cx="10310515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其根据是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如果两条直线都与第三条直线平行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那么这两条直线也互相平行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42EA5E-E61D-A965-0268-2891409C0A01}"/>
              </a:ext>
            </a:extLst>
          </p:cNvPr>
          <p:cNvSpPr txBox="1"/>
          <p:nvPr/>
        </p:nvSpPr>
        <p:spPr>
          <a:xfrm>
            <a:off x="449989" y="3850068"/>
            <a:ext cx="39059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3A8A38-46AD-8FFD-465F-17C8C9A851CC}"/>
              </a:ext>
            </a:extLst>
          </p:cNvPr>
          <p:cNvSpPr txBox="1"/>
          <p:nvPr/>
        </p:nvSpPr>
        <p:spPr>
          <a:xfrm>
            <a:off x="449989" y="4325557"/>
            <a:ext cx="1916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13C349-8571-CA3A-613A-C98643F27FEA}"/>
              </a:ext>
            </a:extLst>
          </p:cNvPr>
          <p:cNvSpPr txBox="1"/>
          <p:nvPr/>
        </p:nvSpPr>
        <p:spPr>
          <a:xfrm>
            <a:off x="449989" y="4801044"/>
            <a:ext cx="103908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其根据是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如果两条直线都与第三条直线平行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那么这两条直线也互相平行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1" name="yt_shape_14291"/>
          <p:cNvSpPr txBox="1"/>
          <p:nvPr/>
        </p:nvSpPr>
        <p:spPr>
          <a:xfrm>
            <a:off x="540000" y="900000"/>
            <a:ext cx="105958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92" name="yt_image_14292" title="H_84.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6760" y="1531667"/>
            <a:ext cx="1538478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294" name="yt_shape_14294"/>
              <p:cNvSpPr txBox="1"/>
              <p:nvPr/>
            </p:nvSpPr>
            <p:spPr>
              <a:xfrm>
                <a:off x="540000" y="2656638"/>
                <a:ext cx="4272003" cy="30418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Cambria Math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在一条直线上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294" name="yt_shape_14294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56638"/>
                <a:ext cx="4272003" cy="3041858"/>
              </a:xfrm>
              <a:prstGeom prst="rect">
                <a:avLst/>
              </a:prstGeom>
              <a:blipFill>
                <a:blip r:embed="rId3"/>
                <a:stretch>
                  <a:fillRect l="-4429" t="-1804" r="-3429" b="-24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318E5D-34CB-5CF3-B8DB-7BA4F62DA76E}"/>
              </a:ext>
            </a:extLst>
          </p:cNvPr>
          <p:cNvSpPr txBox="1"/>
          <p:nvPr/>
        </p:nvSpPr>
        <p:spPr>
          <a:xfrm>
            <a:off x="449989" y="2609832"/>
            <a:ext cx="40281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80E7A0-7A93-148C-4BEA-D61840A65D13}"/>
              </a:ext>
            </a:extLst>
          </p:cNvPr>
          <p:cNvSpPr txBox="1"/>
          <p:nvPr/>
        </p:nvSpPr>
        <p:spPr>
          <a:xfrm>
            <a:off x="449989" y="3085320"/>
            <a:ext cx="4410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在一条直线上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E092AF-27F2-F07A-709B-CCEC20C0D5FD}"/>
              </a:ext>
            </a:extLst>
          </p:cNvPr>
          <p:cNvSpPr txBox="1"/>
          <p:nvPr/>
        </p:nvSpPr>
        <p:spPr>
          <a:xfrm>
            <a:off x="449989" y="3560808"/>
            <a:ext cx="2696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0EF0777-0AEB-BC5E-3A7A-A8D5AA268430}"/>
              </a:ext>
            </a:extLst>
          </p:cNvPr>
          <p:cNvSpPr txBox="1"/>
          <p:nvPr/>
        </p:nvSpPr>
        <p:spPr>
          <a:xfrm>
            <a:off x="449989" y="4036296"/>
            <a:ext cx="36059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CFC16C-150A-6A99-0968-D832C80FFAC5}"/>
              </a:ext>
            </a:extLst>
          </p:cNvPr>
          <p:cNvSpPr txBox="1"/>
          <p:nvPr/>
        </p:nvSpPr>
        <p:spPr>
          <a:xfrm>
            <a:off x="449989" y="4511784"/>
            <a:ext cx="410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971A6C4-05E1-B34A-D683-7A7B66AA789E}"/>
                  </a:ext>
                </a:extLst>
              </p:cNvPr>
              <p:cNvSpPr txBox="1"/>
              <p:nvPr/>
            </p:nvSpPr>
            <p:spPr>
              <a:xfrm>
                <a:off x="449989" y="4987272"/>
                <a:ext cx="408216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8, 'mathAnswerShape': 1}">
                <a:extLst>
                  <a:ext uri="{FF2B5EF4-FFF2-40B4-BE49-F238E27FC236}">
                    <a16:creationId xmlns:a16="http://schemas.microsoft.com/office/drawing/2014/main" id="{2971A6C4-05E1-B34A-D683-7A7B66AA78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87272"/>
                <a:ext cx="4082161" cy="728612"/>
              </a:xfrm>
              <a:prstGeom prst="rect">
                <a:avLst/>
              </a:prstGeom>
              <a:blipFill>
                <a:blip r:embed="rId4"/>
                <a:stretch>
                  <a:fillRect l="-2392" r="-239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7" name="yt_shape_1429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96" name="yt_image_1429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99" name="yt_shape_14299"/>
          <p:cNvSpPr txBox="1"/>
          <p:nvPr/>
        </p:nvSpPr>
        <p:spPr>
          <a:xfrm>
            <a:off x="540119" y="1482165"/>
            <a:ext cx="11492915" cy="27389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【实践】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内任取一点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ff12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CPE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EPD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7a2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DPF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CPF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【探究】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这些角的边与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的边有何关系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这些角的度数与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67a8"/>
              </a:rPr>
              <a:t>的度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数之间存在什么关系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【发现】　把你的发现用一句话概括出来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实践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04" name="yt_shape_14304"/>
          <p:cNvSpPr txBox="1"/>
          <p:nvPr/>
        </p:nvSpPr>
        <p:spPr>
          <a:xfrm>
            <a:off x="540000" y="4301715"/>
            <a:ext cx="1956689" cy="124338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  <a:r>
              <a:rPr lang="en-US" altLang="zh-CN" sz="8300" b="0" i="0" u="none" spc="13183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</a:p>
        </p:txBody>
      </p:sp>
      <p:pic>
        <p:nvPicPr>
          <p:cNvPr id="14303" name="yt_image_14303" title="H_129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3121" y="3937865"/>
            <a:ext cx="1937385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D25B01-5156-1055-EB6C-255B3BC7A491}"/>
              </a:ext>
            </a:extLst>
          </p:cNvPr>
          <p:cNvSpPr txBox="1"/>
          <p:nvPr/>
        </p:nvSpPr>
        <p:spPr>
          <a:xfrm>
            <a:off x="450108" y="3717032"/>
            <a:ext cx="3380486" cy="4172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实践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06" name="yt_shape_14306"/>
          <p:cNvSpPr txBox="1"/>
          <p:nvPr/>
        </p:nvSpPr>
        <p:spPr>
          <a:xfrm>
            <a:off x="540000" y="4195885"/>
            <a:ext cx="2677015" cy="15545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EPD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DPF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/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CPF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4307" name="yt_shape_14307"/>
          <p:cNvSpPr txBox="1"/>
          <p:nvPr/>
        </p:nvSpPr>
        <p:spPr>
          <a:xfrm>
            <a:off x="540000" y="5924078"/>
            <a:ext cx="4001095" cy="34272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探究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相等或互补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308" name="yt_shape_14308"/>
          <p:cNvSpPr txBox="1"/>
          <p:nvPr/>
        </p:nvSpPr>
        <p:spPr>
          <a:xfrm>
            <a:off x="540000" y="6356126"/>
            <a:ext cx="8463855" cy="34272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发现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如果两个角的两边分别平行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那么这两个角相等或互补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8A2701-9CD0-FEF8-9ADB-41281BE1F46F}"/>
              </a:ext>
            </a:extLst>
          </p:cNvPr>
          <p:cNvSpPr txBox="1"/>
          <p:nvPr/>
        </p:nvSpPr>
        <p:spPr>
          <a:xfrm>
            <a:off x="449989" y="4149080"/>
            <a:ext cx="2831211" cy="47336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17F9AF-2D40-C92E-ECDB-F6F3CCF295C7}"/>
              </a:ext>
            </a:extLst>
          </p:cNvPr>
          <p:cNvSpPr txBox="1"/>
          <p:nvPr/>
        </p:nvSpPr>
        <p:spPr>
          <a:xfrm>
            <a:off x="449989" y="4581128"/>
            <a:ext cx="2391474" cy="47336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33981F-58CC-4CA7-ADCC-EF15B627A79B}"/>
              </a:ext>
            </a:extLst>
          </p:cNvPr>
          <p:cNvSpPr txBox="1"/>
          <p:nvPr/>
        </p:nvSpPr>
        <p:spPr>
          <a:xfrm>
            <a:off x="449989" y="5013176"/>
            <a:ext cx="2543874" cy="47336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72EDB0-1887-BFF2-087B-65615420540C}"/>
              </a:ext>
            </a:extLst>
          </p:cNvPr>
          <p:cNvSpPr txBox="1"/>
          <p:nvPr/>
        </p:nvSpPr>
        <p:spPr>
          <a:xfrm>
            <a:off x="449989" y="5445224"/>
            <a:ext cx="2221611" cy="43085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DEF7FA-7B35-798C-79D7-8E0166CF6223}"/>
              </a:ext>
            </a:extLst>
          </p:cNvPr>
          <p:cNvSpPr txBox="1"/>
          <p:nvPr/>
        </p:nvSpPr>
        <p:spPr>
          <a:xfrm>
            <a:off x="449989" y="5877272"/>
            <a:ext cx="4142486" cy="4172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探究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相等或互补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AAB5C6-0670-509D-AD8F-497E2D7C6EBB}"/>
              </a:ext>
            </a:extLst>
          </p:cNvPr>
          <p:cNvSpPr txBox="1"/>
          <p:nvPr/>
        </p:nvSpPr>
        <p:spPr>
          <a:xfrm>
            <a:off x="449989" y="6309320"/>
            <a:ext cx="8562087" cy="417277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发现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如果两个角的两边分别平行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那么这两个角相等或互补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09" name="yt_shape_14309"/>
          <p:cNvSpPr txBox="1"/>
          <p:nvPr/>
        </p:nvSpPr>
        <p:spPr>
          <a:xfrm>
            <a:off x="540119" y="927803"/>
            <a:ext cx="11100497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经过直线外一点可以作已知直线的平行线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而且只可以作一条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5165"/>
              </a:rPr>
              <a:t>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经过直线上一点不可以作已知直线的平行线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3_9a35f"/>
              </a:rPr>
              <a:t>画线段或射线的平行线是指画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他们所在直线的平行线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6" name="yt_shape_14236"/>
          <p:cNvSpPr txBox="1"/>
          <p:nvPr/>
        </p:nvSpPr>
        <p:spPr>
          <a:xfrm>
            <a:off x="540000" y="900000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下列生活现象不包含平行的是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37" name="yt_table_1423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25780"/>
              </p:ext>
            </p:extLst>
          </p:nvPr>
        </p:nvGraphicFramePr>
        <p:xfrm>
          <a:off x="540056" y="1379303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笔直公路两旁栽种的树木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窗户上相对的两条边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自行车车轮上的辐条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英语作业本中的横格线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40A89B2-2ED3-7C32-80E6-F4F50E93C54F}"/>
              </a:ext>
            </a:extLst>
          </p:cNvPr>
          <p:cNvSpPr txBox="1"/>
          <p:nvPr/>
        </p:nvSpPr>
        <p:spPr>
          <a:xfrm>
            <a:off x="5402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9" name="yt_shape_14239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衡阳市成章实验中学单元卷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096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借助三角板有如下操作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4240" name="yt_image_14240" title="H_151.11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0566" y="2011799"/>
            <a:ext cx="4650867" cy="1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42" name="yt_shape_14242"/>
          <p:cNvSpPr txBox="1"/>
          <p:nvPr/>
        </p:nvSpPr>
        <p:spPr>
          <a:xfrm>
            <a:off x="540119" y="3981261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固定直尺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并沿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方向移动三角板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使斜边经过点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0785a"/>
              </a:rPr>
              <a:t>用三角板的斜边靠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沿三角板斜边画直线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用三角板的一条直角边紧靠直尺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b0a2"/>
              </a:rPr>
              <a:t> </a:t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其正确操作顺序是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43" name="yt_table_142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864695"/>
              </p:ext>
            </p:extLst>
          </p:nvPr>
        </p:nvGraphicFramePr>
        <p:xfrm>
          <a:off x="540056" y="5420827"/>
          <a:ext cx="5589906" cy="950976"/>
        </p:xfrm>
        <a:graphic>
          <a:graphicData uri="http://schemas.openxmlformats.org/drawingml/2006/table">
            <a:tbl>
              <a:tblPr/>
              <a:tblGrid>
                <a:gridCol w="3261043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  <a:gridCol w="2328863">
                  <a:extLst>
                    <a:ext uri="{9D8B030D-6E8A-4147-A177-3AD203B41FA5}">
                      <a16:colId xmlns:a16="http://schemas.microsoft.com/office/drawing/2014/main" val="108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②④③①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④③②①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79EA964-09AD-31A0-307D-889517CE43F7}"/>
              </a:ext>
            </a:extLst>
          </p:cNvPr>
          <p:cNvSpPr txBox="1"/>
          <p:nvPr/>
        </p:nvSpPr>
        <p:spPr>
          <a:xfrm>
            <a:off x="3498108" y="48854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5" name="yt_shape_14245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如图所示的正方体中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AA'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平行的棱有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409b,isEnd"/>
              </a:rPr>
              <a:t>可记作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AA'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平行的棱可记作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d54c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46" name="yt_image_14246" title="H_113.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8472" y="2491930"/>
            <a:ext cx="1575054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DF69BD-BCF5-07DD-2BA9-BFC1B961C500}"/>
              </a:ext>
            </a:extLst>
          </p:cNvPr>
          <p:cNvSpPr txBox="1"/>
          <p:nvPr/>
        </p:nvSpPr>
        <p:spPr>
          <a:xfrm>
            <a:off x="6449272" y="85319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E22CA6-2075-98CC-AED0-98CE20D9E87E}"/>
              </a:ext>
            </a:extLst>
          </p:cNvPr>
          <p:cNvSpPr txBox="1"/>
          <p:nvPr/>
        </p:nvSpPr>
        <p:spPr>
          <a:xfrm>
            <a:off x="1332759" y="1268760"/>
            <a:ext cx="92144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0C6FB8-C970-B89F-814F-FD36A72352AE}"/>
              </a:ext>
            </a:extLst>
          </p:cNvPr>
          <p:cNvSpPr txBox="1"/>
          <p:nvPr/>
        </p:nvSpPr>
        <p:spPr>
          <a:xfrm>
            <a:off x="2520209" y="1268760"/>
            <a:ext cx="95637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BF6FD1-769D-5906-20B5-4FFDA3F3B516}"/>
              </a:ext>
            </a:extLst>
          </p:cNvPr>
          <p:cNvSpPr txBox="1"/>
          <p:nvPr/>
        </p:nvSpPr>
        <p:spPr>
          <a:xfrm>
            <a:off x="3742584" y="1268760"/>
            <a:ext cx="991299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15AA541-7BCB-FE23-3615-18064103C298}"/>
              </a:ext>
            </a:extLst>
          </p:cNvPr>
          <p:cNvSpPr txBox="1"/>
          <p:nvPr/>
        </p:nvSpPr>
        <p:spPr>
          <a:xfrm>
            <a:off x="943822" y="1804170"/>
            <a:ext cx="956374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B51702-6D66-EC98-3EFB-3A305375F53E}"/>
              </a:ext>
            </a:extLst>
          </p:cNvPr>
          <p:cNvSpPr txBox="1"/>
          <p:nvPr/>
        </p:nvSpPr>
        <p:spPr>
          <a:xfrm>
            <a:off x="2166197" y="1804170"/>
            <a:ext cx="1038924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B76FE4-C41B-1D30-F410-B958268A9D9C}"/>
              </a:ext>
            </a:extLst>
          </p:cNvPr>
          <p:cNvSpPr txBox="1"/>
          <p:nvPr/>
        </p:nvSpPr>
        <p:spPr>
          <a:xfrm>
            <a:off x="3471122" y="1804170"/>
            <a:ext cx="98653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8" name="yt_shape_14248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平行线的基本事实及推论</a:t>
            </a:r>
          </a:p>
        </p:txBody>
      </p:sp>
      <p:sp>
        <p:nvSpPr>
          <p:cNvPr id="14249" name="yt_shape_14249"/>
          <p:cNvSpPr txBox="1"/>
          <p:nvPr/>
        </p:nvSpPr>
        <p:spPr>
          <a:xfrm>
            <a:off x="540000" y="1389434"/>
            <a:ext cx="98440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50" name="yt_table_142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962169"/>
              </p:ext>
            </p:extLst>
          </p:nvPr>
        </p:nvGraphicFramePr>
        <p:xfrm>
          <a:off x="540056" y="1868737"/>
          <a:ext cx="5837556" cy="950976"/>
        </p:xfrm>
        <a:graphic>
          <a:graphicData uri="http://schemas.openxmlformats.org/drawingml/2006/table">
            <a:tbl>
              <a:tblPr/>
              <a:tblGrid>
                <a:gridCol w="3584893">
                  <a:extLst>
                    <a:ext uri="{9D8B030D-6E8A-4147-A177-3AD203B41FA5}">
                      <a16:colId xmlns:a16="http://schemas.microsoft.com/office/drawing/2014/main" val="1085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Cambria Math" pitchFamily="24"/>
                          <a:ea typeface="Cambria Math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0"/>
                  </a:ext>
                </a:extLst>
              </a:tr>
            </a:tbl>
          </a:graphicData>
        </a:graphic>
      </p:graphicFrame>
      <p:sp>
        <p:nvSpPr>
          <p:cNvPr id="14252" name="yt_shape_14252"/>
          <p:cNvSpPr txBox="1"/>
          <p:nvPr/>
        </p:nvSpPr>
        <p:spPr>
          <a:xfrm>
            <a:off x="540119" y="2870291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253" name="yt_image_1425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4182" y="3965610"/>
            <a:ext cx="1643634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55" name="yt_shape_14255"/>
          <p:cNvSpPr txBox="1"/>
          <p:nvPr/>
        </p:nvSpPr>
        <p:spPr>
          <a:xfrm>
            <a:off x="540119" y="4959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平行的直线有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而经过直线外一点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46cf4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平行的直线有且只有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6074234">
            <a:extLst>
              <a:ext uri="{FF2B5EF4-FFF2-40B4-BE49-F238E27FC236}">
                <a16:creationId xmlns:a16="http://schemas.microsoft.com/office/drawing/2014/main" id="{ACF4B71A-B26E-2931-4CE3-C3B8DE3BD5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178E480-ADF6-8716-707F-2D724C52656A}"/>
              </a:ext>
            </a:extLst>
          </p:cNvPr>
          <p:cNvSpPr txBox="1"/>
          <p:nvPr/>
        </p:nvSpPr>
        <p:spPr>
          <a:xfrm>
            <a:off x="9386026" y="1342628"/>
            <a:ext cx="383285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51D5FEC-9993-1705-4306-5D54AEF46724}"/>
              </a:ext>
            </a:extLst>
          </p:cNvPr>
          <p:cNvSpPr txBox="1"/>
          <p:nvPr/>
        </p:nvSpPr>
        <p:spPr>
          <a:xfrm>
            <a:off x="10194182" y="3003916"/>
            <a:ext cx="147548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5d16f"/>
              </a:rPr>
              <a:t>过直线外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4DB184-F47C-ECEF-C56E-D8795846C29D}"/>
              </a:ext>
            </a:extLst>
          </p:cNvPr>
          <p:cNvSpPr txBox="1"/>
          <p:nvPr/>
        </p:nvSpPr>
        <p:spPr>
          <a:xfrm>
            <a:off x="450108" y="3298973"/>
            <a:ext cx="597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的一点有且只有一条直线与已知直线平行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A2FC2F-1465-397C-86B6-BF31D5230659}"/>
              </a:ext>
            </a:extLst>
          </p:cNvPr>
          <p:cNvSpPr txBox="1"/>
          <p:nvPr/>
        </p:nvSpPr>
        <p:spPr>
          <a:xfrm>
            <a:off x="6869957" y="49123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无数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7D5754-46BA-5504-B981-19A5653C66CA}"/>
              </a:ext>
            </a:extLst>
          </p:cNvPr>
          <p:cNvSpPr txBox="1"/>
          <p:nvPr/>
        </p:nvSpPr>
        <p:spPr>
          <a:xfrm>
            <a:off x="5269758" y="538784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7" name="yt_shape_14257"/>
          <p:cNvSpPr txBox="1"/>
          <p:nvPr/>
        </p:nvSpPr>
        <p:spPr>
          <a:xfrm>
            <a:off x="540119" y="1434001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不相交的两条线段必平行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dbb05"/>
              </a:rPr>
              <a:t>不相交的两条直线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必平行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不平行的两条线段必相交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dc84b"/>
              </a:rPr>
              <a:t>不平行的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两条直线必相交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259" name="yt_table_142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7437112"/>
              </p:ext>
            </p:extLst>
          </p:nvPr>
        </p:nvGraphicFramePr>
        <p:xfrm>
          <a:off x="540056" y="3336391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5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B95D224-8AF8-1B79-679B-9B53CB6D339A}"/>
              </a:ext>
            </a:extLst>
          </p:cNvPr>
          <p:cNvSpPr txBox="1"/>
          <p:nvPr/>
        </p:nvSpPr>
        <p:spPr>
          <a:xfrm>
            <a:off x="4488708" y="1387195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256" name="yt_shape_14256"/>
          <p:cNvSpPr txBox="1"/>
          <p:nvPr/>
        </p:nvSpPr>
        <p:spPr>
          <a:xfrm>
            <a:off x="540056" y="90872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对平行线的定义理解不透彻而出错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62" name="yt_shape_1426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61" name="yt_image_1426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64" name="yt_shape_14264"/>
          <p:cNvSpPr txBox="1"/>
          <p:nvPr/>
        </p:nvSpPr>
        <p:spPr>
          <a:xfrm>
            <a:off x="540000" y="148216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265" name="yt_shape_14265"/>
          <p:cNvSpPr txBox="1"/>
          <p:nvPr/>
        </p:nvSpPr>
        <p:spPr>
          <a:xfrm>
            <a:off x="540119" y="196146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任意两条直线的位置关系不是相交就是平行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4_9977b"/>
              </a:rPr>
              <a:t>过直线外一点有且只有一条直线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和已知直线平行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8ed1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266" name="yt_table_142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460259"/>
              </p:ext>
            </p:extLst>
          </p:nvPr>
        </p:nvGraphicFramePr>
        <p:xfrm>
          <a:off x="540056" y="340103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5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5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60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3"/>
                  </a:ext>
                </a:extLst>
              </a:tr>
            </a:tbl>
          </a:graphicData>
        </a:graphic>
      </p:graphicFrame>
      <p:sp>
        <p:nvSpPr>
          <p:cNvPr id="14268" name="yt_shape_14268"/>
          <p:cNvSpPr txBox="1"/>
          <p:nvPr/>
        </p:nvSpPr>
        <p:spPr>
          <a:xfrm>
            <a:off x="540119" y="3927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9b1c"/>
              </a:rPr>
              <a:t>相交的直线至少有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72" name="yt_table_1427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207053"/>
              </p:ext>
            </p:extLst>
          </p:nvPr>
        </p:nvGraphicFramePr>
        <p:xfrm>
          <a:off x="540056" y="488664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6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6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4"/>
                  </a:ext>
                </a:extLst>
              </a:tr>
            </a:tbl>
          </a:graphicData>
        </a:graphic>
      </p:graphicFrame>
      <p:grpSp>
        <p:nvGrpSpPr>
          <p:cNvPr id="14269" name="yt_shape_14269_skip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09039" y="4886640"/>
            <a:ext cx="1340739" cy="1492137"/>
            <a:chOff x="0" y="0"/>
            <a:chExt cx="1340739" cy="1492137"/>
          </a:xfrm>
        </p:grpSpPr>
        <p:pic>
          <p:nvPicPr>
            <p:cNvPr id="2" name="yt_image_1426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40739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71" name="yt_shape_14271" descr="{&quot;rangeId&quot;:0,&quot;IgnoreLineSpacing&quot;:1}"/>
            <p:cNvSpPr txBox="1"/>
            <p:nvPr/>
          </p:nvSpPr>
          <p:spPr>
            <a:xfrm>
              <a:off x="60905" y="113213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74C857-DF7E-935B-6FA8-6F8381A66E3F}"/>
              </a:ext>
            </a:extLst>
          </p:cNvPr>
          <p:cNvSpPr txBox="1"/>
          <p:nvPr/>
        </p:nvSpPr>
        <p:spPr>
          <a:xfrm>
            <a:off x="3878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EE5439-F6CE-BF13-B0FC-36C7490254E8}"/>
              </a:ext>
            </a:extLst>
          </p:cNvPr>
          <p:cNvSpPr txBox="1"/>
          <p:nvPr/>
        </p:nvSpPr>
        <p:spPr>
          <a:xfrm>
            <a:off x="1059708" y="4355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4" name="yt_shape_14274"/>
          <p:cNvSpPr txBox="1"/>
          <p:nvPr/>
        </p:nvSpPr>
        <p:spPr>
          <a:xfrm>
            <a:off x="540000" y="900000"/>
            <a:ext cx="10068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图中不相交的线段都是平行的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则此图中共有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组平行线段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278" name="yt_shape_14278"/>
          <p:cNvSpPr txBox="1"/>
          <p:nvPr/>
        </p:nvSpPr>
        <p:spPr>
          <a:xfrm>
            <a:off x="540000" y="351879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75" name="yt_shape_14275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0751" y="1531667"/>
            <a:ext cx="1690497" cy="1936764"/>
            <a:chOff x="0" y="0"/>
            <a:chExt cx="1690497" cy="1936764"/>
          </a:xfrm>
        </p:grpSpPr>
        <p:pic>
          <p:nvPicPr>
            <p:cNvPr id="2" name="yt_image_1427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0497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77" name="yt_shape_14277" descr="{&quot;rangeId&quot;:0,&quot;IgnoreLineSpacing&quot;:1}"/>
            <p:cNvSpPr txBox="1"/>
            <p:nvPr/>
          </p:nvSpPr>
          <p:spPr>
            <a:xfrm>
              <a:off x="235784" y="15767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14279" name="yt_shape_14279"/>
          <p:cNvSpPr txBox="1"/>
          <p:nvPr/>
        </p:nvSpPr>
        <p:spPr>
          <a:xfrm>
            <a:off x="540000" y="3928076"/>
            <a:ext cx="102848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将一张长方形纸对折三次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产生的折痕间的位置关系是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81" name="yt_table_1428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505924"/>
              </p:ext>
            </p:extLst>
          </p:nvPr>
        </p:nvGraphicFramePr>
        <p:xfrm>
          <a:off x="540056" y="4407379"/>
          <a:ext cx="5724843" cy="950976"/>
        </p:xfrm>
        <a:graphic>
          <a:graphicData uri="http://schemas.openxmlformats.org/drawingml/2006/table">
            <a:tbl>
              <a:tblPr/>
              <a:tblGrid>
                <a:gridCol w="3472180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8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平行或垂直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6"/>
                  </a:ext>
                </a:extLst>
              </a:tr>
            </a:tbl>
          </a:graphicData>
        </a:graphic>
      </p:graphicFrame>
      <p:pic>
        <p:nvPicPr>
          <p:cNvPr id="14280" name="yt_image_14280_skip" title="H_49.2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0084" y="4407379"/>
            <a:ext cx="3310128" cy="62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4DDE370-0775-9AAE-918C-C79DB73797AD}"/>
              </a:ext>
            </a:extLst>
          </p:cNvPr>
          <p:cNvSpPr txBox="1"/>
          <p:nvPr/>
        </p:nvSpPr>
        <p:spPr>
          <a:xfrm>
            <a:off x="8287286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669484-42C3-C86A-3BF8-9678BB743D86}"/>
              </a:ext>
            </a:extLst>
          </p:cNvPr>
          <p:cNvSpPr txBox="1"/>
          <p:nvPr/>
        </p:nvSpPr>
        <p:spPr>
          <a:xfrm>
            <a:off x="9822589" y="38812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3" name="yt_shape_14283"/>
          <p:cNvSpPr txBox="1"/>
          <p:nvPr/>
        </p:nvSpPr>
        <p:spPr>
          <a:xfrm>
            <a:off x="540000" y="900000"/>
            <a:ext cx="51648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4284" name="yt_shape_14284"/>
          <p:cNvSpPr txBox="1"/>
          <p:nvPr/>
        </p:nvSpPr>
        <p:spPr>
          <a:xfrm>
            <a:off x="540000" y="1379303"/>
            <a:ext cx="63286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没有公共点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285" name="yt_shape_14285"/>
          <p:cNvSpPr txBox="1"/>
          <p:nvPr/>
        </p:nvSpPr>
        <p:spPr>
          <a:xfrm>
            <a:off x="540000" y="1858606"/>
            <a:ext cx="74058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有且只有一个公共点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507B36-2C7B-C86C-2585-B8B37EB82764}"/>
              </a:ext>
            </a:extLst>
          </p:cNvPr>
          <p:cNvSpPr txBox="1"/>
          <p:nvPr/>
        </p:nvSpPr>
        <p:spPr>
          <a:xfrm>
            <a:off x="5498239" y="133249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37C3A9-EA12-C2AF-E2B0-65FCA1F0D8F8}"/>
              </a:ext>
            </a:extLst>
          </p:cNvPr>
          <p:cNvSpPr txBox="1"/>
          <p:nvPr/>
        </p:nvSpPr>
        <p:spPr>
          <a:xfrm>
            <a:off x="6717439" y="18118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相交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1475</Words>
  <Application>Microsoft Office PowerPoint</Application>
  <PresentationFormat>宽屏</PresentationFormat>
  <Paragraphs>125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2024-07-30T07:20:10Z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