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1" r:id="rId8"/>
    <p:sldId id="312" r:id="rId9"/>
    <p:sldId id="313" r:id="rId10"/>
    <p:sldId id="314" r:id="rId11"/>
    <p:sldId id="316" r:id="rId12"/>
    <p:sldId id="317" r:id="rId13"/>
    <p:sldId id="318" r:id="rId14"/>
    <p:sldId id="322" r:id="rId15"/>
    <p:sldId id="319" r:id="rId16"/>
    <p:sldId id="32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3" name="yt_shape_1303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32" name="yt_image_13032">
            <a:extLst>
              <a:ext uri="">
                <a16:creationId xmlns="" xmlns:a16="http://schemas.microsoft.com/office/drawing/2014/main" xmlns:a14="http://schemas.microsoft.com/office/drawing/2010/main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35" name="yt_shape_13035"/>
          <p:cNvSpPr txBox="1"/>
          <p:nvPr/>
        </p:nvSpPr>
        <p:spPr>
          <a:xfrm>
            <a:off x="540000" y="1482165"/>
            <a:ext cx="212077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投影</a:t>
            </a:r>
          </a:p>
        </p:txBody>
      </p:sp>
      <p:sp>
        <p:nvSpPr>
          <p:cNvPr id="13036" name="yt_shape_13036"/>
          <p:cNvSpPr txBox="1"/>
          <p:nvPr/>
        </p:nvSpPr>
        <p:spPr>
          <a:xfrm>
            <a:off x="540000" y="1971599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中心投影中的光线是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37" name="yt_table_130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878528"/>
              </p:ext>
            </p:extLst>
          </p:nvPr>
        </p:nvGraphicFramePr>
        <p:xfrm>
          <a:off x="540056" y="2450902"/>
          <a:ext cx="6621780" cy="950976"/>
        </p:xfrm>
        <a:graphic>
          <a:graphicData uri="http://schemas.openxmlformats.org/drawingml/2006/table">
            <a:tbl>
              <a:tblPr/>
              <a:tblGrid>
                <a:gridCol w="3776980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平行的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从一点发出的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向四面发散的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从上都不对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3"/>
                  </a:ext>
                </a:extLst>
              </a:tr>
            </a:tbl>
          </a:graphicData>
        </a:graphic>
      </p:graphicFrame>
      <p:sp>
        <p:nvSpPr>
          <p:cNvPr id="13039" name="yt_shape_13039"/>
          <p:cNvSpPr txBox="1"/>
          <p:nvPr/>
        </p:nvSpPr>
        <p:spPr>
          <a:xfrm>
            <a:off x="540000" y="3452456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如图中各投影是平行投影的是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040" name="yt_shape_13040"/>
          <p:cNvSpPr txBox="1"/>
          <p:nvPr/>
        </p:nvSpPr>
        <p:spPr>
          <a:xfrm>
            <a:off x="540000" y="3931759"/>
            <a:ext cx="3303790" cy="7743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300" b="0" i="0" u="none">
                <a:solidFill>
                  <a:srgbClr val="1EE3CF"/>
                </a:solidFill>
                <a:effectLst/>
                <a:latin typeface="Times New Roman" pitchFamily="43"/>
                <a:ea typeface="Times New Roman" pitchFamily="4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0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</a:p>
        </p:txBody>
      </p:sp>
      <p:sp>
        <p:nvSpPr>
          <p:cNvPr id="13041" name="yt_shape_13041"/>
          <p:cNvSpPr txBox="1"/>
          <p:nvPr/>
        </p:nvSpPr>
        <p:spPr>
          <a:xfrm>
            <a:off x="540000" y="4756925"/>
            <a:ext cx="3899816" cy="43864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042" name="yt_shape_13042"/>
          <p:cNvSpPr txBox="1"/>
          <p:nvPr/>
        </p:nvSpPr>
        <p:spPr>
          <a:xfrm>
            <a:off x="540000" y="5239948"/>
            <a:ext cx="3183564" cy="8104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500" b="0" i="0" u="none">
                <a:solidFill>
                  <a:srgbClr val="1EE3CF"/>
                </a:solidFill>
                <a:effectLst/>
                <a:latin typeface="Times New Roman" pitchFamily="45"/>
                <a:ea typeface="Times New Roman" pitchFamily="4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100" b="0" i="0" u="none">
                <a:solidFill>
                  <a:srgbClr val="1EE3CF"/>
                </a:solidFill>
                <a:effectLst/>
                <a:latin typeface="Times New Roman" pitchFamily="31"/>
                <a:ea typeface="Times New Roman" pitchFamily="3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</a:p>
        </p:txBody>
      </p:sp>
      <p:sp>
        <p:nvSpPr>
          <p:cNvPr id="13043" name="yt_shape_13043"/>
          <p:cNvSpPr txBox="1"/>
          <p:nvPr/>
        </p:nvSpPr>
        <p:spPr>
          <a:xfrm>
            <a:off x="540000" y="6101213"/>
            <a:ext cx="3643789" cy="43864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936813">
            <a:extLst>
              <a:ext uri="{FF2B5EF4-FFF2-40B4-BE49-F238E27FC236}">
                <a16:creationId xmlns:a16="http://schemas.microsoft.com/office/drawing/2014/main" id="{73B47790-2FC2-5C52-5706-3DD4E43ED2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2145936887">
            <a:extLst>
              <a:ext uri="{FF2B5EF4-FFF2-40B4-BE49-F238E27FC236}">
                <a16:creationId xmlns:a16="http://schemas.microsoft.com/office/drawing/2014/main" id="{B84DACF6-661D-750A-8FBD-6B3E5C9EEC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984234"/>
            <a:ext cx="1419417" cy="661940"/>
          </a:xfrm>
          <a:prstGeom prst="rect">
            <a:avLst/>
          </a:prstGeom>
        </p:spPr>
      </p:pic>
      <p:pic>
        <p:nvPicPr>
          <p:cNvPr id="7" name="yt_shape_1722145936908">
            <a:extLst>
              <a:ext uri="{FF2B5EF4-FFF2-40B4-BE49-F238E27FC236}">
                <a16:creationId xmlns:a16="http://schemas.microsoft.com/office/drawing/2014/main" id="{9C2A351D-55C3-762D-A4D7-1B89F118C6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4005941"/>
            <a:ext cx="1443227" cy="618526"/>
          </a:xfrm>
          <a:prstGeom prst="rect">
            <a:avLst/>
          </a:prstGeom>
        </p:spPr>
      </p:pic>
      <p:pic>
        <p:nvPicPr>
          <p:cNvPr id="9" name="yt_shape_1722145936978">
            <a:extLst>
              <a:ext uri="{FF2B5EF4-FFF2-40B4-BE49-F238E27FC236}">
                <a16:creationId xmlns:a16="http://schemas.microsoft.com/office/drawing/2014/main" id="{9BA662C6-2B3B-A937-4B50-EA99F5236B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5299764"/>
            <a:ext cx="1232092" cy="683008"/>
          </a:xfrm>
          <a:prstGeom prst="rect">
            <a:avLst/>
          </a:prstGeom>
        </p:spPr>
      </p:pic>
      <p:pic>
        <p:nvPicPr>
          <p:cNvPr id="11" name="yt_shape_1722145937002">
            <a:extLst>
              <a:ext uri="{FF2B5EF4-FFF2-40B4-BE49-F238E27FC236}">
                <a16:creationId xmlns:a16="http://schemas.microsoft.com/office/drawing/2014/main" id="{0F16540B-E0EB-6A89-5DAF-4471DA3454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5418250"/>
            <a:ext cx="1324167" cy="44603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92B9C6-1D82-2FA0-0C4B-9799546F041A}"/>
              </a:ext>
            </a:extLst>
          </p:cNvPr>
          <p:cNvSpPr txBox="1"/>
          <p:nvPr/>
        </p:nvSpPr>
        <p:spPr>
          <a:xfrm>
            <a:off x="4183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3FB4BE-32E8-B752-1C9D-894B3401A051}"/>
              </a:ext>
            </a:extLst>
          </p:cNvPr>
          <p:cNvSpPr txBox="1"/>
          <p:nvPr/>
        </p:nvSpPr>
        <p:spPr>
          <a:xfrm>
            <a:off x="5402989" y="34056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8" name="yt_shape_13088"/>
          <p:cNvSpPr txBox="1"/>
          <p:nvPr/>
        </p:nvSpPr>
        <p:spPr>
          <a:xfrm>
            <a:off x="540000" y="900198"/>
            <a:ext cx="7521098" cy="3731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该纸杯的主视图是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89" name="yt_image_1308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6268" y="1628800"/>
            <a:ext cx="1338453" cy="2659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1" name="yt_shape_13091"/>
          <p:cNvSpPr txBox="1"/>
          <p:nvPr/>
        </p:nvSpPr>
        <p:spPr>
          <a:xfrm>
            <a:off x="4532691" y="1630040"/>
            <a:ext cx="1627048" cy="7772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495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800" b="0" i="0" u="none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85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</a:p>
        </p:txBody>
      </p:sp>
      <p:sp>
        <p:nvSpPr>
          <p:cNvPr id="13092" name="yt_shape_13092"/>
          <p:cNvSpPr txBox="1"/>
          <p:nvPr/>
        </p:nvSpPr>
        <p:spPr>
          <a:xfrm>
            <a:off x="4532690" y="2458040"/>
            <a:ext cx="3867565" cy="4276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093" name="yt_shape_13093"/>
          <p:cNvSpPr txBox="1"/>
          <p:nvPr/>
        </p:nvSpPr>
        <p:spPr>
          <a:xfrm>
            <a:off x="4532691" y="2885674"/>
            <a:ext cx="1651093" cy="8007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</a:pPr>
            <a:r>
              <a:rPr lang="en-US" altLang="zh-CN" sz="5000" b="0" i="0" u="none" dirty="0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00" b="0" i="0" u="none" dirty="0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800" b="0" i="0" u="none" dirty="0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</a:p>
        </p:txBody>
      </p:sp>
      <p:sp>
        <p:nvSpPr>
          <p:cNvPr id="2" name="yt_shape_13094">
            <a:extLst>
              <a:ext uri="{FF2B5EF4-FFF2-40B4-BE49-F238E27FC236}">
                <a16:creationId xmlns:a16="http://schemas.microsoft.com/office/drawing/2014/main" id="{B8E54525-E4EA-C1B2-2E2C-CEFE06D497F8}"/>
              </a:ext>
            </a:extLst>
          </p:cNvPr>
          <p:cNvSpPr txBox="1"/>
          <p:nvPr/>
        </p:nvSpPr>
        <p:spPr>
          <a:xfrm>
            <a:off x="4532810" y="3737271"/>
            <a:ext cx="4011462" cy="4276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10000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C 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4" name="yt_shape_1722145938000">
            <a:extLst>
              <a:ext uri="{FF2B5EF4-FFF2-40B4-BE49-F238E27FC236}">
                <a16:creationId xmlns:a16="http://schemas.microsoft.com/office/drawing/2014/main" id="{98A53860-F879-5D00-9E9A-3946CD126D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91" y="1669954"/>
            <a:ext cx="671702" cy="689856"/>
          </a:xfrm>
          <a:prstGeom prst="rect">
            <a:avLst/>
          </a:prstGeom>
        </p:spPr>
      </p:pic>
      <p:pic>
        <p:nvPicPr>
          <p:cNvPr id="6" name="yt_shape_1722145938025">
            <a:extLst>
              <a:ext uri="{FF2B5EF4-FFF2-40B4-BE49-F238E27FC236}">
                <a16:creationId xmlns:a16="http://schemas.microsoft.com/office/drawing/2014/main" id="{A9BB7647-8D98-C6E5-9B77-BD49A774A4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082" y="1673034"/>
            <a:ext cx="697102" cy="683696"/>
          </a:xfrm>
          <a:prstGeom prst="rect">
            <a:avLst/>
          </a:prstGeom>
        </p:spPr>
      </p:pic>
      <p:pic>
        <p:nvPicPr>
          <p:cNvPr id="8" name="yt_shape_1722145938128">
            <a:extLst>
              <a:ext uri="{FF2B5EF4-FFF2-40B4-BE49-F238E27FC236}">
                <a16:creationId xmlns:a16="http://schemas.microsoft.com/office/drawing/2014/main" id="{88683E4F-DBE5-A6D2-7A8E-BB793E1B86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691" y="2978631"/>
            <a:ext cx="374842" cy="607138"/>
          </a:xfrm>
          <a:prstGeom prst="rect">
            <a:avLst/>
          </a:prstGeom>
        </p:spPr>
      </p:pic>
      <p:pic>
        <p:nvPicPr>
          <p:cNvPr id="10" name="yt_shape_1722145938154">
            <a:extLst>
              <a:ext uri="{FF2B5EF4-FFF2-40B4-BE49-F238E27FC236}">
                <a16:creationId xmlns:a16="http://schemas.microsoft.com/office/drawing/2014/main" id="{87FD0526-3F53-EA34-0F7E-4931C77CFF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275" y="2921742"/>
            <a:ext cx="720917" cy="72091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9D9920-9E22-E688-EED1-F9CD86A6C03F}"/>
              </a:ext>
            </a:extLst>
          </p:cNvPr>
          <p:cNvSpPr txBox="1"/>
          <p:nvPr/>
        </p:nvSpPr>
        <p:spPr>
          <a:xfrm>
            <a:off x="7068086" y="853392"/>
            <a:ext cx="400748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5" name="yt_shape_13095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个相同的小正方体搭成的几何体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在标号为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dba8"/>
              </a:rPr>
              <a:t>的小正方体上方添加一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8_fa00f"/>
              </a:rPr>
              <a:t>所得几何体的三视图与原几何体的三视图相比没有发生变化的是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97" name="yt_table_1309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4778063"/>
              </p:ext>
            </p:extLst>
          </p:nvPr>
        </p:nvGraphicFramePr>
        <p:xfrm>
          <a:off x="540056" y="2339566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主视图和俯视图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主视图和左视图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左视图和俯视图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主视图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左视图和俯视图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5"/>
                  </a:ext>
                </a:extLst>
              </a:tr>
            </a:tbl>
          </a:graphicData>
        </a:graphic>
      </p:graphicFrame>
      <p:pic>
        <p:nvPicPr>
          <p:cNvPr id="13096" name="yt_image_13096_skip" title="H_118.71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56454" y="2339566"/>
            <a:ext cx="1193292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0A7932-0214-8CC4-35F1-E267B83495E9}"/>
              </a:ext>
            </a:extLst>
          </p:cNvPr>
          <p:cNvSpPr txBox="1"/>
          <p:nvPr/>
        </p:nvSpPr>
        <p:spPr>
          <a:xfrm>
            <a:off x="10597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9" name="yt_shape_13099"/>
          <p:cNvSpPr txBox="1"/>
          <p:nvPr/>
        </p:nvSpPr>
        <p:spPr>
          <a:xfrm>
            <a:off x="540000" y="900000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所示的组合几何体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它的下面是一个长方体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上面是一个圆柱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00" name="yt_image_13100" title="H_182.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6545" y="1531667"/>
            <a:ext cx="4978908" cy="232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2" name="yt_shape_13102"/>
          <p:cNvSpPr txBox="1"/>
          <p:nvPr/>
        </p:nvSpPr>
        <p:spPr>
          <a:xfrm>
            <a:off x="540120" y="390223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是它的两个视图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在横线上分别填写两种视图的名称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16f1"/>
              </a:rPr>
              <a:t>均填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9FA98DF-49FF-0602-EDA5-3DA947E90831}"/>
              </a:ext>
            </a:extLst>
          </p:cNvPr>
          <p:cNvSpPr/>
          <p:nvPr/>
        </p:nvSpPr>
        <p:spPr>
          <a:xfrm>
            <a:off x="5654925" y="3335505"/>
            <a:ext cx="209323" cy="17215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0F6B38E-8278-F05E-8C4D-5D1F62CD212D}"/>
              </a:ext>
            </a:extLst>
          </p:cNvPr>
          <p:cNvSpPr/>
          <p:nvPr/>
        </p:nvSpPr>
        <p:spPr>
          <a:xfrm>
            <a:off x="7464078" y="3284984"/>
            <a:ext cx="254178" cy="21705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3" name="yt_shape_1310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根据两个视图中的尺寸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计算这个组合几何体的体积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知两个几何体分别为长方体和圆柱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1_8ab95"/>
              </a:rPr>
              <a:t>利用长方体和圆柱的体积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公式再求和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即这个组合几何体的体积是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31E8A4-655A-1517-2A5A-80C922EF8338}"/>
              </a:ext>
            </a:extLst>
          </p:cNvPr>
          <p:cNvSpPr txBox="1"/>
          <p:nvPr/>
        </p:nvSpPr>
        <p:spPr>
          <a:xfrm>
            <a:off x="450108" y="1328682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知两个几何体分别为长方体和圆柱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1_8ab95"/>
              </a:rPr>
              <a:t>利用长方体和圆柱的体积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82C0B7-F76F-CB50-B91C-40D184E86531}"/>
              </a:ext>
            </a:extLst>
          </p:cNvPr>
          <p:cNvSpPr txBox="1"/>
          <p:nvPr/>
        </p:nvSpPr>
        <p:spPr>
          <a:xfrm>
            <a:off x="450108" y="18041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公式再求和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C8E933-94E0-1D08-0D00-0E181BD7768A}"/>
              </a:ext>
            </a:extLst>
          </p:cNvPr>
          <p:cNvSpPr txBox="1"/>
          <p:nvPr/>
        </p:nvSpPr>
        <p:spPr>
          <a:xfrm>
            <a:off x="450108" y="2279658"/>
            <a:ext cx="531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6E8D0A-57D4-E45B-B0AA-094D325B14D8}"/>
              </a:ext>
            </a:extLst>
          </p:cNvPr>
          <p:cNvSpPr txBox="1"/>
          <p:nvPr/>
        </p:nvSpPr>
        <p:spPr>
          <a:xfrm>
            <a:off x="450108" y="2755146"/>
            <a:ext cx="5058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即这个组合几何体的体积是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100" title="H_182.7">
            <a:extLst>
              <a:ext uri="{FF2B5EF4-FFF2-40B4-BE49-F238E27FC236}">
                <a16:creationId xmlns:a16="http://schemas.microsoft.com/office/drawing/2014/main" id="{361D9A24-44D6-4213-F0B2-CDB3042DEE3B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6546" y="3429000"/>
            <a:ext cx="4978908" cy="232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6" name="yt_shape_13106"/>
          <p:cNvSpPr txBox="1"/>
          <p:nvPr/>
        </p:nvSpPr>
        <p:spPr>
          <a:xfrm>
            <a:off x="540000" y="764704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105" name="yt_image_13105" title="H_41.85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08" name="yt_shape_13108"/>
          <p:cNvSpPr txBox="1"/>
          <p:nvPr/>
        </p:nvSpPr>
        <p:spPr>
          <a:xfrm>
            <a:off x="540119" y="1346869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在平整的地面上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7485a"/>
              </a:rPr>
              <a:t>若干完全相同的小正方体堆成的一个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几何体如图所示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109" name="yt_image_13109" title="H_126.5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7648" y="2228867"/>
            <a:ext cx="1305306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11" name="yt_shape_13111"/>
          <p:cNvSpPr txBox="1"/>
          <p:nvPr/>
        </p:nvSpPr>
        <p:spPr>
          <a:xfrm>
            <a:off x="540119" y="3933056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请画出这个几何体的三视图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如果在这个几何体的表面喷上黄色的漆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底面不喷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2acd2,isEnd"/>
              </a:rPr>
              <a:t>则在所有的小正方体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个正方体只有一个面是黄色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个正方体只有两个面是黄色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3bb3,isEnd"/>
              </a:rPr>
              <a:t>，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个正方体只有三个面是黄色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B60F31C-8889-6995-0DEE-B49619352C1A}"/>
              </a:ext>
            </a:extLst>
          </p:cNvPr>
          <p:cNvSpPr txBox="1"/>
          <p:nvPr/>
        </p:nvSpPr>
        <p:spPr>
          <a:xfrm>
            <a:off x="1669308" y="483722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D96ED9-3F76-559A-3717-5CCA70903A73}"/>
              </a:ext>
            </a:extLst>
          </p:cNvPr>
          <p:cNvSpPr txBox="1"/>
          <p:nvPr/>
        </p:nvSpPr>
        <p:spPr>
          <a:xfrm>
            <a:off x="6698507" y="483722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6619979-7A2F-4854-7989-A2E129B67408}"/>
              </a:ext>
            </a:extLst>
          </p:cNvPr>
          <p:cNvSpPr txBox="1"/>
          <p:nvPr/>
        </p:nvSpPr>
        <p:spPr>
          <a:xfrm>
            <a:off x="1059708" y="531271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114" name="yt_shape_13114"/>
          <p:cNvSpPr txBox="1"/>
          <p:nvPr/>
        </p:nvSpPr>
        <p:spPr>
          <a:xfrm>
            <a:off x="6171203" y="1891630"/>
            <a:ext cx="5113579" cy="2539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41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27"/>
                <a:ea typeface="Times New Roman" pitchFamily="12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1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</a:p>
        </p:txBody>
      </p:sp>
      <p:pic>
        <p:nvPicPr>
          <p:cNvPr id="5" name="yt_shape_1722145938283">
            <a:extLst>
              <a:ext uri="{FF2B5EF4-FFF2-40B4-BE49-F238E27FC236}">
                <a16:creationId xmlns:a16="http://schemas.microsoft.com/office/drawing/2014/main" id="{5066FA7F-A8FD-28CF-84DF-8CBCAF2E9A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603" y="2072328"/>
            <a:ext cx="1863917" cy="215345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114121E-D480-419B-73AF-D223F783D14D}"/>
              </a:ext>
            </a:extLst>
          </p:cNvPr>
          <p:cNvSpPr txBox="1"/>
          <p:nvPr/>
        </p:nvSpPr>
        <p:spPr>
          <a:xfrm>
            <a:off x="6081192" y="1844824"/>
            <a:ext cx="5244211" cy="26084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en-US" altLang="zh-CN" sz="141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27"/>
                <a:ea typeface="Times New Roman" pitchFamily="127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</a:t>
            </a:r>
            <a:r>
              <a:rPr kumimoji="0" lang="en-US" altLang="zh-CN" sz="1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4"/>
                <a:ea typeface="宋体" pitchFamily="14"/>
                <a:cs typeface="+mn-cs"/>
                <a:sym typeface="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113" name="yt_shape_13113"/>
          <p:cNvSpPr txBox="1"/>
          <p:nvPr/>
        </p:nvSpPr>
        <p:spPr>
          <a:xfrm>
            <a:off x="540119" y="58349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若现在你还有一些相同的小正方体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a9572,isEnd"/>
              </a:rPr>
              <a:t>如果保持几何体的俯视图和左视图不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最多可以再添加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个小正方体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9988EE-EAA0-FCF3-78FB-F06161032004}"/>
              </a:ext>
            </a:extLst>
          </p:cNvPr>
          <p:cNvSpPr txBox="1"/>
          <p:nvPr/>
        </p:nvSpPr>
        <p:spPr>
          <a:xfrm>
            <a:off x="3498108" y="62635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5" name="yt_shape_13115"/>
          <p:cNvSpPr txBox="1"/>
          <p:nvPr/>
        </p:nvSpPr>
        <p:spPr>
          <a:xfrm>
            <a:off x="540000" y="900000"/>
            <a:ext cx="11071474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从不同方向看立体图形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可能会得到不同形状的平面图形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这些图形的特点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长对正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从正面、上面观察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所得图形的长度相等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高平齐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从正面、左面观察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所得图形的高度相等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从左面、上面观察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所得图形的宽度相等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4" name="yt_shape_13044"/>
          <p:cNvSpPr txBox="1"/>
          <p:nvPr/>
        </p:nvSpPr>
        <p:spPr>
          <a:xfrm>
            <a:off x="540119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下列投影是平行投影的是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是中心投影的是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太阳光下窗户的影子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台灯下书本的影子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在手电筒照射下纸片的影子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69df,isEnd"/>
              </a:rPr>
              <a:t>④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路灯下行人的影子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太阳光下跑步运动员的影子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0D00793-F1C9-333A-3881-F4B712A4AD70}"/>
              </a:ext>
            </a:extLst>
          </p:cNvPr>
          <p:cNvSpPr txBox="1"/>
          <p:nvPr/>
        </p:nvSpPr>
        <p:spPr>
          <a:xfrm>
            <a:off x="4488708" y="8367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6F78AB-7096-2C38-EB28-9E649D35DF44}"/>
              </a:ext>
            </a:extLst>
          </p:cNvPr>
          <p:cNvSpPr txBox="1"/>
          <p:nvPr/>
        </p:nvSpPr>
        <p:spPr>
          <a:xfrm>
            <a:off x="8146307" y="83671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②③④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6" name="yt_shape_13046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三视图</a:t>
            </a:r>
          </a:p>
        </p:txBody>
      </p:sp>
      <p:sp>
        <p:nvSpPr>
          <p:cNvPr id="13047" name="yt_shape_13047"/>
          <p:cNvSpPr txBox="1"/>
          <p:nvPr/>
        </p:nvSpPr>
        <p:spPr>
          <a:xfrm>
            <a:off x="540000" y="1389434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苏州市中考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圆锥的主视图是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48" name="yt_image_1304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020" y="2811768"/>
            <a:ext cx="955548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0" name="yt_shape_13050"/>
          <p:cNvSpPr txBox="1"/>
          <p:nvPr/>
        </p:nvSpPr>
        <p:spPr>
          <a:xfrm>
            <a:off x="3773318" y="1952195"/>
            <a:ext cx="1643079" cy="110761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>
                <a:solidFill>
                  <a:srgbClr val="1EE3CF"/>
                </a:solidFill>
                <a:effectLst/>
                <a:latin typeface="Times New Roman" pitchFamily="55"/>
                <a:ea typeface="Times New Roman" pitchFamily="5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15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</a:p>
        </p:txBody>
      </p:sp>
      <p:sp>
        <p:nvSpPr>
          <p:cNvPr id="13051" name="yt_shape_13051"/>
          <p:cNvSpPr txBox="1"/>
          <p:nvPr/>
        </p:nvSpPr>
        <p:spPr>
          <a:xfrm>
            <a:off x="3773318" y="3110594"/>
            <a:ext cx="3978866" cy="38020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052" name="yt_shape_13052"/>
          <p:cNvSpPr txBox="1"/>
          <p:nvPr/>
        </p:nvSpPr>
        <p:spPr>
          <a:xfrm>
            <a:off x="3773318" y="3593616"/>
            <a:ext cx="1670329" cy="93653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0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20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</a:p>
        </p:txBody>
      </p:sp>
      <p:sp>
        <p:nvSpPr>
          <p:cNvPr id="13053" name="yt_shape_13053"/>
          <p:cNvSpPr txBox="1"/>
          <p:nvPr/>
        </p:nvSpPr>
        <p:spPr>
          <a:xfrm>
            <a:off x="3773318" y="4580942"/>
            <a:ext cx="4266898" cy="38020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937070">
            <a:extLst>
              <a:ext uri="{FF2B5EF4-FFF2-40B4-BE49-F238E27FC236}">
                <a16:creationId xmlns:a16="http://schemas.microsoft.com/office/drawing/2014/main" id="{4B0A8453-22EA-AFD6-C2BE-751755E30B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2145937143">
            <a:extLst>
              <a:ext uri="{FF2B5EF4-FFF2-40B4-BE49-F238E27FC236}">
                <a16:creationId xmlns:a16="http://schemas.microsoft.com/office/drawing/2014/main" id="{6EB53F82-86B1-CB35-63E4-5A051091D3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18" y="2113422"/>
            <a:ext cx="730442" cy="774445"/>
          </a:xfrm>
          <a:prstGeom prst="rect">
            <a:avLst/>
          </a:prstGeom>
        </p:spPr>
      </p:pic>
      <p:pic>
        <p:nvPicPr>
          <p:cNvPr id="7" name="yt_shape_1722145937167">
            <a:extLst>
              <a:ext uri="{FF2B5EF4-FFF2-40B4-BE49-F238E27FC236}">
                <a16:creationId xmlns:a16="http://schemas.microsoft.com/office/drawing/2014/main" id="{41CF576B-2358-6C15-C45E-5A075F2F785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2074571"/>
            <a:ext cx="712977" cy="852147"/>
          </a:xfrm>
          <a:prstGeom prst="rect">
            <a:avLst/>
          </a:prstGeom>
        </p:spPr>
      </p:pic>
      <p:pic>
        <p:nvPicPr>
          <p:cNvPr id="9" name="yt_shape_1722145937237">
            <a:extLst>
              <a:ext uri="{FF2B5EF4-FFF2-40B4-BE49-F238E27FC236}">
                <a16:creationId xmlns:a16="http://schemas.microsoft.com/office/drawing/2014/main" id="{F1D42965-8FD2-DBC8-0341-8F975692C8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318" y="3687373"/>
            <a:ext cx="739967" cy="739967"/>
          </a:xfrm>
          <a:prstGeom prst="rect">
            <a:avLst/>
          </a:prstGeom>
        </p:spPr>
      </p:pic>
      <p:pic>
        <p:nvPicPr>
          <p:cNvPr id="11" name="yt_shape_1722145937261">
            <a:extLst>
              <a:ext uri="{FF2B5EF4-FFF2-40B4-BE49-F238E27FC236}">
                <a16:creationId xmlns:a16="http://schemas.microsoft.com/office/drawing/2014/main" id="{0C067DF9-5E9D-E2AB-1338-860381BCECD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145" y="3687373"/>
            <a:ext cx="739967" cy="73996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45DD56-8BF5-8AA7-A570-0A8C4FDF861B}"/>
              </a:ext>
            </a:extLst>
          </p:cNvPr>
          <p:cNvSpPr txBox="1"/>
          <p:nvPr/>
        </p:nvSpPr>
        <p:spPr>
          <a:xfrm>
            <a:off x="6622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4" name="yt_shape_13054"/>
          <p:cNvSpPr txBox="1"/>
          <p:nvPr/>
        </p:nvSpPr>
        <p:spPr>
          <a:xfrm>
            <a:off x="540000" y="900000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主视图是三角形的为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055" name="yt_shape_13055"/>
          <p:cNvSpPr txBox="1"/>
          <p:nvPr/>
        </p:nvSpPr>
        <p:spPr>
          <a:xfrm>
            <a:off x="540000" y="1379303"/>
            <a:ext cx="3324628" cy="91852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</a:p>
        </p:txBody>
      </p:sp>
      <p:sp>
        <p:nvSpPr>
          <p:cNvPr id="13056" name="yt_shape_13056"/>
          <p:cNvSpPr txBox="1"/>
          <p:nvPr/>
        </p:nvSpPr>
        <p:spPr>
          <a:xfrm>
            <a:off x="540000" y="2348612"/>
            <a:ext cx="56280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937384">
            <a:extLst>
              <a:ext uri="{FF2B5EF4-FFF2-40B4-BE49-F238E27FC236}">
                <a16:creationId xmlns:a16="http://schemas.microsoft.com/office/drawing/2014/main" id="{60CC50FE-8F3D-9120-79D8-610CDEDBDE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90288"/>
            <a:ext cx="581217" cy="687667"/>
          </a:xfrm>
          <a:prstGeom prst="rect">
            <a:avLst/>
          </a:prstGeom>
        </p:spPr>
      </p:pic>
      <p:pic>
        <p:nvPicPr>
          <p:cNvPr id="5" name="yt_shape_1722145937410">
            <a:extLst>
              <a:ext uri="{FF2B5EF4-FFF2-40B4-BE49-F238E27FC236}">
                <a16:creationId xmlns:a16="http://schemas.microsoft.com/office/drawing/2014/main" id="{BCC520A2-A428-467C-E528-1E46AD664A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22" y="1475251"/>
            <a:ext cx="717742" cy="717742"/>
          </a:xfrm>
          <a:prstGeom prst="rect">
            <a:avLst/>
          </a:prstGeom>
        </p:spPr>
      </p:pic>
      <p:pic>
        <p:nvPicPr>
          <p:cNvPr id="7" name="yt_shape_1722145937436">
            <a:extLst>
              <a:ext uri="{FF2B5EF4-FFF2-40B4-BE49-F238E27FC236}">
                <a16:creationId xmlns:a16="http://schemas.microsoft.com/office/drawing/2014/main" id="{4E4BFDB1-0F9B-84F2-70A3-A72B5A2BE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69" y="1475251"/>
            <a:ext cx="717742" cy="717742"/>
          </a:xfrm>
          <a:prstGeom prst="rect">
            <a:avLst/>
          </a:prstGeom>
        </p:spPr>
      </p:pic>
      <p:pic>
        <p:nvPicPr>
          <p:cNvPr id="9" name="yt_shape_1722145937462">
            <a:extLst>
              <a:ext uri="{FF2B5EF4-FFF2-40B4-BE49-F238E27FC236}">
                <a16:creationId xmlns:a16="http://schemas.microsoft.com/office/drawing/2014/main" id="{619ADCCB-FA83-9829-36E1-E9292D908C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2517" y="1495766"/>
            <a:ext cx="549467" cy="6767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7C5BEB-9547-18FB-2734-10F98C1C568F}"/>
              </a:ext>
            </a:extLst>
          </p:cNvPr>
          <p:cNvSpPr txBox="1"/>
          <p:nvPr/>
        </p:nvSpPr>
        <p:spPr>
          <a:xfrm>
            <a:off x="8450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7" name="yt_shape_1305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七个大小相同的正方体搭成的几何体如图所示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dbf7"/>
              </a:rPr>
              <a:t>其俯视图是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58" name="yt_image_13058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8829" y="2568235"/>
            <a:ext cx="1192149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60" name="yt_shape_13060"/>
          <p:cNvSpPr txBox="1"/>
          <p:nvPr/>
        </p:nvSpPr>
        <p:spPr>
          <a:xfrm>
            <a:off x="4439816" y="1930649"/>
            <a:ext cx="1457130" cy="711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</a:p>
        </p:txBody>
      </p:sp>
      <p:sp>
        <p:nvSpPr>
          <p:cNvPr id="13061" name="yt_shape_13061"/>
          <p:cNvSpPr txBox="1"/>
          <p:nvPr/>
        </p:nvSpPr>
        <p:spPr>
          <a:xfrm>
            <a:off x="4439816" y="2692850"/>
            <a:ext cx="3240360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062" name="yt_shape_13062"/>
          <p:cNvSpPr txBox="1"/>
          <p:nvPr/>
        </p:nvSpPr>
        <p:spPr>
          <a:xfrm>
            <a:off x="4439816" y="3175872"/>
            <a:ext cx="1457130" cy="7114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sym typeface=""/>
              </a:rPr>
              <a:t> </a:t>
            </a:r>
          </a:p>
        </p:txBody>
      </p:sp>
      <p:sp>
        <p:nvSpPr>
          <p:cNvPr id="13063" name="yt_shape_13063"/>
          <p:cNvSpPr txBox="1"/>
          <p:nvPr/>
        </p:nvSpPr>
        <p:spPr>
          <a:xfrm>
            <a:off x="4439816" y="3938073"/>
            <a:ext cx="367240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    </a:t>
            </a:r>
          </a:p>
        </p:txBody>
      </p:sp>
      <p:pic>
        <p:nvPicPr>
          <p:cNvPr id="3" name="yt_shape_1722145937547">
            <a:extLst>
              <a:ext uri="{FF2B5EF4-FFF2-40B4-BE49-F238E27FC236}">
                <a16:creationId xmlns:a16="http://schemas.microsoft.com/office/drawing/2014/main" id="{3198BA16-B7A8-7E99-6192-EEDBF3C58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1997597"/>
            <a:ext cx="852677" cy="570638"/>
          </a:xfrm>
          <a:prstGeom prst="rect">
            <a:avLst/>
          </a:prstGeom>
        </p:spPr>
      </p:pic>
      <p:pic>
        <p:nvPicPr>
          <p:cNvPr id="5" name="yt_shape_1722145937573">
            <a:extLst>
              <a:ext uri="{FF2B5EF4-FFF2-40B4-BE49-F238E27FC236}">
                <a16:creationId xmlns:a16="http://schemas.microsoft.com/office/drawing/2014/main" id="{E0F5C591-CF76-70D5-E33F-D23EFAA023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09" y="2018502"/>
            <a:ext cx="528827" cy="528827"/>
          </a:xfrm>
          <a:prstGeom prst="rect">
            <a:avLst/>
          </a:prstGeom>
        </p:spPr>
      </p:pic>
      <p:pic>
        <p:nvPicPr>
          <p:cNvPr id="7" name="yt_shape_1722145937647">
            <a:extLst>
              <a:ext uri="{FF2B5EF4-FFF2-40B4-BE49-F238E27FC236}">
                <a16:creationId xmlns:a16="http://schemas.microsoft.com/office/drawing/2014/main" id="{3A39EBCA-CA5A-5622-B517-6A1F5E9A93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3242820"/>
            <a:ext cx="852677" cy="570638"/>
          </a:xfrm>
          <a:prstGeom prst="rect">
            <a:avLst/>
          </a:prstGeom>
        </p:spPr>
      </p:pic>
      <p:pic>
        <p:nvPicPr>
          <p:cNvPr id="9" name="yt_shape_1722145937673">
            <a:extLst>
              <a:ext uri="{FF2B5EF4-FFF2-40B4-BE49-F238E27FC236}">
                <a16:creationId xmlns:a16="http://schemas.microsoft.com/office/drawing/2014/main" id="{A703AA2D-FB38-8790-DB53-97F17A535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1309" y="3263725"/>
            <a:ext cx="528827" cy="52882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D310C7-38DD-8BD2-83A2-9C4E33ED0E4C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4" name="yt_shape_13064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8_ceb77"/>
              </a:rPr>
              <a:t>北宋时期的汝官窑天蓝釉刻花鹅颈瓶是河南博物院九大镇院之宝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具有极高的历史价值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文化价值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关于它的三视图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8db1"/>
              </a:rPr>
              <a:t>下列说法正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66" name="yt_table_1306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0697682"/>
              </p:ext>
            </p:extLst>
          </p:nvPr>
        </p:nvGraphicFramePr>
        <p:xfrm>
          <a:off x="540056" y="2339566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主视图与左视图相同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主视图与俯视图相同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左视图与俯视图相同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三种视图都相同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7"/>
                  </a:ext>
                </a:extLst>
              </a:tr>
            </a:tbl>
          </a:graphicData>
        </a:graphic>
      </p:graphicFrame>
      <p:pic>
        <p:nvPicPr>
          <p:cNvPr id="13065" name="yt_image_13065_skip" title="H_152.46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8727" y="2339566"/>
            <a:ext cx="1070991" cy="1936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FD92C90-BEC0-F1ED-378E-8735EA54EB7D}"/>
              </a:ext>
            </a:extLst>
          </p:cNvPr>
          <p:cNvSpPr txBox="1"/>
          <p:nvPr/>
        </p:nvSpPr>
        <p:spPr>
          <a:xfrm>
            <a:off x="1974109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8" name="yt_shape_13068"/>
          <p:cNvSpPr txBox="1"/>
          <p:nvPr/>
        </p:nvSpPr>
        <p:spPr>
          <a:xfrm>
            <a:off x="540000" y="900000"/>
            <a:ext cx="42319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请画出图中几何体的三视图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69" name="yt_image_13069" title="H_136.4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1088" y="1531667"/>
            <a:ext cx="869823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1" name="yt_shape_13071"/>
          <p:cNvSpPr txBox="1"/>
          <p:nvPr/>
        </p:nvSpPr>
        <p:spPr>
          <a:xfrm>
            <a:off x="540000" y="3314861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73" name="yt_shape_13073"/>
          <p:cNvSpPr txBox="1"/>
          <p:nvPr/>
        </p:nvSpPr>
        <p:spPr>
          <a:xfrm>
            <a:off x="540000" y="3930049"/>
            <a:ext cx="2885342" cy="14498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  <a:r>
              <a:rPr lang="en-US" altLang="zh-CN" sz="8050" b="0" i="0" u="none" spc="20487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</a:rPr>
              <a:t> </a:t>
            </a:r>
          </a:p>
        </p:txBody>
      </p:sp>
      <p:pic>
        <p:nvPicPr>
          <p:cNvPr id="13072" name="yt_image_13072" title="H_126.0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930049"/>
            <a:ext cx="2855214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366001-9DED-32CA-A1FD-D226673C1A53}"/>
              </a:ext>
            </a:extLst>
          </p:cNvPr>
          <p:cNvSpPr txBox="1"/>
          <p:nvPr/>
        </p:nvSpPr>
        <p:spPr>
          <a:xfrm>
            <a:off x="449989" y="3268055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6" name="yt_shape_13076"/>
          <p:cNvSpPr txBox="1"/>
          <p:nvPr/>
        </p:nvSpPr>
        <p:spPr>
          <a:xfrm>
            <a:off x="540119" y="14208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在我国古代建筑中经常使用榫卯构件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549e"/>
              </a:rPr>
              <a:t>如图是某种榫卯构件的示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卯的俯视图是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77" name="yt_image_1307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0683" y="2532614"/>
            <a:ext cx="2770632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9" name="yt_shape_13079"/>
          <p:cNvSpPr txBox="1"/>
          <p:nvPr/>
        </p:nvSpPr>
        <p:spPr>
          <a:xfrm>
            <a:off x="540000" y="3674726"/>
            <a:ext cx="5687454" cy="78342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3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3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500" b="0" i="0" u="none">
                <a:solidFill>
                  <a:srgbClr val="1EE3CF"/>
                </a:solidFill>
                <a:effectLst/>
                <a:latin typeface="Times New Roman" pitchFamily="25"/>
                <a:ea typeface="Times New Roman" pitchFamily="2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</a:p>
        </p:txBody>
      </p:sp>
      <p:sp>
        <p:nvSpPr>
          <p:cNvPr id="13080" name="yt_shape_13080"/>
          <p:cNvSpPr txBox="1"/>
          <p:nvPr/>
        </p:nvSpPr>
        <p:spPr>
          <a:xfrm>
            <a:off x="540000" y="4508933"/>
            <a:ext cx="6204072" cy="46050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937828">
            <a:extLst>
              <a:ext uri="{FF2B5EF4-FFF2-40B4-BE49-F238E27FC236}">
                <a16:creationId xmlns:a16="http://schemas.microsoft.com/office/drawing/2014/main" id="{9E5A0AEC-BAB0-0900-E840-EAD5447AA4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742032"/>
            <a:ext cx="1011427" cy="641231"/>
          </a:xfrm>
          <a:prstGeom prst="rect">
            <a:avLst/>
          </a:prstGeom>
        </p:spPr>
      </p:pic>
      <p:pic>
        <p:nvPicPr>
          <p:cNvPr id="5" name="yt_shape_1722145937855">
            <a:extLst>
              <a:ext uri="{FF2B5EF4-FFF2-40B4-BE49-F238E27FC236}">
                <a16:creationId xmlns:a16="http://schemas.microsoft.com/office/drawing/2014/main" id="{47EB4A7B-4100-24C4-A85D-61DA3F3994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3834621"/>
            <a:ext cx="230377" cy="456052"/>
          </a:xfrm>
          <a:prstGeom prst="rect">
            <a:avLst/>
          </a:prstGeom>
        </p:spPr>
      </p:pic>
      <p:pic>
        <p:nvPicPr>
          <p:cNvPr id="7" name="yt_shape_1722145937881">
            <a:extLst>
              <a:ext uri="{FF2B5EF4-FFF2-40B4-BE49-F238E27FC236}">
                <a16:creationId xmlns:a16="http://schemas.microsoft.com/office/drawing/2014/main" id="{2680A968-E50A-577A-7C82-C7F8F62CAF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3891689"/>
            <a:ext cx="1060642" cy="341918"/>
          </a:xfrm>
          <a:prstGeom prst="rect">
            <a:avLst/>
          </a:prstGeom>
        </p:spPr>
      </p:pic>
      <p:pic>
        <p:nvPicPr>
          <p:cNvPr id="9" name="yt_shape_1722145937907">
            <a:extLst>
              <a:ext uri="{FF2B5EF4-FFF2-40B4-BE49-F238E27FC236}">
                <a16:creationId xmlns:a16="http://schemas.microsoft.com/office/drawing/2014/main" id="{D2E944B0-A90C-9F41-CB36-DC90B460B4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2000" y="3891689"/>
            <a:ext cx="1060642" cy="34191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9A63F9-1E0E-88B0-FB97-3DA268715776}"/>
              </a:ext>
            </a:extLst>
          </p:cNvPr>
          <p:cNvSpPr txBox="1"/>
          <p:nvPr/>
        </p:nvSpPr>
        <p:spPr>
          <a:xfrm>
            <a:off x="4717308" y="18494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075" name="yt_shape_13075"/>
          <p:cNvSpPr txBox="1"/>
          <p:nvPr/>
        </p:nvSpPr>
        <p:spPr>
          <a:xfrm>
            <a:off x="540000" y="941303"/>
            <a:ext cx="10464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不理解从不同的方向看立体图形时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看不见的线需要画虚线致错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2" name="yt_shape_1308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81" name="yt_image_13081" title="H_41.85">
            <a:extLst>
              <a:ext uri="">
                <a16:creationId xmlns="" xmlns:a16="http://schemas.microsoft.com/office/drawing/2014/main" xmlns:a14="http://schemas.microsoft.com/office/drawing/2010/main" xmlns:mc="http://schemas.openxmlformats.org/markup-compatibility/2006" xmlns:p14="http://schemas.microsoft.com/office/powerpoint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84" name="yt_shape_13084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晚上小亮在路灯下散步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在小亮由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处走向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3dd3"/>
              </a:rPr>
              <a:t>他在地上的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影子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86" name="yt_table_1308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061784"/>
              </p:ext>
            </p:extLst>
          </p:nvPr>
        </p:nvGraphicFramePr>
        <p:xfrm>
          <a:off x="540056" y="2441600"/>
          <a:ext cx="2862263" cy="1901952"/>
        </p:xfrm>
        <a:graphic>
          <a:graphicData uri="http://schemas.openxmlformats.org/drawingml/2006/table">
            <a:tbl>
              <a:tblPr/>
              <a:tblGrid>
                <a:gridCol w="2862263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逐渐变短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逐渐变长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先变短后变长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先变长后变短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41"/>
                  </a:ext>
                </a:extLst>
              </a:tr>
            </a:tbl>
          </a:graphicData>
        </a:graphic>
      </p:graphicFrame>
      <p:pic>
        <p:nvPicPr>
          <p:cNvPr id="13085" name="yt_image_13085_skip" title="H_107.55">
            <a:extLst>
              <a:ext uri="">
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97049" y="2441600"/>
            <a:ext cx="1452753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8D7C0ED-0D21-366A-E5D2-60C28F882EDC}"/>
              </a:ext>
            </a:extLst>
          </p:cNvPr>
          <p:cNvSpPr txBox="1"/>
          <p:nvPr/>
        </p:nvSpPr>
        <p:spPr>
          <a:xfrm>
            <a:off x="16693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1139</Words>
  <Application>Microsoft Office PowerPoint</Application>
  <PresentationFormat>宽屏</PresentationFormat>
  <Paragraphs>100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12</cp:revision>
  <dcterms:created xsi:type="dcterms:W3CDTF">2024-07-28T05:44:51Z</dcterms:created>
  <dcterms:modified xsi:type="dcterms:W3CDTF">2024-07-30T04:26:38Z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