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28" r:id="rId6"/>
    <p:sldId id="309" r:id="rId7"/>
    <p:sldId id="311" r:id="rId8"/>
    <p:sldId id="315" r:id="rId9"/>
    <p:sldId id="316" r:id="rId10"/>
    <p:sldId id="319" r:id="rId11"/>
    <p:sldId id="322" r:id="rId12"/>
    <p:sldId id="324" r:id="rId13"/>
    <p:sldId id="325" r:id="rId14"/>
    <p:sldId id="329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0" name="yt_shape_1116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159" name="yt_image_1115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62" name="yt_shape_1116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有理数的乘法法则</a:t>
            </a:r>
          </a:p>
        </p:txBody>
      </p:sp>
      <p:sp>
        <p:nvSpPr>
          <p:cNvPr id="11163" name="yt_shape_11163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下列运算结果为正数的是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64" name="yt_table_111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915748"/>
              </p:ext>
            </p:extLst>
          </p:nvPr>
        </p:nvGraphicFramePr>
        <p:xfrm>
          <a:off x="540056" y="2450902"/>
          <a:ext cx="7571106" cy="950976"/>
        </p:xfrm>
        <a:graphic>
          <a:graphicData uri="http://schemas.openxmlformats.org/drawingml/2006/table">
            <a:tbl>
              <a:tblPr/>
              <a:tblGrid>
                <a:gridCol w="4861243">
                  <a:extLst>
                    <a:ext uri="{9D8B030D-6E8A-4147-A177-3AD203B41FA5}">
                      <a16:colId xmlns:a16="http://schemas.microsoft.com/office/drawing/2014/main" val="10260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</a:tbl>
          </a:graphicData>
        </a:graphic>
      </p:graphicFrame>
      <p:sp>
        <p:nvSpPr>
          <p:cNvPr id="11166" name="yt_shape_11166"/>
          <p:cNvSpPr txBox="1"/>
          <p:nvPr/>
        </p:nvSpPr>
        <p:spPr>
          <a:xfrm>
            <a:off x="540000" y="3452456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167" name="yt_table_11167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744240"/>
                  </p:ext>
                </p:extLst>
              </p:nvPr>
            </p:nvGraphicFramePr>
            <p:xfrm>
              <a:off x="540056" y="3931759"/>
              <a:ext cx="9372368" cy="635000"/>
            </p:xfrm>
            <a:graphic>
              <a:graphicData uri="http://schemas.openxmlformats.org/drawingml/2006/table">
                <a:tbl>
                  <a:tblPr/>
                  <a:tblGrid>
                    <a:gridCol w="2456412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397497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789653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728806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167" name="yt_table_11167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3744240"/>
                  </p:ext>
                </p:extLst>
              </p:nvPr>
            </p:nvGraphicFramePr>
            <p:xfrm>
              <a:off x="540056" y="3931759"/>
              <a:ext cx="9372368" cy="635000"/>
            </p:xfrm>
            <a:graphic>
              <a:graphicData uri="http://schemas.openxmlformats.org/drawingml/2006/table">
                <a:tbl>
                  <a:tblPr/>
                  <a:tblGrid>
                    <a:gridCol w="2456412">
                      <a:extLst>
                        <a:ext uri="{9D8B030D-6E8A-4147-A177-3AD203B41FA5}">
                          <a16:colId xmlns:a16="http://schemas.microsoft.com/office/drawing/2014/main" val="10262"/>
                        </a:ext>
                      </a:extLst>
                    </a:gridCol>
                    <a:gridCol w="2397497">
                      <a:extLst>
                        <a:ext uri="{9D8B030D-6E8A-4147-A177-3AD203B41FA5}">
                          <a16:colId xmlns:a16="http://schemas.microsoft.com/office/drawing/2014/main" val="10263"/>
                        </a:ext>
                      </a:extLst>
                    </a:gridCol>
                    <a:gridCol w="2789653">
                      <a:extLst>
                        <a:ext uri="{9D8B030D-6E8A-4147-A177-3AD203B41FA5}">
                          <a16:colId xmlns:a16="http://schemas.microsoft.com/office/drawing/2014/main" val="10264"/>
                        </a:ext>
                      </a:extLst>
                    </a:gridCol>
                    <a:gridCol w="1728806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284" r="-18832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168" name="yt_shape_11168"/>
          <p:cNvSpPr txBox="1"/>
          <p:nvPr/>
        </p:nvSpPr>
        <p:spPr>
          <a:xfrm>
            <a:off x="540000" y="4617407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69" name="yt_table_11169" title="H_83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2559499"/>
                  </p:ext>
                </p:extLst>
              </p:nvPr>
            </p:nvGraphicFramePr>
            <p:xfrm>
              <a:off x="540056" y="5096710"/>
              <a:ext cx="8229918" cy="1058800"/>
            </p:xfrm>
            <a:graphic>
              <a:graphicData uri="http://schemas.openxmlformats.org/drawingml/2006/table">
                <a:tbl>
                  <a:tblPr/>
                  <a:tblGrid>
                    <a:gridCol w="48612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3368675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169" name="yt_table_11169" descr="{&quot;rangeId&quot;:4,&quot;type&quot;:&quot;Option&quot;}" title="H_83.3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42559499"/>
                  </p:ext>
                </p:extLst>
              </p:nvPr>
            </p:nvGraphicFramePr>
            <p:xfrm>
              <a:off x="540056" y="5096710"/>
              <a:ext cx="8229918" cy="1058800"/>
            </p:xfrm>
            <a:graphic>
              <a:graphicData uri="http://schemas.openxmlformats.org/drawingml/2006/table">
                <a:tbl>
                  <a:tblPr/>
                  <a:tblGrid>
                    <a:gridCol w="48612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3368675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44304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678710">
            <a:extLst>
              <a:ext uri="{FF2B5EF4-FFF2-40B4-BE49-F238E27FC236}">
                <a16:creationId xmlns:a16="http://schemas.microsoft.com/office/drawing/2014/main" id="{AB5728C7-87D8-E8F4-2B19-0C74A7E585C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D4A3DE-1F14-BEDB-7FBA-B704B45312C6}"/>
              </a:ext>
            </a:extLst>
          </p:cNvPr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CD6D71-BDF1-A15F-AAD3-612E1807B29B}"/>
              </a:ext>
            </a:extLst>
          </p:cNvPr>
          <p:cNvSpPr txBox="1"/>
          <p:nvPr/>
        </p:nvSpPr>
        <p:spPr>
          <a:xfrm>
            <a:off x="78413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93AA17-BD23-FF8C-0DF2-F18ECD17073D}"/>
              </a:ext>
            </a:extLst>
          </p:cNvPr>
          <p:cNvSpPr txBox="1"/>
          <p:nvPr/>
        </p:nvSpPr>
        <p:spPr>
          <a:xfrm>
            <a:off x="3878989" y="45706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23" name="yt_shape_11223"/>
              <p:cNvSpPr txBox="1"/>
              <p:nvPr/>
            </p:nvSpPr>
            <p:spPr>
              <a:xfrm>
                <a:off x="540000" y="900000"/>
                <a:ext cx="3546164" cy="52353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223" name="yt_shape_112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46164" cy="5235340"/>
              </a:xfrm>
              <a:prstGeom prst="rect">
                <a:avLst/>
              </a:prstGeom>
              <a:blipFill>
                <a:blip r:embed="rId2"/>
                <a:stretch>
                  <a:fillRect l="-5336" t="-1049" r="-4303" b="-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15372B-B30D-731E-A791-6B545B1F775F}"/>
                  </a:ext>
                </a:extLst>
              </p:cNvPr>
              <p:cNvSpPr txBox="1"/>
              <p:nvPr/>
            </p:nvSpPr>
            <p:spPr>
              <a:xfrm>
                <a:off x="449989" y="1988840"/>
                <a:ext cx="27613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15372B-B30D-731E-A791-6B545B1F7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8840"/>
                <a:ext cx="2761361" cy="772808"/>
              </a:xfrm>
              <a:prstGeom prst="rect">
                <a:avLst/>
              </a:prstGeom>
              <a:blipFill>
                <a:blip r:embed="rId3"/>
                <a:stretch>
                  <a:fillRect l="-3532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9CECEC-9A49-0A98-DBDA-68B012D024F9}"/>
                  </a:ext>
                </a:extLst>
              </p:cNvPr>
              <p:cNvSpPr txBox="1"/>
              <p:nvPr/>
            </p:nvSpPr>
            <p:spPr>
              <a:xfrm>
                <a:off x="449989" y="2668036"/>
                <a:ext cx="1294512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89CECEC-9A49-0A98-DBDA-68B012D02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8036"/>
                <a:ext cx="1294512" cy="775793"/>
              </a:xfrm>
              <a:prstGeom prst="rect">
                <a:avLst/>
              </a:prstGeom>
              <a:blipFill>
                <a:blip r:embed="rId4"/>
                <a:stretch>
                  <a:fillRect l="-7547" r="-754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AA4646-4C5F-92BC-EF6C-1BFDF02217AD}"/>
                  </a:ext>
                </a:extLst>
              </p:cNvPr>
              <p:cNvSpPr txBox="1"/>
              <p:nvPr/>
            </p:nvSpPr>
            <p:spPr>
              <a:xfrm>
                <a:off x="449989" y="4058305"/>
                <a:ext cx="36757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AAA4646-4C5F-92BC-EF6C-1BFDF02217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8305"/>
                <a:ext cx="3675761" cy="768490"/>
              </a:xfrm>
              <a:prstGeom prst="rect">
                <a:avLst/>
              </a:prstGeom>
              <a:blipFill>
                <a:blip r:embed="rId5"/>
                <a:stretch>
                  <a:fillRect l="-2653" r="-248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8DB544-D2BB-C55E-AAF4-01793C2A3F98}"/>
                  </a:ext>
                </a:extLst>
              </p:cNvPr>
              <p:cNvSpPr txBox="1"/>
              <p:nvPr/>
            </p:nvSpPr>
            <p:spPr>
              <a:xfrm>
                <a:off x="449989" y="4733183"/>
                <a:ext cx="123736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A8DB544-D2BB-C55E-AAF4-01793C2A3F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3183"/>
                <a:ext cx="1237362" cy="768490"/>
              </a:xfrm>
              <a:prstGeom prst="rect">
                <a:avLst/>
              </a:prstGeom>
              <a:blipFill>
                <a:blip r:embed="rId6"/>
                <a:stretch>
                  <a:fillRect l="-788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7B4467-6FCB-7CB5-B795-78E95CEA10B3}"/>
                  </a:ext>
                </a:extLst>
              </p:cNvPr>
              <p:cNvSpPr txBox="1"/>
              <p:nvPr/>
            </p:nvSpPr>
            <p:spPr>
              <a:xfrm>
                <a:off x="449989" y="5408061"/>
                <a:ext cx="8611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7B4467-6FCB-7CB5-B795-78E95CEA10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08061"/>
                <a:ext cx="861124" cy="727279"/>
              </a:xfrm>
              <a:prstGeom prst="rect">
                <a:avLst/>
              </a:prstGeom>
              <a:blipFill>
                <a:blip r:embed="rId7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1" name="yt_shape_11231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某食品厂生产的食品罐头中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抽出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听检查质量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42efb"/>
              </a:rPr>
              <a:t>将超过标准质量的用正数表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不足标准质量的用负数表示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结果记录如下表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232" name="yt_table_1123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786357"/>
              </p:ext>
            </p:extLst>
          </p:nvPr>
        </p:nvGraphicFramePr>
        <p:xfrm>
          <a:off x="540000" y="1995319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61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54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54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54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54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54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34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与标准质量的偏差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听数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234" name="yt_shape_11234"/>
          <p:cNvSpPr txBox="1"/>
          <p:nvPr/>
        </p:nvSpPr>
        <p:spPr>
          <a:xfrm>
            <a:off x="540119" y="339892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问这批样品的平均质量比标准质量多还是少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相差多少克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7f91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这批样品的平均质量比标准质量多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3C47E7-B5DD-2593-7865-F74E8292A613}"/>
              </a:ext>
            </a:extLst>
          </p:cNvPr>
          <p:cNvSpPr txBox="1"/>
          <p:nvPr/>
        </p:nvSpPr>
        <p:spPr>
          <a:xfrm>
            <a:off x="450108" y="3827607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7f91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10D6CB-BCD4-A863-D495-231DFDF431DB}"/>
              </a:ext>
            </a:extLst>
          </p:cNvPr>
          <p:cNvSpPr txBox="1"/>
          <p:nvPr/>
        </p:nvSpPr>
        <p:spPr>
          <a:xfrm>
            <a:off x="450108" y="4303095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B3195F-76D6-E6FE-92B7-E919A54BDD86}"/>
              </a:ext>
            </a:extLst>
          </p:cNvPr>
          <p:cNvSpPr txBox="1"/>
          <p:nvPr/>
        </p:nvSpPr>
        <p:spPr>
          <a:xfrm>
            <a:off x="450108" y="4778584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B837D2-5212-C170-EB79-68F01A24EB5A}"/>
              </a:ext>
            </a:extLst>
          </p:cNvPr>
          <p:cNvSpPr txBox="1"/>
          <p:nvPr/>
        </p:nvSpPr>
        <p:spPr>
          <a:xfrm>
            <a:off x="450108" y="5254071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这批样品的平均质量比标准质量多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8" name="yt_shape_1123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37" name="yt_image_11237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0" name="yt_shape_11240"/>
          <p:cNvSpPr txBox="1"/>
          <p:nvPr/>
        </p:nvSpPr>
        <p:spPr>
          <a:xfrm>
            <a:off x="540000" y="1482165"/>
            <a:ext cx="7450758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异号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2FEE037-FAFD-8D4C-0A2F-1A2DF4E3E293}"/>
              </a:ext>
            </a:extLst>
          </p:cNvPr>
          <p:cNvSpPr txBox="1"/>
          <p:nvPr/>
        </p:nvSpPr>
        <p:spPr>
          <a:xfrm>
            <a:off x="449989" y="2386335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DC5802-23D3-C05A-7F00-5A3DB16910AE}"/>
              </a:ext>
            </a:extLst>
          </p:cNvPr>
          <p:cNvSpPr txBox="1"/>
          <p:nvPr/>
        </p:nvSpPr>
        <p:spPr>
          <a:xfrm>
            <a:off x="449989" y="2861823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A394F1-A9A0-D6AF-7A6B-BB9197BFDA5D}"/>
              </a:ext>
            </a:extLst>
          </p:cNvPr>
          <p:cNvSpPr txBox="1"/>
          <p:nvPr/>
        </p:nvSpPr>
        <p:spPr>
          <a:xfrm>
            <a:off x="449989" y="3337311"/>
            <a:ext cx="412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异号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ACE998-72A8-85C8-4BCF-E88F74D603BB}"/>
              </a:ext>
            </a:extLst>
          </p:cNvPr>
          <p:cNvSpPr txBox="1"/>
          <p:nvPr/>
        </p:nvSpPr>
        <p:spPr>
          <a:xfrm>
            <a:off x="449989" y="3812799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FAC6CC4-52A2-44E2-CD7B-182DEDDA5EF4}"/>
              </a:ext>
            </a:extLst>
          </p:cNvPr>
          <p:cNvSpPr txBox="1"/>
          <p:nvPr/>
        </p:nvSpPr>
        <p:spPr>
          <a:xfrm>
            <a:off x="449989" y="4288287"/>
            <a:ext cx="494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933D39-7882-44F3-368F-6A7C712D0654}"/>
              </a:ext>
            </a:extLst>
          </p:cNvPr>
          <p:cNvSpPr txBox="1"/>
          <p:nvPr/>
        </p:nvSpPr>
        <p:spPr>
          <a:xfrm>
            <a:off x="449989" y="4763776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3E29138-7E06-F9C5-AD97-A02A5C691688}"/>
              </a:ext>
            </a:extLst>
          </p:cNvPr>
          <p:cNvSpPr txBox="1"/>
          <p:nvPr/>
        </p:nvSpPr>
        <p:spPr>
          <a:xfrm>
            <a:off x="449989" y="5239263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E797DBB-0794-FD66-DB65-3D91EB1A827D}"/>
              </a:ext>
            </a:extLst>
          </p:cNvPr>
          <p:cNvSpPr txBox="1"/>
          <p:nvPr/>
        </p:nvSpPr>
        <p:spPr>
          <a:xfrm>
            <a:off x="449989" y="5714751"/>
            <a:ext cx="326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3" name="yt_shape_11243"/>
          <p:cNvSpPr txBox="1"/>
          <p:nvPr/>
        </p:nvSpPr>
        <p:spPr>
          <a:xfrm>
            <a:off x="540000" y="900000"/>
            <a:ext cx="63286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244" name="yt_shape_11244"/>
          <p:cNvSpPr txBox="1"/>
          <p:nvPr/>
        </p:nvSpPr>
        <p:spPr>
          <a:xfrm>
            <a:off x="540000" y="1379303"/>
            <a:ext cx="642483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5B30EB0-29C4-0190-A061-BB279DBADAE4}"/>
              </a:ext>
            </a:extLst>
          </p:cNvPr>
          <p:cNvSpPr txBox="1"/>
          <p:nvPr/>
        </p:nvSpPr>
        <p:spPr>
          <a:xfrm>
            <a:off x="449989" y="1332497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5F1428-A062-3A49-8767-692EA0638B62}"/>
              </a:ext>
            </a:extLst>
          </p:cNvPr>
          <p:cNvSpPr txBox="1"/>
          <p:nvPr/>
        </p:nvSpPr>
        <p:spPr>
          <a:xfrm>
            <a:off x="449989" y="1807985"/>
            <a:ext cx="6542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CCC883-7E92-1479-1967-D5375A2666E2}"/>
              </a:ext>
            </a:extLst>
          </p:cNvPr>
          <p:cNvSpPr txBox="1"/>
          <p:nvPr/>
        </p:nvSpPr>
        <p:spPr>
          <a:xfrm>
            <a:off x="449989" y="2283473"/>
            <a:ext cx="543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8CC78F3-D778-32E9-DC30-3C3432E3707A}"/>
              </a:ext>
            </a:extLst>
          </p:cNvPr>
          <p:cNvSpPr txBox="1"/>
          <p:nvPr/>
        </p:nvSpPr>
        <p:spPr>
          <a:xfrm>
            <a:off x="449989" y="2758961"/>
            <a:ext cx="619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3CB82A-0144-9E78-D53B-F946D239EA4D}"/>
              </a:ext>
            </a:extLst>
          </p:cNvPr>
          <p:cNvSpPr txBox="1"/>
          <p:nvPr/>
        </p:nvSpPr>
        <p:spPr>
          <a:xfrm>
            <a:off x="449989" y="3234449"/>
            <a:ext cx="2561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6" name="yt_shape_11246"/>
          <p:cNvSpPr txBox="1"/>
          <p:nvPr/>
        </p:nvSpPr>
        <p:spPr>
          <a:xfrm>
            <a:off x="540119" y="900000"/>
            <a:ext cx="11172505" cy="238498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有理数乘法的一般步骤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确定积的符号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同号得正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异号得负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任何数与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c4c0f"/>
              </a:rPr>
              <a:t>相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乘得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确定积的绝对值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把每一个乘数取绝对值相乘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有理数乘法运算的技巧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小数与带分数进行乘法运算时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6b74d"/>
              </a:rPr>
              <a:t>应该把小数化成分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带分数化成假分数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这样便于约分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0" name="yt_shape_11170"/>
              <p:cNvSpPr txBox="1"/>
              <p:nvPr/>
            </p:nvSpPr>
            <p:spPr>
              <a:xfrm>
                <a:off x="540000" y="900000"/>
                <a:ext cx="8771632" cy="2767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0" name="yt_shape_111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71632" cy="2767552"/>
              </a:xfrm>
              <a:prstGeom prst="rect">
                <a:avLst/>
              </a:prstGeom>
              <a:blipFill>
                <a:blip r:embed="rId2"/>
                <a:stretch>
                  <a:fillRect l="-2156" t="-1982" r="-1182" b="-26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25FAF62-1754-94E1-2978-E8D477D439A5}"/>
              </a:ext>
            </a:extLst>
          </p:cNvPr>
          <p:cNvSpPr txBox="1"/>
          <p:nvPr/>
        </p:nvSpPr>
        <p:spPr>
          <a:xfrm>
            <a:off x="4259989" y="1328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C6CB98-C0C9-EE38-DE49-DED2B968FC02}"/>
              </a:ext>
            </a:extLst>
          </p:cNvPr>
          <p:cNvSpPr txBox="1"/>
          <p:nvPr/>
        </p:nvSpPr>
        <p:spPr>
          <a:xfrm>
            <a:off x="54791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66B5B4-32FB-5103-ED93-D29B7956C9F1}"/>
              </a:ext>
            </a:extLst>
          </p:cNvPr>
          <p:cNvSpPr txBox="1"/>
          <p:nvPr/>
        </p:nvSpPr>
        <p:spPr>
          <a:xfrm>
            <a:off x="6545989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178D575-60C6-2534-D166-21F92BBC002B}"/>
              </a:ext>
            </a:extLst>
          </p:cNvPr>
          <p:cNvSpPr txBox="1"/>
          <p:nvPr/>
        </p:nvSpPr>
        <p:spPr>
          <a:xfrm>
            <a:off x="7917589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060246-CD2B-59DE-B3A3-5AE9C6AF28A0}"/>
              </a:ext>
            </a:extLst>
          </p:cNvPr>
          <p:cNvSpPr txBox="1"/>
          <p:nvPr/>
        </p:nvSpPr>
        <p:spPr>
          <a:xfrm>
            <a:off x="3545614" y="1804170"/>
            <a:ext cx="7896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E7210D-839F-5C6E-E447-1F9485F49A41}"/>
              </a:ext>
            </a:extLst>
          </p:cNvPr>
          <p:cNvSpPr txBox="1"/>
          <p:nvPr/>
        </p:nvSpPr>
        <p:spPr>
          <a:xfrm>
            <a:off x="4764814" y="1804170"/>
            <a:ext cx="6372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82712BB-DB35-0FB6-7694-465B4AA26C88}"/>
                  </a:ext>
                </a:extLst>
              </p:cNvPr>
              <p:cNvSpPr txBox="1"/>
              <p:nvPr/>
            </p:nvSpPr>
            <p:spPr>
              <a:xfrm>
                <a:off x="5879239" y="1804170"/>
                <a:ext cx="7896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5, 'hasSerialNum': 1}">
                <a:extLst>
                  <a:ext uri="{FF2B5EF4-FFF2-40B4-BE49-F238E27FC236}">
                    <a16:creationId xmlns:a16="http://schemas.microsoft.com/office/drawing/2014/main" id="{F82712BB-DB35-0FB6-7694-465B4AA26C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9239" y="1804170"/>
                <a:ext cx="789686" cy="76506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1E79B31-10AF-BBAC-F2D7-E943F39DBCE9}"/>
              </a:ext>
            </a:extLst>
          </p:cNvPr>
          <p:cNvCxnSpPr/>
          <p:nvPr/>
        </p:nvCxnSpPr>
        <p:spPr>
          <a:xfrm>
            <a:off x="5616825" y="2541475"/>
            <a:ext cx="96208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102CEEA1-EC7F-0605-42DE-AD8DDEBA6A82}"/>
                  </a:ext>
                </a:extLst>
              </p:cNvPr>
              <p:cNvSpPr txBox="1"/>
              <p:nvPr/>
            </p:nvSpPr>
            <p:spPr>
              <a:xfrm>
                <a:off x="7403239" y="1804170"/>
                <a:ext cx="1013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5, 'hasSerialNum': 1}">
                <a:extLst>
                  <a:ext uri="{FF2B5EF4-FFF2-40B4-BE49-F238E27FC236}">
                    <a16:creationId xmlns:a16="http://schemas.microsoft.com/office/drawing/2014/main" id="{102CEEA1-EC7F-0605-42DE-AD8DDEBA6A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3239" y="1804170"/>
                <a:ext cx="1013524" cy="765061"/>
              </a:xfrm>
              <a:prstGeom prst="rect">
                <a:avLst/>
              </a:prstGeom>
              <a:blipFill>
                <a:blip r:embed="rId4"/>
                <a:stretch>
                  <a:fillRect l="-8982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04ECD7A-EEB1-628C-9BAC-1B1ADE23B8E5}"/>
              </a:ext>
            </a:extLst>
          </p:cNvPr>
          <p:cNvCxnSpPr/>
          <p:nvPr/>
        </p:nvCxnSpPr>
        <p:spPr>
          <a:xfrm>
            <a:off x="7188450" y="2541475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F05800E4-C5E1-0E1B-56D3-BDC16179BBAD}"/>
              </a:ext>
            </a:extLst>
          </p:cNvPr>
          <p:cNvSpPr txBox="1"/>
          <p:nvPr/>
        </p:nvSpPr>
        <p:spPr>
          <a:xfrm>
            <a:off x="4564789" y="2475619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A7E61C9-9CAA-A57E-AC2E-1D59C359FC28}"/>
              </a:ext>
            </a:extLst>
          </p:cNvPr>
          <p:cNvSpPr txBox="1"/>
          <p:nvPr/>
        </p:nvSpPr>
        <p:spPr>
          <a:xfrm>
            <a:off x="5783989" y="24756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715E012-1292-47C3-6252-1399A7EE012B}"/>
              </a:ext>
            </a:extLst>
          </p:cNvPr>
          <p:cNvSpPr txBox="1"/>
          <p:nvPr/>
        </p:nvSpPr>
        <p:spPr>
          <a:xfrm>
            <a:off x="6850789" y="247561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DE4A97-8A55-8313-B1A0-229D4638B5EA}"/>
              </a:ext>
            </a:extLst>
          </p:cNvPr>
          <p:cNvSpPr txBox="1"/>
          <p:nvPr/>
        </p:nvSpPr>
        <p:spPr>
          <a:xfrm>
            <a:off x="8527189" y="2475619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83825DD-400C-3394-7C7A-62D3B7A72970}"/>
              </a:ext>
            </a:extLst>
          </p:cNvPr>
          <p:cNvSpPr txBox="1"/>
          <p:nvPr/>
        </p:nvSpPr>
        <p:spPr>
          <a:xfrm>
            <a:off x="4483827" y="2951107"/>
            <a:ext cx="789685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C72D02C-CA03-3652-D8C7-82E003282201}"/>
                  </a:ext>
                </a:extLst>
              </p:cNvPr>
              <p:cNvSpPr txBox="1"/>
              <p:nvPr/>
            </p:nvSpPr>
            <p:spPr>
              <a:xfrm>
                <a:off x="5750652" y="2951107"/>
                <a:ext cx="661099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7" name="文本框 16" descr="{'rangeId': 5, 'hasSerialNum': 1}">
                <a:extLst>
                  <a:ext uri="{FF2B5EF4-FFF2-40B4-BE49-F238E27FC236}">
                    <a16:creationId xmlns:a16="http://schemas.microsoft.com/office/drawing/2014/main" id="{1C72D02C-CA03-3652-D8C7-82E0032822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652" y="2951107"/>
                <a:ext cx="661099" cy="7364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AFD6E1AC-CAB8-3053-C557-C1D4BA7DEEE9}"/>
              </a:ext>
            </a:extLst>
          </p:cNvPr>
          <p:cNvCxnSpPr/>
          <p:nvPr/>
        </p:nvCxnSpPr>
        <p:spPr>
          <a:xfrm>
            <a:off x="5488238" y="365983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:a16="http://schemas.microsoft.com/office/drawing/2014/main" id="{6AF93AEA-27EA-B665-EE89-AF1CB7874862}"/>
              </a:ext>
            </a:extLst>
          </p:cNvPr>
          <p:cNvSpPr txBox="1"/>
          <p:nvPr/>
        </p:nvSpPr>
        <p:spPr>
          <a:xfrm>
            <a:off x="6841264" y="2951107"/>
            <a:ext cx="789686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7211C6F-9151-41F4-6A87-EA893FFF0FCC}"/>
              </a:ext>
            </a:extLst>
          </p:cNvPr>
          <p:cNvSpPr txBox="1"/>
          <p:nvPr/>
        </p:nvSpPr>
        <p:spPr>
          <a:xfrm>
            <a:off x="8365264" y="2951107"/>
            <a:ext cx="789686" cy="7364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9" grpId="0" build="allAtOnce"/>
      <p:bldP spid="2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7" name="yt_shape_11177"/>
              <p:cNvSpPr txBox="1"/>
              <p:nvPr/>
            </p:nvSpPr>
            <p:spPr>
              <a:xfrm>
                <a:off x="540000" y="900000"/>
                <a:ext cx="5463034" cy="439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7" name="yt_shape_11177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3034" cy="4392997"/>
              </a:xfrm>
              <a:prstGeom prst="rect">
                <a:avLst/>
              </a:prstGeom>
              <a:blipFill>
                <a:blip r:embed="rId2"/>
                <a:stretch>
                  <a:fillRect l="-3460" t="-1250" r="-2344" b="-34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C244378-B1D8-2CE6-8918-8A6234EFBC88}"/>
              </a:ext>
            </a:extLst>
          </p:cNvPr>
          <p:cNvSpPr txBox="1"/>
          <p:nvPr/>
        </p:nvSpPr>
        <p:spPr>
          <a:xfrm>
            <a:off x="449989" y="180417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9CA040-561A-2EE9-4A13-1FD513B76207}"/>
              </a:ext>
            </a:extLst>
          </p:cNvPr>
          <p:cNvSpPr txBox="1"/>
          <p:nvPr/>
        </p:nvSpPr>
        <p:spPr>
          <a:xfrm>
            <a:off x="449989" y="295510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A4D3E9-7CF1-C95F-8F67-DED8F4591D9E}"/>
                  </a:ext>
                </a:extLst>
              </p:cNvPr>
              <p:cNvSpPr txBox="1"/>
              <p:nvPr/>
            </p:nvSpPr>
            <p:spPr>
              <a:xfrm>
                <a:off x="449989" y="4104458"/>
                <a:ext cx="28185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, 'hasSerialNum': 1}">
                <a:extLst>
                  <a:ext uri="{FF2B5EF4-FFF2-40B4-BE49-F238E27FC236}">
                    <a16:creationId xmlns:a16="http://schemas.microsoft.com/office/drawing/2014/main" id="{D3A4D3E9-7CF1-C95F-8F67-DED8F4591D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4458"/>
                <a:ext cx="2818511" cy="768490"/>
              </a:xfrm>
              <a:prstGeom prst="rect">
                <a:avLst/>
              </a:prstGeom>
              <a:blipFill>
                <a:blip r:embed="rId3"/>
                <a:stretch>
                  <a:fillRect l="-3463" r="-34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11460D4-928C-00F9-D0CD-1BC030656472}"/>
              </a:ext>
            </a:extLst>
          </p:cNvPr>
          <p:cNvSpPr txBox="1"/>
          <p:nvPr/>
        </p:nvSpPr>
        <p:spPr>
          <a:xfrm>
            <a:off x="449989" y="4779336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87" name="yt_shape_11187"/>
              <p:cNvSpPr txBox="1"/>
              <p:nvPr/>
            </p:nvSpPr>
            <p:spPr>
              <a:xfrm>
                <a:off x="540000" y="900000"/>
                <a:ext cx="3991477" cy="43959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87" name="yt_shape_11187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991477" cy="4395947"/>
              </a:xfrm>
              <a:prstGeom prst="rect">
                <a:avLst/>
              </a:prstGeom>
              <a:blipFill>
                <a:blip r:embed="rId2"/>
                <a:stretch>
                  <a:fillRect l="-4740" t="-1248" r="-3670" b="-33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97727CE-3300-E6D4-717B-A9ABD0212355}"/>
              </a:ext>
            </a:extLst>
          </p:cNvPr>
          <p:cNvSpPr txBox="1"/>
          <p:nvPr/>
        </p:nvSpPr>
        <p:spPr>
          <a:xfrm>
            <a:off x="449989" y="1328682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259EEC-1103-1FB8-C467-DD205E8DFF6E}"/>
              </a:ext>
            </a:extLst>
          </p:cNvPr>
          <p:cNvSpPr txBox="1"/>
          <p:nvPr/>
        </p:nvSpPr>
        <p:spPr>
          <a:xfrm>
            <a:off x="449989" y="180417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78DBCF-4E53-D507-88D3-ABF782D0BEF0}"/>
                  </a:ext>
                </a:extLst>
              </p:cNvPr>
              <p:cNvSpPr txBox="1"/>
              <p:nvPr/>
            </p:nvSpPr>
            <p:spPr>
              <a:xfrm>
                <a:off x="449989" y="2955362"/>
                <a:ext cx="2761361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3D78DBCF-4E53-D507-88D3-ABF782D0BE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5362"/>
                <a:ext cx="2761361" cy="769315"/>
              </a:xfrm>
              <a:prstGeom prst="rect">
                <a:avLst/>
              </a:prstGeom>
              <a:blipFill>
                <a:blip r:embed="rId3"/>
                <a:stretch>
                  <a:fillRect l="-353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6DF493-E1E4-6435-7314-5E40E4450004}"/>
                  </a:ext>
                </a:extLst>
              </p:cNvPr>
              <p:cNvSpPr txBox="1"/>
              <p:nvPr/>
            </p:nvSpPr>
            <p:spPr>
              <a:xfrm>
                <a:off x="449989" y="3631065"/>
                <a:ext cx="116592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5}">
                <a:extLst>
                  <a:ext uri="{FF2B5EF4-FFF2-40B4-BE49-F238E27FC236}">
                    <a16:creationId xmlns:a16="http://schemas.microsoft.com/office/drawing/2014/main" id="{806DF493-E1E4-6435-7314-5E40E44500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1065"/>
                <a:ext cx="1165924" cy="769316"/>
              </a:xfrm>
              <a:prstGeom prst="rect">
                <a:avLst/>
              </a:prstGeom>
              <a:blipFill>
                <a:blip r:embed="rId4"/>
                <a:stretch>
                  <a:fillRect l="-8377" r="-837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1B1CC5E-4056-0F3A-97CA-3FD016C4F105}"/>
              </a:ext>
            </a:extLst>
          </p:cNvPr>
          <p:cNvSpPr txBox="1"/>
          <p:nvPr/>
        </p:nvSpPr>
        <p:spPr>
          <a:xfrm>
            <a:off x="449989" y="4782257"/>
            <a:ext cx="2008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5" name="yt_shape_11195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有理数乘法的应用</a:t>
            </a:r>
          </a:p>
        </p:txBody>
      </p:sp>
      <p:sp>
        <p:nvSpPr>
          <p:cNvPr id="11196" name="yt_shape_1119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洛龙区校级月考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水文观测中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常遇到水位上升或下降的问题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4f94"/>
              </a:rPr>
              <a:t>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位上升为正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水位下降为负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几天后为正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几天前为负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如果水位每天上升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e8f1"/>
              </a:rPr>
              <a:t>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天的水位为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天前的水位用算式表示正确的是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97" name="yt_table_111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847451"/>
              </p:ext>
            </p:extLst>
          </p:nvPr>
        </p:nvGraphicFramePr>
        <p:xfrm>
          <a:off x="540056" y="2829000"/>
          <a:ext cx="8942706" cy="950976"/>
        </p:xfrm>
        <a:graphic>
          <a:graphicData uri="http://schemas.openxmlformats.org/drawingml/2006/table">
            <a:tbl>
              <a:tblPr/>
              <a:tblGrid>
                <a:gridCol w="4937443">
                  <a:extLst>
                    <a:ext uri="{9D8B030D-6E8A-4147-A177-3AD203B41FA5}">
                      <a16:colId xmlns:a16="http://schemas.microsoft.com/office/drawing/2014/main" val="10268"/>
                    </a:ext>
                  </a:extLst>
                </a:gridCol>
                <a:gridCol w="4005263">
                  <a:extLst>
                    <a:ext uri="{9D8B030D-6E8A-4147-A177-3AD203B41FA5}">
                      <a16:colId xmlns:a16="http://schemas.microsoft.com/office/drawing/2014/main" val="102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2"/>
                  </a:ext>
                </a:extLst>
              </a:tr>
            </a:tbl>
          </a:graphicData>
        </a:graphic>
      </p:graphicFrame>
      <p:pic>
        <p:nvPicPr>
          <p:cNvPr id="3" name="yt_shape_1722145678799">
            <a:extLst>
              <a:ext uri="{FF2B5EF4-FFF2-40B4-BE49-F238E27FC236}">
                <a16:creationId xmlns:a16="http://schemas.microsoft.com/office/drawing/2014/main" id="{AD39302F-4948-ED4D-73FE-7E2B11B8FD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CCC47F-CEDB-8944-0C53-B9376A0A5FEA}"/>
              </a:ext>
            </a:extLst>
          </p:cNvPr>
          <p:cNvSpPr txBox="1"/>
          <p:nvPr/>
        </p:nvSpPr>
        <p:spPr>
          <a:xfrm>
            <a:off x="8441582" y="22936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9" name="yt_shape_11199"/>
          <p:cNvSpPr txBox="1"/>
          <p:nvPr/>
        </p:nvSpPr>
        <p:spPr>
          <a:xfrm>
            <a:off x="540119" y="900000"/>
            <a:ext cx="11492915" cy="242424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某小商店每天亏损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一周的利润是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某冷冻厂的一个冷库内的温度是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如果每小时能降温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4h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813e,isEnd"/>
              </a:rPr>
              <a:t>后温度降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4h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后温度降为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A5AF2D-B96B-7A40-B19C-90B638688B61}"/>
              </a:ext>
            </a:extLst>
          </p:cNvPr>
          <p:cNvSpPr txBox="1"/>
          <p:nvPr/>
        </p:nvSpPr>
        <p:spPr>
          <a:xfrm>
            <a:off x="6317508" y="85319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2D1F351-7B40-5E6F-3AA9-AD992A2C695A}"/>
              </a:ext>
            </a:extLst>
          </p:cNvPr>
          <p:cNvSpPr txBox="1"/>
          <p:nvPr/>
        </p:nvSpPr>
        <p:spPr>
          <a:xfrm>
            <a:off x="450108" y="2279658"/>
            <a:ext cx="506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B8FDE3-BAFF-00A8-73B3-30BA6EAFB9A6}"/>
              </a:ext>
            </a:extLst>
          </p:cNvPr>
          <p:cNvSpPr txBox="1"/>
          <p:nvPr/>
        </p:nvSpPr>
        <p:spPr>
          <a:xfrm>
            <a:off x="450108" y="2755146"/>
            <a:ext cx="3693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后温度降为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204" name="yt_shape_11204"/>
              <p:cNvSpPr txBox="1"/>
              <p:nvPr/>
            </p:nvSpPr>
            <p:spPr>
              <a:xfrm>
                <a:off x="540000" y="900000"/>
                <a:ext cx="9804472" cy="1168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  <a:sym typeface=",isEnd"/>
                  </a:rPr>
                  <a:t>易将有理数的乘法法则与加法法则的符号确定方法相混淆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下列各算式中的积是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1204" name="yt_shape_112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04472" cy="1168047"/>
              </a:xfrm>
              <a:prstGeom prst="rect">
                <a:avLst/>
              </a:prstGeom>
              <a:blipFill>
                <a:blip r:embed="rId2"/>
                <a:stretch>
                  <a:fillRect l="-1928" t="-4712" b="-41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1206" name="yt_table_11206" title="H_101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7006967"/>
                  </p:ext>
                </p:extLst>
              </p:nvPr>
            </p:nvGraphicFramePr>
            <p:xfrm>
              <a:off x="540056" y="2078217"/>
              <a:ext cx="7123430" cy="1285748"/>
            </p:xfrm>
            <a:graphic>
              <a:graphicData uri="http://schemas.openxmlformats.org/drawingml/2006/table">
                <a:tbl>
                  <a:tblPr/>
                  <a:tblGrid>
                    <a:gridCol w="429450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282892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1206" name="yt_table_11206" title="H_101.2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37006967"/>
                  </p:ext>
                </p:extLst>
              </p:nvPr>
            </p:nvGraphicFramePr>
            <p:xfrm>
              <a:off x="540056" y="2078217"/>
              <a:ext cx="7123430" cy="1285748"/>
            </p:xfrm>
            <a:graphic>
              <a:graphicData uri="http://schemas.openxmlformats.org/drawingml/2006/table">
                <a:tbl>
                  <a:tblPr/>
                  <a:tblGrid>
                    <a:gridCol w="429450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  <a:gridCol w="2828925">
                      <a:extLst>
                        <a:ext uri="{9D8B030D-6E8A-4147-A177-3AD203B41FA5}">
                          <a16:colId xmlns:a16="http://schemas.microsoft.com/office/drawing/2014/main" val="10271"/>
                        </a:ext>
                      </a:extLst>
                    </a:gridCol>
                  </a:tblGrid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5957" b="-1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1613" b="-1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3"/>
                      </a:ext>
                    </a:extLst>
                  </a:tr>
                  <a:tr h="6428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6595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1613" t="-10000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AF1C803-AD4F-2DB0-AFFF-7653707661FF}"/>
              </a:ext>
            </a:extLst>
          </p:cNvPr>
          <p:cNvSpPr txBox="1"/>
          <p:nvPr/>
        </p:nvSpPr>
        <p:spPr>
          <a:xfrm>
            <a:off x="5322027" y="1340768"/>
            <a:ext cx="400748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8" name="yt_shape_1120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207" name="yt_image_11207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0" name="yt_shape_11210"/>
          <p:cNvSpPr txBox="1"/>
          <p:nvPr/>
        </p:nvSpPr>
        <p:spPr>
          <a:xfrm>
            <a:off x="540000" y="1482165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2" name="yt_table_112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4225062"/>
              </p:ext>
            </p:extLst>
          </p:nvPr>
        </p:nvGraphicFramePr>
        <p:xfrm>
          <a:off x="540056" y="1961468"/>
          <a:ext cx="6240780" cy="950976"/>
        </p:xfrm>
        <a:graphic>
          <a:graphicData uri="http://schemas.openxmlformats.org/drawingml/2006/table">
            <a:tbl>
              <a:tblPr/>
              <a:tblGrid>
                <a:gridCol w="4043680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  <a:gridCol w="2197100">
                  <a:extLst>
                    <a:ext uri="{9D8B030D-6E8A-4147-A177-3AD203B41FA5}">
                      <a16:colId xmlns:a16="http://schemas.microsoft.com/office/drawing/2014/main" val="102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｜＞｜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6"/>
                  </a:ext>
                </a:extLst>
              </a:tr>
            </a:tbl>
          </a:graphicData>
        </a:graphic>
      </p:graphicFrame>
      <p:pic>
        <p:nvPicPr>
          <p:cNvPr id="11211" name="yt_image_11211_skip" title="H_37.0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33190" y="1961468"/>
            <a:ext cx="2916936" cy="470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14" name="yt_shape_11214"/>
          <p:cNvSpPr txBox="1"/>
          <p:nvPr/>
        </p:nvSpPr>
        <p:spPr>
          <a:xfrm>
            <a:off x="540000" y="2963022"/>
            <a:ext cx="58748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则必有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5" name="yt_table_112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7798399"/>
              </p:ext>
            </p:extLst>
          </p:nvPr>
        </p:nvGraphicFramePr>
        <p:xfrm>
          <a:off x="540056" y="3442325"/>
          <a:ext cx="5380038" cy="1901952"/>
        </p:xfrm>
        <a:graphic>
          <a:graphicData uri="http://schemas.openxmlformats.org/drawingml/2006/table">
            <a:tbl>
              <a:tblPr/>
              <a:tblGrid>
                <a:gridCol w="5380038">
                  <a:extLst>
                    <a:ext uri="{9D8B030D-6E8A-4147-A177-3AD203B41FA5}">
                      <a16:colId xmlns:a16="http://schemas.microsoft.com/office/drawing/2014/main" val="102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且负数的绝对值较大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且正数的绝对值较大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EE66773-0E07-6FD3-FF89-A83B5AF22D58}"/>
              </a:ext>
            </a:extLst>
          </p:cNvPr>
          <p:cNvSpPr txBox="1"/>
          <p:nvPr/>
        </p:nvSpPr>
        <p:spPr>
          <a:xfrm>
            <a:off x="70793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7F7E46-6476-B820-9017-5E406666F642}"/>
              </a:ext>
            </a:extLst>
          </p:cNvPr>
          <p:cNvSpPr txBox="1"/>
          <p:nvPr/>
        </p:nvSpPr>
        <p:spPr>
          <a:xfrm>
            <a:off x="5455186" y="29162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7" name="yt_shape_1121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两点在数轴上表示的数分别为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b1c3"/>
              </a:rPr>
              <a:t>下列式子成立的是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19" name="yt_table_1121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418753"/>
              </p:ext>
            </p:extLst>
          </p:nvPr>
        </p:nvGraphicFramePr>
        <p:xfrm>
          <a:off x="540056" y="2363386"/>
          <a:ext cx="9153843" cy="950976"/>
        </p:xfrm>
        <a:graphic>
          <a:graphicData uri="http://schemas.openxmlformats.org/drawingml/2006/table">
            <a:tbl>
              <a:tblPr/>
              <a:tblGrid>
                <a:gridCol w="5034280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4119563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2"/>
                  </a:ext>
                </a:extLst>
              </a:tr>
            </a:tbl>
          </a:graphicData>
        </a:graphic>
      </p:graphicFrame>
      <p:pic>
        <p:nvPicPr>
          <p:cNvPr id="11218" name="yt_image_11218_skip" title="H_39.6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912" y="1859435"/>
            <a:ext cx="2864358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AFBEEB8-F743-E47D-872A-99B421C783EA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221" name="yt_shape_11221"/>
          <p:cNvSpPr txBox="1"/>
          <p:nvPr/>
        </p:nvSpPr>
        <p:spPr>
          <a:xfrm>
            <a:off x="540056" y="3414777"/>
            <a:ext cx="11111999" cy="50804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任取两个数相乘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所得的乘积最小是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51EA8E-A4BB-0B6B-61F8-E73AB1D1666E}"/>
              </a:ext>
            </a:extLst>
          </p:cNvPr>
          <p:cNvSpPr txBox="1"/>
          <p:nvPr/>
        </p:nvSpPr>
        <p:spPr>
          <a:xfrm>
            <a:off x="10432244" y="3367971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1749</Words>
  <Application>Microsoft Office PowerPoint</Application>
  <PresentationFormat>宽屏</PresentationFormat>
  <Paragraphs>182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2024-07-29T10:45:47Z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