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03" r:id="rId3"/>
    <p:sldId id="305" r:id="rId4"/>
    <p:sldId id="307" r:id="rId5"/>
    <p:sldId id="309" r:id="rId6"/>
    <p:sldId id="316" r:id="rId7"/>
    <p:sldId id="311" r:id="rId8"/>
    <p:sldId id="313" r:id="rId9"/>
    <p:sldId id="315" r:id="rId10"/>
    <p:sldId id="256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auto" latinLnBrk="0" hangingPunct="1">
      <a:lnSpc>
        <a:spcPct val="100000"/>
      </a:lnSpc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53" d="100"/>
          <a:sy n="53" d="100"/>
        </p:scale>
        <p:origin x="86" y="533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2024/7/30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1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91" name="yt_shape_11891"/>
          <p:cNvSpPr txBox="1"/>
          <p:nvPr/>
        </p:nvSpPr>
        <p:spPr>
          <a:xfrm>
            <a:off x="540000" y="900000"/>
            <a:ext cx="6218049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对有理数有关概念理解不清造成错误</a:t>
            </a:r>
          </a:p>
        </p:txBody>
      </p:sp>
      <p:sp>
        <p:nvSpPr>
          <p:cNvPr id="11892" name="yt_shape_11892"/>
          <p:cNvSpPr txBox="1"/>
          <p:nvPr/>
        </p:nvSpPr>
        <p:spPr>
          <a:xfrm>
            <a:off x="540000" y="1389434"/>
            <a:ext cx="4300857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1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下列说法正确的是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D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893" name="yt_table_11893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9092448"/>
              </p:ext>
            </p:extLst>
          </p:nvPr>
        </p:nvGraphicFramePr>
        <p:xfrm>
          <a:off x="540056" y="1868737"/>
          <a:ext cx="4978400" cy="1901952"/>
        </p:xfrm>
        <a:graphic>
          <a:graphicData uri="http://schemas.openxmlformats.org/drawingml/2006/table">
            <a:tbl>
              <a:tblPr/>
              <a:tblGrid>
                <a:gridCol w="4978400">
                  <a:extLst>
                    <a:ext uri="{9D8B030D-6E8A-4147-A177-3AD203B41FA5}">
                      <a16:colId xmlns:a16="http://schemas.microsoft.com/office/drawing/2014/main" val="1039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最小的正整数是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是负数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9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符号不同的两个数互为相反数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的相反数是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15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01"/>
                  </a:ext>
                </a:extLst>
              </a:tr>
            </a:tbl>
          </a:graphicData>
        </a:graphic>
      </p:graphicFrame>
      <p:pic>
        <p:nvPicPr>
          <p:cNvPr id="3" name="yt_shape_1722145768214">
            <a:extLst>
              <a:ext uri="{FF2B5EF4-FFF2-40B4-BE49-F238E27FC236}">
                <a16:creationId xmlns:a16="http://schemas.microsoft.com/office/drawing/2014/main" id="{283E4E00-CD6A-2311-C0B0-5EA278794E7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804"/>
            <a:ext cx="976502" cy="328797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8EA44FB-DBB0-4D59-8735-FDA9B696378F}"/>
              </a:ext>
            </a:extLst>
          </p:cNvPr>
          <p:cNvSpPr txBox="1"/>
          <p:nvPr/>
        </p:nvSpPr>
        <p:spPr>
          <a:xfrm>
            <a:off x="3878989" y="1342628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95" name="yt_shape_11895"/>
          <p:cNvSpPr txBox="1"/>
          <p:nvPr/>
        </p:nvSpPr>
        <p:spPr>
          <a:xfrm>
            <a:off x="540000" y="900000"/>
            <a:ext cx="9603591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错误理解数轴上两点之间的距离与两点所表示的数之间的关系</a:t>
            </a:r>
          </a:p>
        </p:txBody>
      </p:sp>
      <p:sp>
        <p:nvSpPr>
          <p:cNvPr id="11896" name="yt_shape_11896"/>
          <p:cNvSpPr txBox="1"/>
          <p:nvPr/>
        </p:nvSpPr>
        <p:spPr>
          <a:xfrm>
            <a:off x="540119" y="1389434"/>
            <a:ext cx="11492915" cy="908647"/>
          </a:xfrm>
          <a:prstGeom prst="rect">
            <a:avLst/>
          </a:prstGeom>
        </p:spPr>
        <p:txBody>
          <a:bodyPr vert="horz" wrap="square" lIns="0" tIns="0" rIns="0" bIns="0" rtlCol="0">
            <a:no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已知在数轴上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到原点的距离为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到原点的距离为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7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则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B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  <a:sym typeface="_⨹_3_5aa41,isEnd"/>
              </a:rPr>
              <a:t>两点间</a:t>
            </a:r>
            <a:b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</a:b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的距离为</a:t>
            </a:r>
            <a:r>
              <a:rPr sz="22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2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                   </a:t>
            </a:r>
            <a:r>
              <a:rPr sz="1000" u="sng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/>
              </a:rPr>
              <a:t> </a:t>
            </a:r>
            <a:r>
              <a:rPr sz="100" spc="-100">
                <a:latin typeface="Times New Roman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  <a:sym typeface=",isEnd"/>
              </a:rPr>
              <a:t>.</a:t>
            </a:r>
          </a:p>
        </p:txBody>
      </p:sp>
      <p:pic>
        <p:nvPicPr>
          <p:cNvPr id="3" name="yt_shape_1722145768279">
            <a:extLst>
              <a:ext uri="{FF2B5EF4-FFF2-40B4-BE49-F238E27FC236}">
                <a16:creationId xmlns:a16="http://schemas.microsoft.com/office/drawing/2014/main" id="{01C19FFD-8FEA-8BAE-2A77-C41E34B421C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804"/>
            <a:ext cx="976502" cy="328797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65D2E46-1681-73D3-73E3-2CAF65798EC5}"/>
              </a:ext>
            </a:extLst>
          </p:cNvPr>
          <p:cNvSpPr txBox="1"/>
          <p:nvPr/>
        </p:nvSpPr>
        <p:spPr>
          <a:xfrm>
            <a:off x="1974108" y="1818116"/>
            <a:ext cx="12468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97" name="yt_shape_11897"/>
          <p:cNvSpPr txBox="1"/>
          <p:nvPr/>
        </p:nvSpPr>
        <p:spPr>
          <a:xfrm>
            <a:off x="540000" y="900000"/>
            <a:ext cx="7276031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误认为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忽略对字母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a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分情况讨论</a:t>
            </a:r>
          </a:p>
        </p:txBody>
      </p:sp>
      <p:sp>
        <p:nvSpPr>
          <p:cNvPr id="11898" name="yt_shape_11898"/>
          <p:cNvSpPr txBox="1"/>
          <p:nvPr/>
        </p:nvSpPr>
        <p:spPr>
          <a:xfrm>
            <a:off x="540000" y="1389434"/>
            <a:ext cx="8899872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3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如果一个数的绝对值等于它本身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那么这个数一定是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C</a:t>
            </a:r>
            <a:r>
              <a:rPr lang="zh-CN" altLang="zh-CN" sz="2400" b="0" i="0" u="none">
                <a:solidFill>
                  <a:srgbClr val="3D4263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1899" name="yt_table_11899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2826564"/>
              </p:ext>
            </p:extLst>
          </p:nvPr>
        </p:nvGraphicFramePr>
        <p:xfrm>
          <a:off x="540056" y="1868737"/>
          <a:ext cx="5402580" cy="950976"/>
        </p:xfrm>
        <a:graphic>
          <a:graphicData uri="http://schemas.openxmlformats.org/drawingml/2006/table">
            <a:tbl>
              <a:tblPr/>
              <a:tblGrid>
                <a:gridCol w="3167380">
                  <a:extLst>
                    <a:ext uri="{9D8B030D-6E8A-4147-A177-3AD203B41FA5}">
                      <a16:colId xmlns:a16="http://schemas.microsoft.com/office/drawing/2014/main" val="10391"/>
                    </a:ext>
                  </a:extLst>
                </a:gridCol>
                <a:gridCol w="2235200">
                  <a:extLst>
                    <a:ext uri="{9D8B030D-6E8A-4147-A177-3AD203B41FA5}">
                      <a16:colId xmlns:a16="http://schemas.microsoft.com/office/drawing/2014/main" val="1039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A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负数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48254" indent="-448254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B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负数或零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C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正数或零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431746" indent="-431746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D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.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 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正数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03"/>
                  </a:ext>
                </a:extLst>
              </a:tr>
            </a:tbl>
          </a:graphicData>
        </a:graphic>
      </p:graphicFrame>
      <p:pic>
        <p:nvPicPr>
          <p:cNvPr id="3" name="yt_shape_1722145768402">
            <a:extLst>
              <a:ext uri="{FF2B5EF4-FFF2-40B4-BE49-F238E27FC236}">
                <a16:creationId xmlns:a16="http://schemas.microsoft.com/office/drawing/2014/main" id="{1645EBB0-D224-1262-6B09-0509DB9B4BB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804"/>
            <a:ext cx="976502" cy="328797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5FC7918E-8343-B3B0-D750-236582F362E5}"/>
              </a:ext>
            </a:extLst>
          </p:cNvPr>
          <p:cNvSpPr txBox="1"/>
          <p:nvPr/>
        </p:nvSpPr>
        <p:spPr>
          <a:xfrm>
            <a:off x="8450989" y="134262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01" name="yt_shape_11901"/>
          <p:cNvSpPr txBox="1"/>
          <p:nvPr/>
        </p:nvSpPr>
        <p:spPr>
          <a:xfrm>
            <a:off x="540000" y="900000"/>
            <a:ext cx="6525825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利用分配律计算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常常漏乘或弄错符号</a:t>
            </a:r>
          </a:p>
        </p:txBody>
      </p:sp>
      <p:sp>
        <p:nvSpPr>
          <p:cNvPr id="11902" name="yt_shape_11902"/>
          <p:cNvSpPr txBox="1"/>
          <p:nvPr/>
        </p:nvSpPr>
        <p:spPr>
          <a:xfrm>
            <a:off x="540000" y="1389434"/>
            <a:ext cx="130805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计算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：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903" name="yt_shape_11903"/>
              <p:cNvSpPr txBox="1"/>
              <p:nvPr/>
            </p:nvSpPr>
            <p:spPr>
              <a:xfrm>
                <a:off x="540000" y="1868737"/>
                <a:ext cx="4582986" cy="64915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24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）；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903" name="yt_shape_11903" descr="{&quot;rangeId&quot;:17,&quot;color&quot;:&quot;B&quot;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868737"/>
                <a:ext cx="4582986" cy="649152"/>
              </a:xfrm>
              <a:prstGeom prst="rect">
                <a:avLst/>
              </a:prstGeom>
              <a:blipFill>
                <a:blip r:embed="rId2"/>
                <a:stretch>
                  <a:fillRect l="-4128" r="-3063" b="-150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905" name="yt_shape_11905"/>
              <p:cNvSpPr txBox="1"/>
              <p:nvPr/>
            </p:nvSpPr>
            <p:spPr>
              <a:xfrm>
                <a:off x="540000" y="2568677"/>
                <a:ext cx="9353523" cy="1597489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）＋（－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24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30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905" name="yt_shape_11905" descr="{&quot;rangeId&quot;:17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568677"/>
                <a:ext cx="9353523" cy="1597489"/>
              </a:xfrm>
              <a:prstGeom prst="rect">
                <a:avLst/>
              </a:prstGeom>
              <a:blipFill>
                <a:blip r:embed="rId3"/>
                <a:stretch>
                  <a:fillRect l="-2021" r="-978" b="-1106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22145768507">
            <a:extLst>
              <a:ext uri="{FF2B5EF4-FFF2-40B4-BE49-F238E27FC236}">
                <a16:creationId xmlns:a16="http://schemas.microsoft.com/office/drawing/2014/main" id="{C7C83F09-718C-2546-0838-1F104F63D9A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804"/>
            <a:ext cx="976502" cy="328797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15D30E25-031A-049B-E4DF-144F52D5D99F}"/>
                  </a:ext>
                </a:extLst>
              </p:cNvPr>
              <p:cNvSpPr txBox="1"/>
              <p:nvPr/>
            </p:nvSpPr>
            <p:spPr>
              <a:xfrm>
                <a:off x="449989" y="2521871"/>
                <a:ext cx="9443148" cy="7757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5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）＋（－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24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7, 'mathAnswerShape': 1}">
                <a:extLst>
                  <a:ext uri="{FF2B5EF4-FFF2-40B4-BE49-F238E27FC236}">
                    <a16:creationId xmlns:a16="http://schemas.microsoft.com/office/drawing/2014/main" id="{15D30E25-031A-049B-E4DF-144F52D5D99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521871"/>
                <a:ext cx="9443148" cy="775793"/>
              </a:xfrm>
              <a:prstGeom prst="rect">
                <a:avLst/>
              </a:prstGeom>
              <a:blipFill>
                <a:blip r:embed="rId5"/>
                <a:stretch>
                  <a:fillRect l="-1033" r="-968" b="-472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C4662755-0188-AFD5-B5E9-0E21B7C8772D}"/>
              </a:ext>
            </a:extLst>
          </p:cNvPr>
          <p:cNvSpPr txBox="1"/>
          <p:nvPr/>
        </p:nvSpPr>
        <p:spPr>
          <a:xfrm>
            <a:off x="449989" y="3204052"/>
            <a:ext cx="2313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14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24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D711143-E576-2092-0380-33CA5F1F589F}"/>
              </a:ext>
            </a:extLst>
          </p:cNvPr>
          <p:cNvSpPr txBox="1"/>
          <p:nvPr/>
        </p:nvSpPr>
        <p:spPr>
          <a:xfrm>
            <a:off x="449989" y="3679541"/>
            <a:ext cx="942086" cy="517982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30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1907" name="yt_shape_11907"/>
              <p:cNvSpPr txBox="1"/>
              <p:nvPr/>
            </p:nvSpPr>
            <p:spPr>
              <a:xfrm>
                <a:off x="540000" y="900000"/>
                <a:ext cx="4203074" cy="336810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99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17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19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19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100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19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19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1900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19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1898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17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907" name="yt_shape_11907" descr="{&quot;rangeId&quot;:18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900000"/>
                <a:ext cx="4203074" cy="3368102"/>
              </a:xfrm>
              <a:prstGeom prst="rect">
                <a:avLst/>
              </a:prstGeom>
              <a:blipFill>
                <a:blip r:embed="rId2"/>
                <a:stretch>
                  <a:fillRect l="-4499" r="-3483" b="-21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6AA4DB8A-7E3D-D75E-50CF-7879CE2322EE}"/>
                  </a:ext>
                </a:extLst>
              </p:cNvPr>
              <p:cNvSpPr txBox="1"/>
              <p:nvPr/>
            </p:nvSpPr>
            <p:spPr>
              <a:xfrm>
                <a:off x="449989" y="1527882"/>
                <a:ext cx="4342511" cy="76829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＝（－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100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19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8}">
                <a:extLst>
                  <a:ext uri="{FF2B5EF4-FFF2-40B4-BE49-F238E27FC236}">
                    <a16:creationId xmlns:a16="http://schemas.microsoft.com/office/drawing/2014/main" id="{6AA4DB8A-7E3D-D75E-50CF-7879CE2322E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1527882"/>
                <a:ext cx="4342511" cy="768299"/>
              </a:xfrm>
              <a:prstGeom prst="rect">
                <a:avLst/>
              </a:prstGeom>
              <a:blipFill>
                <a:blip r:embed="rId3"/>
                <a:stretch>
                  <a:fillRect l="-2247" r="-2247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5787BE1F-4D2F-C12C-C5B8-3820AA162D7C}"/>
                  </a:ext>
                </a:extLst>
              </p:cNvPr>
              <p:cNvSpPr txBox="1"/>
              <p:nvPr/>
            </p:nvSpPr>
            <p:spPr>
              <a:xfrm>
                <a:off x="449989" y="2202569"/>
                <a:ext cx="3123311" cy="76830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100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19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19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3" name="文本框 2" descr="{'rangeId': 18}">
                <a:extLst>
                  <a:ext uri="{FF2B5EF4-FFF2-40B4-BE49-F238E27FC236}">
                    <a16:creationId xmlns:a16="http://schemas.microsoft.com/office/drawing/2014/main" id="{5787BE1F-4D2F-C12C-C5B8-3820AA162D7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202569"/>
                <a:ext cx="3123311" cy="768300"/>
              </a:xfrm>
              <a:prstGeom prst="rect">
                <a:avLst/>
              </a:prstGeom>
              <a:blipFill>
                <a:blip r:embed="rId4"/>
                <a:stretch>
                  <a:fillRect l="-3125" r="-3125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813C1AC9-A7C7-48FB-006B-CBB77681CB54}"/>
                  </a:ext>
                </a:extLst>
              </p:cNvPr>
              <p:cNvSpPr txBox="1"/>
              <p:nvPr/>
            </p:nvSpPr>
            <p:spPr>
              <a:xfrm>
                <a:off x="449989" y="2877257"/>
                <a:ext cx="2056511" cy="76931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1900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19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8}">
                <a:extLst>
                  <a:ext uri="{FF2B5EF4-FFF2-40B4-BE49-F238E27FC236}">
                    <a16:creationId xmlns:a16="http://schemas.microsoft.com/office/drawing/2014/main" id="{813C1AC9-A7C7-48FB-006B-CBB77681CB5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877257"/>
                <a:ext cx="2056511" cy="769315"/>
              </a:xfrm>
              <a:prstGeom prst="rect">
                <a:avLst/>
              </a:prstGeom>
              <a:blipFill>
                <a:blip r:embed="rId5"/>
                <a:stretch>
                  <a:fillRect l="-4748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C24FB266-1228-CE68-109F-12195E227AD2}"/>
                  </a:ext>
                </a:extLst>
              </p:cNvPr>
              <p:cNvSpPr txBox="1"/>
              <p:nvPr/>
            </p:nvSpPr>
            <p:spPr>
              <a:xfrm>
                <a:off x="449989" y="3552960"/>
                <a:ext cx="1904111" cy="72937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1898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17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18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5" name="文本框 4" descr="{'rangeId': 18}">
                <a:extLst>
                  <a:ext uri="{FF2B5EF4-FFF2-40B4-BE49-F238E27FC236}">
                    <a16:creationId xmlns:a16="http://schemas.microsoft.com/office/drawing/2014/main" id="{C24FB266-1228-CE68-109F-12195E227AD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3552960"/>
                <a:ext cx="1904111" cy="729374"/>
              </a:xfrm>
              <a:prstGeom prst="rect">
                <a:avLst/>
              </a:prstGeom>
              <a:blipFill>
                <a:blip r:embed="rId6"/>
                <a:stretch>
                  <a:fillRect l="-5128" r="-5128" b="-84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11" name="yt_shape_11911"/>
          <p:cNvSpPr txBox="1"/>
          <p:nvPr/>
        </p:nvSpPr>
        <p:spPr>
          <a:xfrm>
            <a:off x="540000" y="900000"/>
            <a:ext cx="6525825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未弄清楚运算顺序或缺乏运算技巧出错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912" name="yt_shape_11912"/>
              <p:cNvSpPr txBox="1"/>
              <p:nvPr/>
            </p:nvSpPr>
            <p:spPr>
              <a:xfrm>
                <a:off x="540000" y="1389434"/>
                <a:ext cx="3986669" cy="64197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5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计算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24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912" name="yt_shape_11912" descr="{&quot;rangeId&quot;:10,&quot;color&quot;:&quot;B&quot;,&quot;hasSerialNum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389434"/>
                <a:ext cx="3986669" cy="641971"/>
              </a:xfrm>
              <a:prstGeom prst="rect">
                <a:avLst/>
              </a:prstGeom>
              <a:blipFill>
                <a:blip r:embed="rId2"/>
                <a:stretch>
                  <a:fillRect l="-4740" r="-3517" b="-1523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914" name="yt_shape_11914"/>
              <p:cNvSpPr txBox="1"/>
              <p:nvPr/>
            </p:nvSpPr>
            <p:spPr>
              <a:xfrm>
                <a:off x="540000" y="2082193"/>
                <a:ext cx="4453142" cy="1785553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no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原式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24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÷</a:t>
                </a:r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24</m:t>
                        </m:r>
                      </m:den>
                    </m:f>
                  </m:oMath>
                </a14:m>
                <a:r>
                  <a:rPr lang="en-US" altLang="zh-CN" sz="1500" b="0" i="1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576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</p:txBody>
          </p:sp>
        </mc:Choice>
        <mc:Fallback xmlns:a16="http://schemas.microsoft.com/office/drawing/2014/main" xmlns="">
          <p:sp>
            <p:nvSpPr>
              <p:cNvPr id="11914" name="yt_shape_11914" descr="{&quot;rangeId&quot;:10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2082193"/>
                <a:ext cx="4453142" cy="1785553"/>
              </a:xfrm>
              <a:prstGeom prst="rect">
                <a:avLst/>
              </a:prstGeom>
              <a:blipFill>
                <a:blip r:embed="rId3"/>
                <a:stretch>
                  <a:fillRect l="-4247" r="-3151" b="-993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722145768584">
            <a:extLst>
              <a:ext uri="{FF2B5EF4-FFF2-40B4-BE49-F238E27FC236}">
                <a16:creationId xmlns:a16="http://schemas.microsoft.com/office/drawing/2014/main" id="{6B1432B6-198C-FBEA-9959-C8E7E6EB8F6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804"/>
            <a:ext cx="976502" cy="328797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6142C249-E5C2-B844-7FB6-C34BEB821F18}"/>
                  </a:ext>
                </a:extLst>
              </p:cNvPr>
              <p:cNvSpPr txBox="1"/>
              <p:nvPr/>
            </p:nvSpPr>
            <p:spPr>
              <a:xfrm>
                <a:off x="449989" y="2035387"/>
                <a:ext cx="4590161" cy="766077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原式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24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÷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8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2" name="文本框 1" descr="{'rangeId': 10, 'mathAnswerShape': 1}">
                <a:extLst>
                  <a:ext uri="{FF2B5EF4-FFF2-40B4-BE49-F238E27FC236}">
                    <a16:creationId xmlns:a16="http://schemas.microsoft.com/office/drawing/2014/main" id="{6142C249-E5C2-B844-7FB6-C34BEB821F1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035387"/>
                <a:ext cx="4590161" cy="766077"/>
              </a:xfrm>
              <a:prstGeom prst="rect">
                <a:avLst/>
              </a:prstGeom>
              <a:blipFill>
                <a:blip r:embed="rId5"/>
                <a:stretch>
                  <a:fillRect l="-2125" r="-1992" b="-476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B52FE2C3-32C5-B628-D411-037E1D87ADD4}"/>
                  </a:ext>
                </a:extLst>
              </p:cNvPr>
              <p:cNvSpPr txBox="1"/>
              <p:nvPr/>
            </p:nvSpPr>
            <p:spPr>
              <a:xfrm>
                <a:off x="449989" y="2707852"/>
                <a:ext cx="1446912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24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÷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24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:a16="http://schemas.microsoft.com/office/drawing/2014/main" xmlns="">
          <p:sp>
            <p:nvSpPr>
              <p:cNvPr id="4" name="文本框 3" descr="{'rangeId': 10, 'mathAnswerShape': 1}">
                <a:extLst>
                  <a:ext uri="{FF2B5EF4-FFF2-40B4-BE49-F238E27FC236}">
                    <a16:creationId xmlns:a16="http://schemas.microsoft.com/office/drawing/2014/main" id="{B52FE2C3-32C5-B628-D411-037E1D87ADD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989" y="2707852"/>
                <a:ext cx="1446912" cy="765061"/>
              </a:xfrm>
              <a:prstGeom prst="rect">
                <a:avLst/>
              </a:prstGeom>
              <a:blipFill>
                <a:blip r:embed="rId6"/>
                <a:stretch>
                  <a:fillRect l="-6751" b="-555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87912941-8BE0-BD8E-165C-CA211CFFB4D2}"/>
              </a:ext>
            </a:extLst>
          </p:cNvPr>
          <p:cNvSpPr txBox="1"/>
          <p:nvPr/>
        </p:nvSpPr>
        <p:spPr>
          <a:xfrm>
            <a:off x="449989" y="3379301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576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16" name="yt_shape_11916"/>
          <p:cNvSpPr txBox="1"/>
          <p:nvPr/>
        </p:nvSpPr>
        <p:spPr>
          <a:xfrm>
            <a:off x="540000" y="900000"/>
            <a:ext cx="4986943" cy="438646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50" b="0" i="0" u="none">
                <a:solidFill>
                  <a:srgbClr val="1EE3CF"/>
                </a:solidFill>
                <a:effectLst/>
                <a:latin typeface="Times New Roman" pitchFamily="24"/>
                <a:ea typeface="Times New Roman" pitchFamily="24"/>
                <a:sym typeface="Finished"/>
              </a:rPr>
              <a:t> 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多种情况未分类讨论而漏解</a:t>
            </a:r>
          </a:p>
        </p:txBody>
      </p:sp>
      <p:sp>
        <p:nvSpPr>
          <p:cNvPr id="11917" name="yt_shape_11917"/>
          <p:cNvSpPr txBox="1"/>
          <p:nvPr/>
        </p:nvSpPr>
        <p:spPr>
          <a:xfrm>
            <a:off x="540000" y="1389434"/>
            <a:ext cx="7473200" cy="42851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，｜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且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sp>
        <p:nvSpPr>
          <p:cNvPr id="11918" name="yt_shape_11918"/>
          <p:cNvSpPr txBox="1"/>
          <p:nvPr/>
        </p:nvSpPr>
        <p:spPr>
          <a:xfrm>
            <a:off x="540000" y="1868737"/>
            <a:ext cx="6161943" cy="3789435"/>
          </a:xfrm>
          <a:prstGeom prst="rect">
            <a:avLst/>
          </a:prstGeom>
        </p:spPr>
        <p:txBody>
          <a:bodyPr vert="horz" wrap="none" lIns="0" tIns="0" rIns="0" bIns="0" rtlCol="0">
            <a:no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±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因为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｜＝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±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又因为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所以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±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6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，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x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y</a:t>
            </a:r>
            <a:r>
              <a:rPr lang="en-US" altLang="zh-CN" sz="15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 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4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宋体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.</a:t>
            </a:r>
          </a:p>
        </p:txBody>
      </p:sp>
      <p:pic>
        <p:nvPicPr>
          <p:cNvPr id="3" name="yt_shape_1722145768654">
            <a:extLst>
              <a:ext uri="{FF2B5EF4-FFF2-40B4-BE49-F238E27FC236}">
                <a16:creationId xmlns:a16="http://schemas.microsoft.com/office/drawing/2014/main" id="{BCDE8394-24E6-E2F0-7246-1B074D6CCFC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952804"/>
            <a:ext cx="976502" cy="328797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8CA682B1-58E2-832F-F867-30360F0E9A15}"/>
              </a:ext>
            </a:extLst>
          </p:cNvPr>
          <p:cNvSpPr txBox="1"/>
          <p:nvPr/>
        </p:nvSpPr>
        <p:spPr>
          <a:xfrm>
            <a:off x="449989" y="1821931"/>
            <a:ext cx="30010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387D972-82F0-D6D2-D5D2-10A6FE8C44C2}"/>
              </a:ext>
            </a:extLst>
          </p:cNvPr>
          <p:cNvSpPr txBox="1"/>
          <p:nvPr/>
        </p:nvSpPr>
        <p:spPr>
          <a:xfrm>
            <a:off x="449989" y="2297419"/>
            <a:ext cx="20866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BCA6BB6-30E5-6424-4BD8-8D38C1286889}"/>
              </a:ext>
            </a:extLst>
          </p:cNvPr>
          <p:cNvSpPr txBox="1"/>
          <p:nvPr/>
        </p:nvSpPr>
        <p:spPr>
          <a:xfrm>
            <a:off x="449989" y="2772907"/>
            <a:ext cx="23914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因为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｜＝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F8E8740-7661-EB35-49F2-7FC44621CBBB}"/>
              </a:ext>
            </a:extLst>
          </p:cNvPr>
          <p:cNvSpPr txBox="1"/>
          <p:nvPr/>
        </p:nvSpPr>
        <p:spPr>
          <a:xfrm>
            <a:off x="449989" y="3248395"/>
            <a:ext cx="208667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2619636-3734-7F26-9FA7-2A5418ED5536}"/>
              </a:ext>
            </a:extLst>
          </p:cNvPr>
          <p:cNvSpPr txBox="1"/>
          <p:nvPr/>
        </p:nvSpPr>
        <p:spPr>
          <a:xfrm>
            <a:off x="449989" y="3723883"/>
            <a:ext cx="21644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又因为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D9B5657-E8E9-F03D-A32F-55A0EDA4B232}"/>
              </a:ext>
            </a:extLst>
          </p:cNvPr>
          <p:cNvSpPr txBox="1"/>
          <p:nvPr/>
        </p:nvSpPr>
        <p:spPr>
          <a:xfrm>
            <a:off x="449989" y="4199371"/>
            <a:ext cx="30788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所以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±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9EC0B285-CA21-26D8-CA5A-3266A8DE3917}"/>
              </a:ext>
            </a:extLst>
          </p:cNvPr>
          <p:cNvSpPr txBox="1"/>
          <p:nvPr/>
        </p:nvSpPr>
        <p:spPr>
          <a:xfrm>
            <a:off x="449989" y="4674859"/>
            <a:ext cx="52156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761DC2C7-FAC5-D1C9-23A9-58BC9BF3FCFA}"/>
              </a:ext>
            </a:extLst>
          </p:cNvPr>
          <p:cNvSpPr txBox="1"/>
          <p:nvPr/>
        </p:nvSpPr>
        <p:spPr>
          <a:xfrm>
            <a:off x="449989" y="5150347"/>
            <a:ext cx="628243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x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y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1919" name="yt_shape_11919"/>
              <p:cNvSpPr txBox="1"/>
              <p:nvPr/>
            </p:nvSpPr>
            <p:spPr>
              <a:xfrm>
                <a:off x="540119" y="764704"/>
                <a:ext cx="11492915" cy="1728845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noAutofit/>
              </a:bodyPr>
              <a:lstStyle/>
              <a:p>
                <a:pPr algn="l" eaLnBrk="1" latinLnBrk="0" hangingPunct="0"/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7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𝑎𝑏𝑐</m:t>
                        </m:r>
                      </m:num>
                      <m:den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｜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𝑎𝑏𝑐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｜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求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｜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｜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｜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｜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｜</m:t>
                        </m:r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  <m:r>
                          <m:rPr>
                            <m:nor/>
                          </m:rPr>
                          <a:rPr lang="zh-CN" altLang="zh-CN" sz="2400" b="0" i="0">
                            <a:solidFill>
                              <a:srgbClr val="010000"/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｜</m:t>
                        </m:r>
                      </m:num>
                      <m:den>
                        <m: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010000"/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.</a:t>
                </a:r>
              </a:p>
              <a:p>
                <a:pPr algn="l" eaLnBrk="1" latinLnBrk="0" hangingPunct="0"/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由</a:t>
                </a:r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𝑎𝑏𝑐</m:t>
                        </m:r>
                      </m:num>
                      <m:den>
                        <m:r>
                          <m:rPr>
                            <m:nor/>
                          </m:rP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｜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𝑎𝑏𝑐</m:t>
                        </m:r>
                        <m:r>
                          <m:rPr>
                            <m:nor/>
                          </m:rPr>
                          <a:rPr lang="zh-CN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｜</m:t>
                        </m:r>
                      </m:den>
                    </m:f>
                  </m:oMath>
                </a14:m>
                <a:r>
                  <a:rPr lang="en-US" altLang="zh-CN" sz="1500" b="0" i="1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可得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三个都为正数或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a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b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，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c</a:t>
                </a:r>
                <a:r>
                  <a:rPr lang="en-US" altLang="zh-CN" sz="15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宋体" pitchFamily="24"/>
                  </a:rPr>
                  <a:t> 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中只有一个为正数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  <a:sym typeface="_⨹_1_86618"/>
                  </a:rPr>
                  <a:t>，</a:t>
                </a:r>
                <a:b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</a:b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分两种情况讨论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：</a:t>
                </a:r>
              </a:p>
            </p:txBody>
          </p:sp>
        </mc:Choice>
        <mc:Fallback>
          <p:sp>
            <p:nvSpPr>
              <p:cNvPr id="11919" name="yt_shape_119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764704"/>
                <a:ext cx="11492915" cy="1728845"/>
              </a:xfrm>
              <a:prstGeom prst="rect">
                <a:avLst/>
              </a:prstGeom>
              <a:blipFill>
                <a:blip r:embed="rId2"/>
                <a:stretch>
                  <a:fillRect l="-1645" b="-70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E583575F-57B2-C0D6-E4D8-75A98215A05E}"/>
                  </a:ext>
                </a:extLst>
              </p:cNvPr>
              <p:cNvSpPr txBox="1"/>
              <p:nvPr/>
            </p:nvSpPr>
            <p:spPr>
              <a:xfrm>
                <a:off x="450108" y="1522698"/>
                <a:ext cx="11256011" cy="73455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：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由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𝑎𝑏𝑐</m:t>
                        </m:r>
                      </m:num>
                      <m:den>
                        <m:r>
                          <m:rPr>
                            <m:nor/>
                          </m:rP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｜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𝑎𝑏𝑐</m:t>
                        </m:r>
                        <m:r>
                          <m:rPr>
                            <m:nor/>
                          </m:rP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｜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可得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三个都为正数或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a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b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c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中只有一个为正数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  <a:sym typeface="_⨹_1_86618"/>
                  </a:rPr>
                  <a:t>，</a:t>
                </a:r>
                <a:b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</a:b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E583575F-57B2-C0D6-E4D8-75A98215A05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1522698"/>
                <a:ext cx="11256011" cy="734556"/>
              </a:xfrm>
              <a:prstGeom prst="rect">
                <a:avLst/>
              </a:prstGeom>
              <a:blipFill>
                <a:blip r:embed="rId3"/>
                <a:stretch>
                  <a:fillRect l="-867" t="-158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CEF78039-C4C3-ED1E-EE14-FA50848F69E2}"/>
              </a:ext>
            </a:extLst>
          </p:cNvPr>
          <p:cNvSpPr txBox="1"/>
          <p:nvPr/>
        </p:nvSpPr>
        <p:spPr>
          <a:xfrm>
            <a:off x="450108" y="2069568"/>
            <a:ext cx="2618486" cy="438164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分两种情况讨论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：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DE37183-0DFA-738A-A89A-DAEC494BC7FE}"/>
              </a:ext>
            </a:extLst>
          </p:cNvPr>
          <p:cNvSpPr txBox="1"/>
          <p:nvPr/>
        </p:nvSpPr>
        <p:spPr>
          <a:xfrm>
            <a:off x="450108" y="2501616"/>
            <a:ext cx="4258373" cy="497066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三个都为正数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B16F80EA-88E2-B982-6D63-F4F731839E78}"/>
                  </a:ext>
                </a:extLst>
              </p:cNvPr>
              <p:cNvSpPr txBox="1"/>
              <p:nvPr/>
            </p:nvSpPr>
            <p:spPr>
              <a:xfrm>
                <a:off x="450108" y="2852936"/>
                <a:ext cx="5575998" cy="78469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则有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｜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m:rPr>
                            <m:nor/>
                          </m:rP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｜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｜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m:rPr>
                            <m:nor/>
                          </m:rP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｜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｜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  <m:r>
                          <m:rPr>
                            <m:nor/>
                          </m:rP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｜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三个都是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B16F80EA-88E2-B982-6D63-F4F731839E7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2852936"/>
                <a:ext cx="5575998" cy="784694"/>
              </a:xfrm>
              <a:prstGeom prst="rect">
                <a:avLst/>
              </a:prstGeom>
              <a:blipFill>
                <a:blip r:embed="rId4"/>
                <a:stretch>
                  <a:fillRect l="-1749" r="-1639" b="-232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1F8BF481-A6AD-903B-A3D5-2E76E1F16CCA}"/>
                  </a:ext>
                </a:extLst>
              </p:cNvPr>
              <p:cNvSpPr txBox="1"/>
              <p:nvPr/>
            </p:nvSpPr>
            <p:spPr>
              <a:xfrm>
                <a:off x="450108" y="3548945"/>
                <a:ext cx="4661598" cy="78469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可得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｜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m:rPr>
                            <m:nor/>
                          </m:rP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｜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｜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m:rPr>
                            <m:nor/>
                          </m:rP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｜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｜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  <m:r>
                          <m:rPr>
                            <m:nor/>
                          </m:rP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｜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；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1F8BF481-A6AD-903B-A3D5-2E76E1F16CC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3548945"/>
                <a:ext cx="4661598" cy="784694"/>
              </a:xfrm>
              <a:prstGeom prst="rect">
                <a:avLst/>
              </a:prstGeom>
              <a:blipFill>
                <a:blip r:embed="rId5"/>
                <a:stretch>
                  <a:fillRect l="-2092" r="-1961" b="-232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文本框 6">
            <a:extLst>
              <a:ext uri="{FF2B5EF4-FFF2-40B4-BE49-F238E27FC236}">
                <a16:creationId xmlns:a16="http://schemas.microsoft.com/office/drawing/2014/main" id="{B4413A8F-9503-CD72-19A4-DEDD165DA26A}"/>
              </a:ext>
            </a:extLst>
          </p:cNvPr>
          <p:cNvSpPr txBox="1"/>
          <p:nvPr/>
        </p:nvSpPr>
        <p:spPr>
          <a:xfrm>
            <a:off x="450108" y="4269025"/>
            <a:ext cx="4867973" cy="497066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②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a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b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c</a:t>
            </a:r>
            <a:r>
              <a:rPr kumimoji="0" lang="en-US" altLang="zh-CN" sz="15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宋体" pitchFamily="24"/>
                <a:cs typeface="+mn-cs"/>
              </a:rPr>
              <a:t> 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中只有一个为正数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65AF1CF8-752B-E9F5-1BA9-D49764873AF2}"/>
                  </a:ext>
                </a:extLst>
              </p:cNvPr>
              <p:cNvSpPr txBox="1"/>
              <p:nvPr/>
            </p:nvSpPr>
            <p:spPr>
              <a:xfrm>
                <a:off x="450108" y="4653136"/>
                <a:ext cx="8471598" cy="78469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则有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｜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m:rPr>
                            <m:nor/>
                          </m:rP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｜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｜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m:rPr>
                            <m:nor/>
                          </m:rP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｜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｜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  <m:r>
                          <m:rPr>
                            <m:nor/>
                          </m:rP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｜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中有一个为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其余两个都为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8" name="文本框 7">
                <a:extLst>
                  <a:ext uri="{FF2B5EF4-FFF2-40B4-BE49-F238E27FC236}">
                    <a16:creationId xmlns:a16="http://schemas.microsoft.com/office/drawing/2014/main" id="{65AF1CF8-752B-E9F5-1BA9-D49764873AF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4653136"/>
                <a:ext cx="8471598" cy="784694"/>
              </a:xfrm>
              <a:prstGeom prst="rect">
                <a:avLst/>
              </a:prstGeom>
              <a:blipFill>
                <a:blip r:embed="rId6"/>
                <a:stretch>
                  <a:fillRect l="-1151" r="-1079" b="-232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55010662-C4BF-A6D8-84C2-275ED5DF46CB}"/>
                  </a:ext>
                </a:extLst>
              </p:cNvPr>
              <p:cNvSpPr txBox="1"/>
              <p:nvPr/>
            </p:nvSpPr>
            <p:spPr>
              <a:xfrm>
                <a:off x="450108" y="5373216"/>
                <a:ext cx="4966398" cy="784694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可得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｜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m:rPr>
                            <m:nor/>
                          </m:rP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｜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｜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m:rPr>
                            <m:nor/>
                          </m:rP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｜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｜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  <m:r>
                          <m:rPr>
                            <m:nor/>
                          </m:rP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｜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55010662-C4BF-A6D8-84C2-275ED5DF46C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5373216"/>
                <a:ext cx="4966398" cy="784694"/>
              </a:xfrm>
              <a:prstGeom prst="rect">
                <a:avLst/>
              </a:prstGeom>
              <a:blipFill>
                <a:blip r:embed="rId7"/>
                <a:stretch>
                  <a:fillRect l="-1963" r="-1840" b="-310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EBB19B25-5C4D-F802-B1E6-F66BA84C562C}"/>
                  </a:ext>
                </a:extLst>
              </p:cNvPr>
              <p:cNvSpPr txBox="1"/>
              <p:nvPr/>
            </p:nvSpPr>
            <p:spPr>
              <a:xfrm>
                <a:off x="450108" y="6069225"/>
                <a:ext cx="6490398" cy="74415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综上可得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｜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  <m:r>
                          <m:rPr>
                            <m:nor/>
                          </m:rP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｜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𝑎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｜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  <m:r>
                          <m:rPr>
                            <m:nor/>
                          </m:rP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｜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𝑏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｜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  <m:r>
                          <m:rPr>
                            <m:nor/>
                          </m:rP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｜</m:t>
                        </m:r>
                      </m:num>
                      <m:den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𝑐</m:t>
                        </m:r>
                      </m:den>
                    </m:f>
                  </m:oMath>
                </a14:m>
                <a:r>
                  <a:rPr kumimoji="0" lang="en-US" altLang="zh-CN" sz="15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anose="02040503050406030204" pitchFamily="48" charset="0"/>
                    <a:ea typeface="Cambria Math" panose="02040503050406030204" pitchFamily="48" charset="0"/>
                  </a:rPr>
                  <a:t> 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的值为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或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1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EBB19B25-5C4D-F802-B1E6-F66BA84C562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0108" y="6069225"/>
                <a:ext cx="6490398" cy="744151"/>
              </a:xfrm>
              <a:prstGeom prst="rect">
                <a:avLst/>
              </a:prstGeom>
              <a:blipFill>
                <a:blip r:embed="rId8"/>
                <a:stretch>
                  <a:fillRect l="-1502" r="-1408" b="-491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  <p:bldP spid="10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/>
          <p:cNvSpPr txBox="1"/>
          <p:nvPr/>
        </p:nvSpPr>
        <p:spPr>
          <a:xfrm>
            <a:off x="558139" y="1019330"/>
            <a:ext cx="11162805" cy="47089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</a:t>
            </a: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2YxM2E1MTBjMzEwODA4ODZjNDljOTYxOTY1NmQ5MzQ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868</Words>
  <Application>Microsoft Office PowerPoint</Application>
  <PresentationFormat>宽屏</PresentationFormat>
  <Paragraphs>77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9</vt:i4>
      </vt:variant>
    </vt:vector>
  </HeadingPairs>
  <TitlesOfParts>
    <vt:vector size="19" baseType="lpstr">
      <vt:lpstr>等线</vt:lpstr>
      <vt:lpstr>等线 Light</vt:lpstr>
      <vt:lpstr>黑体</vt:lpstr>
      <vt:lpstr>宋体</vt:lpstr>
      <vt:lpstr>微软雅黑</vt:lpstr>
      <vt:lpstr>Arial</vt:lpstr>
      <vt:lpstr>Cambria Math</vt:lpstr>
      <vt:lpstr>Times New Roman</vt:lpstr>
      <vt:lpstr>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书链出品</dc:title>
  <dc:creator>书链出品</dc:creator>
  <cp:keywords/>
  <dc:description/>
  <cp:lastModifiedBy>斐 L</cp:lastModifiedBy>
  <cp:revision>9</cp:revision>
  <dcterms:created xsi:type="dcterms:W3CDTF">2024-07-28T05:44:51Z</dcterms:created>
  <dcterms:modified xsi:type="dcterms:W3CDTF">2024-07-30T01:54:16Z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2052-12.1.0.17147</vt:lpwstr>
  </property>
  <property fmtid="{D5CDD505-2E9C-101B-9397-08002B2CF9AE}" pid="3" name="ICV">
    <vt:lpwstr>A3D2DAF13E044C67A5AECFA2661B8942_13</vt:lpwstr>
  </property>
</Properties>
</file>