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9"/>
  </p:notesMasterIdLst>
  <p:sldIdLst>
    <p:sldId id="303" r:id="rId3"/>
    <p:sldId id="305" r:id="rId4"/>
    <p:sldId id="306" r:id="rId5"/>
    <p:sldId id="309" r:id="rId6"/>
    <p:sldId id="313" r:id="rId7"/>
    <p:sldId id="314" r:id="rId8"/>
    <p:sldId id="326" r:id="rId9"/>
    <p:sldId id="315" r:id="rId10"/>
    <p:sldId id="316" r:id="rId11"/>
    <p:sldId id="320" r:id="rId12"/>
    <p:sldId id="321" r:id="rId13"/>
    <p:sldId id="327" r:id="rId14"/>
    <p:sldId id="322" r:id="rId15"/>
    <p:sldId id="323" r:id="rId16"/>
    <p:sldId id="325" r:id="rId17"/>
    <p:sldId id="256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79DC33-743D-46B8-96CB-9BB269465B7C}" type="datetimeFigureOut">
              <a:rPr lang="zh-CN" altLang="en-US" smtClean="0"/>
              <a:t>2024/7/30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FC632B-B872-4C2D-9E9F-9FBD8442BA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10059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CFC632B-B872-4C2D-9E9F-9FBD8442BAA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5364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2" name="yt_shape_11612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611" name="yt_image_11611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14" name="yt_shape_11614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有理数乘方的意义</a:t>
            </a:r>
          </a:p>
        </p:txBody>
      </p:sp>
      <p:sp>
        <p:nvSpPr>
          <p:cNvPr id="11615" name="yt_shape_11615"/>
          <p:cNvSpPr txBox="1"/>
          <p:nvPr/>
        </p:nvSpPr>
        <p:spPr>
          <a:xfrm>
            <a:off x="540000" y="1971599"/>
            <a:ext cx="48474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表示的意义是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16" name="yt_table_1161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7008750"/>
              </p:ext>
            </p:extLst>
          </p:nvPr>
        </p:nvGraphicFramePr>
        <p:xfrm>
          <a:off x="540056" y="2450902"/>
          <a:ext cx="3471863" cy="1901952"/>
        </p:xfrm>
        <a:graphic>
          <a:graphicData uri="http://schemas.openxmlformats.org/drawingml/2006/table">
            <a:tbl>
              <a:tblPr/>
              <a:tblGrid>
                <a:gridCol w="3471863">
                  <a:extLst>
                    <a:ext uri="{9D8B030D-6E8A-4147-A177-3AD203B41FA5}">
                      <a16:colId xmlns:a16="http://schemas.microsoft.com/office/drawing/2014/main" val="103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乘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相乘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相乘的相反数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相乘的相反数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0"/>
                  </a:ext>
                </a:extLst>
              </a:tr>
            </a:tbl>
          </a:graphicData>
        </a:graphic>
      </p:graphicFrame>
      <p:pic>
        <p:nvPicPr>
          <p:cNvPr id="3" name="yt_shape_1722145734455">
            <a:extLst>
              <a:ext uri="{FF2B5EF4-FFF2-40B4-BE49-F238E27FC236}">
                <a16:creationId xmlns:a16="http://schemas.microsoft.com/office/drawing/2014/main" id="{1E6DC570-872D-4C01-C42B-FD884DB5297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48E98D4-915F-47DF-14EF-960E2D898168}"/>
              </a:ext>
            </a:extLst>
          </p:cNvPr>
          <p:cNvSpPr txBox="1"/>
          <p:nvPr/>
        </p:nvSpPr>
        <p:spPr>
          <a:xfrm>
            <a:off x="44377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69" name="yt_shape_11669"/>
          <p:cNvSpPr txBox="1"/>
          <p:nvPr/>
        </p:nvSpPr>
        <p:spPr>
          <a:xfrm>
            <a:off x="540120" y="900000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你喜欢吃拉面吗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拉面馆的师傅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用一根很粗的面条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c5b30"/>
              </a:rPr>
              <a:t>把两头捏合在一起拉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再捏合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再拉伸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反复几次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就把这根很粗的面条拉成了许多细的面条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40dc"/>
              </a:rPr>
              <a:t>如下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面的草图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1670" name="yt_image_11670" title="H_69.1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8270" y="2475451"/>
            <a:ext cx="4815459" cy="877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72" name="yt_shape_11672"/>
          <p:cNvSpPr txBox="1"/>
          <p:nvPr/>
        </p:nvSpPr>
        <p:spPr>
          <a:xfrm>
            <a:off x="540000" y="3403869"/>
            <a:ext cx="58477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这样捏合到第七次后可拉出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根面条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5F3F290-A7A4-AE74-3D94-68962D7E7D5C}"/>
              </a:ext>
            </a:extLst>
          </p:cNvPr>
          <p:cNvSpPr txBox="1"/>
          <p:nvPr/>
        </p:nvSpPr>
        <p:spPr>
          <a:xfrm>
            <a:off x="4412389" y="335706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" name="yt_shape_11673"/>
          <p:cNvSpPr txBox="1"/>
          <p:nvPr/>
        </p:nvSpPr>
        <p:spPr>
          <a:xfrm>
            <a:off x="540000" y="900000"/>
            <a:ext cx="4052391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AC42FEF-34C9-C3C3-F674-70FBD05B4EE0}"/>
              </a:ext>
            </a:extLst>
          </p:cNvPr>
          <p:cNvSpPr txBox="1"/>
          <p:nvPr/>
        </p:nvSpPr>
        <p:spPr>
          <a:xfrm>
            <a:off x="449989" y="1804170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5976A26-4680-C14B-01F8-9367FACE2553}"/>
              </a:ext>
            </a:extLst>
          </p:cNvPr>
          <p:cNvSpPr txBox="1"/>
          <p:nvPr/>
        </p:nvSpPr>
        <p:spPr>
          <a:xfrm>
            <a:off x="449989" y="227965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34D6F8-6187-36A4-C2A9-6DDEE83EC828}"/>
              </a:ext>
            </a:extLst>
          </p:cNvPr>
          <p:cNvSpPr txBox="1"/>
          <p:nvPr/>
        </p:nvSpPr>
        <p:spPr>
          <a:xfrm>
            <a:off x="449989" y="3230634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E6EBDB5-861C-E061-8417-13E4285C7401}"/>
              </a:ext>
            </a:extLst>
          </p:cNvPr>
          <p:cNvSpPr txBox="1"/>
          <p:nvPr/>
        </p:nvSpPr>
        <p:spPr>
          <a:xfrm>
            <a:off x="449989" y="3706122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72CF536-4FA2-F2D9-5945-F3F7F4FE6B96}"/>
              </a:ext>
            </a:extLst>
          </p:cNvPr>
          <p:cNvSpPr txBox="1"/>
          <p:nvPr/>
        </p:nvSpPr>
        <p:spPr>
          <a:xfrm>
            <a:off x="449989" y="4181610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78" name="yt_shape_11678"/>
              <p:cNvSpPr txBox="1"/>
              <p:nvPr/>
            </p:nvSpPr>
            <p:spPr>
              <a:xfrm>
                <a:off x="540000" y="900000"/>
                <a:ext cx="4914807" cy="43228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78" name="yt_shape_11678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914807" cy="4322850"/>
              </a:xfrm>
              <a:prstGeom prst="rect">
                <a:avLst/>
              </a:prstGeom>
              <a:blipFill>
                <a:blip r:embed="rId2"/>
                <a:stretch>
                  <a:fillRect l="-3846" r="-2854" b="-3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7809D45-579A-D563-EEEA-10B9A00E6505}"/>
                  </a:ext>
                </a:extLst>
              </p:cNvPr>
              <p:cNvSpPr txBox="1"/>
              <p:nvPr/>
            </p:nvSpPr>
            <p:spPr>
              <a:xfrm>
                <a:off x="449989" y="1528644"/>
                <a:ext cx="2842324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}">
                <a:extLst>
                  <a:ext uri="{FF2B5EF4-FFF2-40B4-BE49-F238E27FC236}">
                    <a16:creationId xmlns:a16="http://schemas.microsoft.com/office/drawing/2014/main" id="{C7809D45-579A-D563-EEEA-10B9A00E65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644"/>
                <a:ext cx="2842324" cy="769061"/>
              </a:xfrm>
              <a:prstGeom prst="rect">
                <a:avLst/>
              </a:prstGeom>
              <a:blipFill>
                <a:blip r:embed="rId3"/>
                <a:stretch>
                  <a:fillRect l="-3433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E35CF7B-6830-ED18-9C7A-911139D8566E}"/>
                  </a:ext>
                </a:extLst>
              </p:cNvPr>
              <p:cNvSpPr txBox="1"/>
              <p:nvPr/>
            </p:nvSpPr>
            <p:spPr>
              <a:xfrm>
                <a:off x="449989" y="2204093"/>
                <a:ext cx="1623124" cy="7760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4}">
                <a:extLst>
                  <a:ext uri="{FF2B5EF4-FFF2-40B4-BE49-F238E27FC236}">
                    <a16:creationId xmlns:a16="http://schemas.microsoft.com/office/drawing/2014/main" id="{6E35CF7B-6830-ED18-9C7A-911139D856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4093"/>
                <a:ext cx="1623124" cy="776047"/>
              </a:xfrm>
              <a:prstGeom prst="rect">
                <a:avLst/>
              </a:prstGeom>
              <a:blipFill>
                <a:blip r:embed="rId4"/>
                <a:stretch>
                  <a:fillRect l="-6015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A2DF101-5EEA-7E57-5ADE-1E57C4FDCF23}"/>
              </a:ext>
            </a:extLst>
          </p:cNvPr>
          <p:cNvSpPr txBox="1"/>
          <p:nvPr/>
        </p:nvSpPr>
        <p:spPr>
          <a:xfrm>
            <a:off x="449989" y="288652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B2205D1-8C13-2CF7-E15D-DB84A418DBB8}"/>
                  </a:ext>
                </a:extLst>
              </p:cNvPr>
              <p:cNvSpPr txBox="1"/>
              <p:nvPr/>
            </p:nvSpPr>
            <p:spPr>
              <a:xfrm>
                <a:off x="449989" y="4036894"/>
                <a:ext cx="2913761" cy="7665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4}">
                <a:extLst>
                  <a:ext uri="{FF2B5EF4-FFF2-40B4-BE49-F238E27FC236}">
                    <a16:creationId xmlns:a16="http://schemas.microsoft.com/office/drawing/2014/main" id="{2B2205D1-8C13-2CF7-E15D-DB84A418DB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36894"/>
                <a:ext cx="2913761" cy="766585"/>
              </a:xfrm>
              <a:prstGeom prst="rect">
                <a:avLst/>
              </a:prstGeom>
              <a:blipFill>
                <a:blip r:embed="rId5"/>
                <a:stretch>
                  <a:fillRect l="-334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918B6D70-9C54-55E2-E9AD-FCDB49EC7BEC}"/>
              </a:ext>
            </a:extLst>
          </p:cNvPr>
          <p:cNvSpPr txBox="1"/>
          <p:nvPr/>
        </p:nvSpPr>
        <p:spPr>
          <a:xfrm>
            <a:off x="449989" y="4709867"/>
            <a:ext cx="7896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687" name="yt_shape_11687"/>
              <p:cNvSpPr txBox="1"/>
              <p:nvPr/>
            </p:nvSpPr>
            <p:spPr>
              <a:xfrm>
                <a:off x="540119" y="764704"/>
                <a:ext cx="11492915" cy="425719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陇南武都区期末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c0bfe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［（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）］＝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687" name="yt_shape_116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64704"/>
                <a:ext cx="11492915" cy="4257192"/>
              </a:xfrm>
              <a:prstGeom prst="rect">
                <a:avLst/>
              </a:prstGeom>
              <a:blipFill>
                <a:blip r:embed="rId3"/>
                <a:stretch>
                  <a:fillRect l="-1645" t="-2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61A902FA-7156-06E2-0535-FFCDB1A6E873}"/>
              </a:ext>
            </a:extLst>
          </p:cNvPr>
          <p:cNvSpPr txBox="1"/>
          <p:nvPr/>
        </p:nvSpPr>
        <p:spPr>
          <a:xfrm>
            <a:off x="407368" y="1493503"/>
            <a:ext cx="5596636" cy="45202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541AA5A-E319-A8AB-D206-3E444C1B9D00}"/>
              </a:ext>
            </a:extLst>
          </p:cNvPr>
          <p:cNvSpPr txBox="1"/>
          <p:nvPr/>
        </p:nvSpPr>
        <p:spPr>
          <a:xfrm>
            <a:off x="407368" y="1925551"/>
            <a:ext cx="3971036" cy="45202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361256A-3FC5-CF4E-F12D-EC56A746D57B}"/>
                  </a:ext>
                </a:extLst>
              </p:cNvPr>
              <p:cNvSpPr txBox="1"/>
              <p:nvPr/>
            </p:nvSpPr>
            <p:spPr>
              <a:xfrm>
                <a:off x="407368" y="2357599"/>
                <a:ext cx="3032824" cy="6076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361256A-3FC5-CF4E-F12D-EC56A746D5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2357599"/>
                <a:ext cx="3032824" cy="607667"/>
              </a:xfrm>
              <a:prstGeom prst="rect">
                <a:avLst/>
              </a:prstGeom>
              <a:blipFill>
                <a:blip r:embed="rId4"/>
                <a:stretch>
                  <a:fillRect l="-3219" r="-3219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5F6D55E-8CAA-E595-AC83-D9FEAFAAC211}"/>
              </a:ext>
            </a:extLst>
          </p:cNvPr>
          <p:cNvSpPr txBox="1"/>
          <p:nvPr/>
        </p:nvSpPr>
        <p:spPr>
          <a:xfrm>
            <a:off x="407368" y="2861655"/>
            <a:ext cx="2848674" cy="45202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1F23707-FE60-C639-551E-40BC212E5B30}"/>
              </a:ext>
            </a:extLst>
          </p:cNvPr>
          <p:cNvSpPr txBox="1"/>
          <p:nvPr/>
        </p:nvSpPr>
        <p:spPr>
          <a:xfrm>
            <a:off x="407368" y="3293703"/>
            <a:ext cx="2543874" cy="45202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A06F2FD-037D-2CCE-4FAC-B143AECACE20}"/>
              </a:ext>
            </a:extLst>
          </p:cNvPr>
          <p:cNvSpPr txBox="1"/>
          <p:nvPr/>
        </p:nvSpPr>
        <p:spPr>
          <a:xfrm>
            <a:off x="407368" y="3725751"/>
            <a:ext cx="2926461" cy="45202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BA66492-71A9-6859-A076-8A783FF86060}"/>
                  </a:ext>
                </a:extLst>
              </p:cNvPr>
              <p:cNvSpPr txBox="1"/>
              <p:nvPr/>
            </p:nvSpPr>
            <p:spPr>
              <a:xfrm>
                <a:off x="407368" y="4085791"/>
                <a:ext cx="4177411" cy="6076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BBA66492-71A9-6859-A076-8A783FF860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085791"/>
                <a:ext cx="4177411" cy="607667"/>
              </a:xfrm>
              <a:prstGeom prst="rect">
                <a:avLst/>
              </a:prstGeom>
              <a:blipFill>
                <a:blip r:embed="rId5"/>
                <a:stretch>
                  <a:fillRect l="-2336" r="-2336" b="-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EF0BDFD-BEF0-6BA3-7ADE-97C8F8420469}"/>
                  </a:ext>
                </a:extLst>
              </p:cNvPr>
              <p:cNvSpPr txBox="1"/>
              <p:nvPr/>
            </p:nvSpPr>
            <p:spPr>
              <a:xfrm>
                <a:off x="407368" y="4653136"/>
                <a:ext cx="6568187" cy="5800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［（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）］＝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EF0BDFD-BEF0-6BA3-7ADE-97C8F84204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4653136"/>
                <a:ext cx="6568187" cy="580078"/>
              </a:xfrm>
              <a:prstGeom prst="rect">
                <a:avLst/>
              </a:prstGeom>
              <a:blipFill>
                <a:blip r:embed="rId6"/>
                <a:stretch>
                  <a:fillRect l="-1486" t="-2105" r="-1486" b="-136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81FA2DF-1FBA-65C9-95B6-CF8BFF518B9B}"/>
                  </a:ext>
                </a:extLst>
              </p:cNvPr>
              <p:cNvSpPr txBox="1"/>
              <p:nvPr/>
            </p:nvSpPr>
            <p:spPr>
              <a:xfrm>
                <a:off x="407368" y="5109788"/>
                <a:ext cx="4482211" cy="6076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81FA2DF-1FBA-65C9-95B6-CF8BFF518B9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5109788"/>
                <a:ext cx="4482211" cy="607667"/>
              </a:xfrm>
              <a:prstGeom prst="rect">
                <a:avLst/>
              </a:prstGeom>
              <a:blipFill>
                <a:blip r:embed="rId7"/>
                <a:stretch>
                  <a:fillRect l="-2177" r="-2177" b="-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C8C75BD-E08C-4248-CC34-9B2BC310006B}"/>
                  </a:ext>
                </a:extLst>
              </p:cNvPr>
              <p:cNvSpPr txBox="1"/>
              <p:nvPr/>
            </p:nvSpPr>
            <p:spPr>
              <a:xfrm>
                <a:off x="402702" y="5661248"/>
                <a:ext cx="7506398" cy="611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［（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）］＝－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9C8C75BD-E08C-4248-CC34-9B2BC31000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2702" y="5661248"/>
                <a:ext cx="7506398" cy="611046"/>
              </a:xfrm>
              <a:prstGeom prst="rect">
                <a:avLst/>
              </a:prstGeom>
              <a:blipFill>
                <a:blip r:embed="rId8"/>
                <a:stretch>
                  <a:fillRect l="-1219" r="-1381" b="-10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94B6B47-171F-766C-C3EA-234EF67CE2C8}"/>
                  </a:ext>
                </a:extLst>
              </p:cNvPr>
              <p:cNvSpPr txBox="1"/>
              <p:nvPr/>
            </p:nvSpPr>
            <p:spPr>
              <a:xfrm>
                <a:off x="407368" y="6237953"/>
                <a:ext cx="5142611" cy="5800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综上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的值为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94B6B47-171F-766C-C3EA-234EF67CE2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368" y="6237953"/>
                <a:ext cx="5142611" cy="580078"/>
              </a:xfrm>
              <a:prstGeom prst="rect">
                <a:avLst/>
              </a:prstGeom>
              <a:blipFill>
                <a:blip r:embed="rId9"/>
                <a:stretch>
                  <a:fillRect l="-1898" t="-2105" r="-1898" b="-136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1" grpId="0" build="allAtOnce"/>
      <p:bldP spid="12" grpId="0" build="allAtOnce"/>
      <p:bldP spid="1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0" name="yt_shape_11690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689" name="yt_image_1168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92" name="yt_shape_11692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观察下列算式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ad61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，……</a:t>
            </a:r>
          </a:p>
        </p:txBody>
      </p:sp>
      <p:sp>
        <p:nvSpPr>
          <p:cNvPr id="11693" name="yt_shape_11693"/>
          <p:cNvSpPr txBox="1"/>
          <p:nvPr/>
        </p:nvSpPr>
        <p:spPr>
          <a:xfrm>
            <a:off x="540000" y="2441600"/>
            <a:ext cx="954107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通过观察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你发现底数为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的正整数次幂的个位数字有什么规律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1694" name="yt_shape_11694"/>
          <p:cNvSpPr txBox="1"/>
          <p:nvPr/>
        </p:nvSpPr>
        <p:spPr>
          <a:xfrm>
            <a:off x="540000" y="2920903"/>
            <a:ext cx="100027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底数为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的正整数次幂的个位数字以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的顺序循环出现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695" name="yt_shape_11695"/>
          <p:cNvSpPr txBox="1"/>
          <p:nvPr/>
        </p:nvSpPr>
        <p:spPr>
          <a:xfrm>
            <a:off x="540000" y="3400206"/>
            <a:ext cx="39497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的个位数字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696" name="yt_shape_11696"/>
          <p:cNvSpPr txBox="1"/>
          <p:nvPr/>
        </p:nvSpPr>
        <p:spPr>
          <a:xfrm>
            <a:off x="540000" y="3879509"/>
            <a:ext cx="6360716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的个位数字与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的个位数字相同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38F4254-2C0B-93DA-972E-8B5476C2A06D}"/>
              </a:ext>
            </a:extLst>
          </p:cNvPr>
          <p:cNvSpPr txBox="1"/>
          <p:nvPr/>
        </p:nvSpPr>
        <p:spPr>
          <a:xfrm>
            <a:off x="449989" y="2874097"/>
            <a:ext cx="10086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底数为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的正整数次幂的个位数字以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的顺序循环出现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C7AA0FE-81C6-D7A8-2656-787E0D2C9A9E}"/>
              </a:ext>
            </a:extLst>
          </p:cNvPr>
          <p:cNvSpPr txBox="1"/>
          <p:nvPr/>
        </p:nvSpPr>
        <p:spPr>
          <a:xfrm>
            <a:off x="449989" y="3832703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FFFF48-70C9-DFED-65B8-42837D7DE6B2}"/>
              </a:ext>
            </a:extLst>
          </p:cNvPr>
          <p:cNvSpPr txBox="1"/>
          <p:nvPr/>
        </p:nvSpPr>
        <p:spPr>
          <a:xfrm>
            <a:off x="449989" y="4308191"/>
            <a:ext cx="647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的个位数字与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的个位数字相同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98" name="yt_shape_11698"/>
          <p:cNvSpPr txBox="1"/>
          <p:nvPr/>
        </p:nvSpPr>
        <p:spPr>
          <a:xfrm>
            <a:off x="540000" y="900000"/>
            <a:ext cx="8686206" cy="2384984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none" lIns="72000" tIns="0" rIns="72000" bIns="7200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负数的乘方的符号法则可以简单概括为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奇负偶正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任何非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有理数的偶次幂都是正数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互为相反数的两个数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偶次幂相等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奇次幂仍然互为相反数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负数的乘方和乘方的相反数意义不同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18" name="yt_shape_11618"/>
          <p:cNvSpPr txBox="1"/>
          <p:nvPr/>
        </p:nvSpPr>
        <p:spPr>
          <a:xfrm>
            <a:off x="540000" y="900000"/>
            <a:ext cx="57708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下列叙述正确的是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19" name="yt_table_1161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737732"/>
              </p:ext>
            </p:extLst>
          </p:nvPr>
        </p:nvGraphicFramePr>
        <p:xfrm>
          <a:off x="540056" y="1379303"/>
          <a:ext cx="4673600" cy="1901952"/>
        </p:xfrm>
        <a:graphic>
          <a:graphicData uri="http://schemas.openxmlformats.org/drawingml/2006/table">
            <a:tbl>
              <a:tblPr/>
              <a:tblGrid>
                <a:gridCol w="4673600">
                  <a:extLst>
                    <a:ext uri="{9D8B030D-6E8A-4147-A177-3AD203B41FA5}">
                      <a16:colId xmlns:a16="http://schemas.microsoft.com/office/drawing/2014/main" val="103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读作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次幂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底数是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指数是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相乘的积的相反数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表示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相乘的积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232543C-9F14-9EF0-8006-913BD7F95DEB}"/>
              </a:ext>
            </a:extLst>
          </p:cNvPr>
          <p:cNvSpPr txBox="1"/>
          <p:nvPr/>
        </p:nvSpPr>
        <p:spPr>
          <a:xfrm>
            <a:off x="53521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21" name="yt_shape_11621"/>
              <p:cNvSpPr txBox="1"/>
              <p:nvPr/>
            </p:nvSpPr>
            <p:spPr>
              <a:xfrm>
                <a:off x="540119" y="900000"/>
                <a:ext cx="11492915" cy="20024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的底数是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指数是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写成幂的形式为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9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br>
                  <a:rPr lang="en-US" altLang="zh-CN" sz="15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W:3.754961,H:53.14,isEnd"/>
                  </a:rPr>
                </a:br>
                <a:r>
                  <a:rPr sz="3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21" name="yt_shape_116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02408"/>
              </a:xfrm>
              <a:prstGeom prst="rect">
                <a:avLst/>
              </a:prstGeom>
              <a:blipFill>
                <a:blip r:embed="rId2"/>
                <a:stretch>
                  <a:fillRect l="-1645" b="-30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BA719C9-FB42-6742-48CA-0D0FD6DF909C}"/>
                  </a:ext>
                </a:extLst>
              </p:cNvPr>
              <p:cNvSpPr txBox="1"/>
              <p:nvPr/>
            </p:nvSpPr>
            <p:spPr>
              <a:xfrm>
                <a:off x="3594946" y="853194"/>
                <a:ext cx="1013524" cy="7658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4, 'hasSerialNum': 1, 'mathAnswerShape': 1, 'pageBreak': True}">
                <a:extLst>
                  <a:ext uri="{FF2B5EF4-FFF2-40B4-BE49-F238E27FC236}">
                    <a16:creationId xmlns:a16="http://schemas.microsoft.com/office/drawing/2014/main" id="{9BA719C9-FB42-6742-48CA-0D0FD6DF90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4946" y="853194"/>
                <a:ext cx="1013524" cy="765823"/>
              </a:xfrm>
              <a:prstGeom prst="rect">
                <a:avLst/>
              </a:prstGeom>
              <a:blipFill>
                <a:blip r:embed="rId3"/>
                <a:stretch>
                  <a:fillRect l="-9639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CA19B68B-223E-28FC-7699-3D2BCEDEE930}"/>
              </a:ext>
            </a:extLst>
          </p:cNvPr>
          <p:cNvCxnSpPr/>
          <p:nvPr/>
        </p:nvCxnSpPr>
        <p:spPr>
          <a:xfrm>
            <a:off x="3380157" y="1591261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99528364-7D2D-3D8A-D282-90F9AF620407}"/>
              </a:ext>
            </a:extLst>
          </p:cNvPr>
          <p:cNvSpPr txBox="1"/>
          <p:nvPr/>
        </p:nvSpPr>
        <p:spPr>
          <a:xfrm>
            <a:off x="5952383" y="853194"/>
            <a:ext cx="637286" cy="76582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FEBB711-401F-8DAD-5288-26BB98C1F3F0}"/>
              </a:ext>
            </a:extLst>
          </p:cNvPr>
          <p:cNvSpPr txBox="1"/>
          <p:nvPr/>
        </p:nvSpPr>
        <p:spPr>
          <a:xfrm>
            <a:off x="10484696" y="1724406"/>
            <a:ext cx="884936" cy="76849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40503050406030204" pitchFamily="48" charset="0"/>
                <a:ea typeface="Cambria Math" panose="02040503050406030204" pitchFamily="48" charset="0"/>
                <a:cs typeface="+mn-cs"/>
                <a:sym typeface="_⨹_1_817b8"/>
              </a:rPr>
              <a:t> </a:t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anose="02040503050406030204" pitchFamily="48" charset="0"/>
                <a:ea typeface="Cambria Math" panose="02040503050406030204" pitchFamily="48" charset="0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51909E6-B23E-7934-5EB3-7BAF008A8061}"/>
                  </a:ext>
                </a:extLst>
              </p:cNvPr>
              <p:cNvSpPr txBox="1"/>
              <p:nvPr/>
            </p:nvSpPr>
            <p:spPr>
              <a:xfrm>
                <a:off x="450108" y="2060848"/>
                <a:ext cx="1067499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51909E6-B23E-7934-5EB3-7BAF008A80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60848"/>
                <a:ext cx="1067499" cy="729565"/>
              </a:xfrm>
              <a:prstGeom prst="rect">
                <a:avLst/>
              </a:prstGeom>
              <a:blipFill>
                <a:blip r:embed="rId4"/>
                <a:stretch>
                  <a:fillRect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5" name="yt_shape_11625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有理数的乘方运算</a:t>
            </a:r>
          </a:p>
        </p:txBody>
      </p:sp>
      <p:sp>
        <p:nvSpPr>
          <p:cNvPr id="11626" name="yt_shape_11626"/>
          <p:cNvSpPr txBox="1"/>
          <p:nvPr/>
        </p:nvSpPr>
        <p:spPr>
          <a:xfrm>
            <a:off x="540000" y="1389434"/>
            <a:ext cx="33085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27" name="yt_table_1162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853636"/>
              </p:ext>
            </p:extLst>
          </p:nvPr>
        </p:nvGraphicFramePr>
        <p:xfrm>
          <a:off x="540056" y="1868737"/>
          <a:ext cx="6148706" cy="950976"/>
        </p:xfrm>
        <a:graphic>
          <a:graphicData uri="http://schemas.openxmlformats.org/drawingml/2006/table">
            <a:tbl>
              <a:tblPr/>
              <a:tblGrid>
                <a:gridCol w="4200843">
                  <a:extLst>
                    <a:ext uri="{9D8B030D-6E8A-4147-A177-3AD203B41FA5}">
                      <a16:colId xmlns:a16="http://schemas.microsoft.com/office/drawing/2014/main" val="10340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3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6"/>
                  </a:ext>
                </a:extLst>
              </a:tr>
            </a:tbl>
          </a:graphicData>
        </a:graphic>
      </p:graphicFrame>
      <p:sp>
        <p:nvSpPr>
          <p:cNvPr id="11629" name="yt_shape_11629"/>
          <p:cNvSpPr txBox="1"/>
          <p:nvPr/>
        </p:nvSpPr>
        <p:spPr>
          <a:xfrm>
            <a:off x="540000" y="2870291"/>
            <a:ext cx="64552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下列算式中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运算结果为负数的是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30" name="yt_table_1163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788381"/>
              </p:ext>
            </p:extLst>
          </p:nvPr>
        </p:nvGraphicFramePr>
        <p:xfrm>
          <a:off x="540056" y="3349594"/>
          <a:ext cx="6377306" cy="950976"/>
        </p:xfrm>
        <a:graphic>
          <a:graphicData uri="http://schemas.openxmlformats.org/drawingml/2006/table">
            <a:tbl>
              <a:tblPr/>
              <a:tblGrid>
                <a:gridCol w="4200843">
                  <a:extLst>
                    <a:ext uri="{9D8B030D-6E8A-4147-A177-3AD203B41FA5}">
                      <a16:colId xmlns:a16="http://schemas.microsoft.com/office/drawing/2014/main" val="10342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3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8"/>
                  </a:ext>
                </a:extLst>
              </a:tr>
            </a:tbl>
          </a:graphicData>
        </a:graphic>
      </p:graphicFrame>
      <p:sp>
        <p:nvSpPr>
          <p:cNvPr id="11632" name="yt_shape_11632"/>
          <p:cNvSpPr txBox="1"/>
          <p:nvPr/>
        </p:nvSpPr>
        <p:spPr>
          <a:xfrm>
            <a:off x="540000" y="4351148"/>
            <a:ext cx="70708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南阳淅川县期末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33" name="yt_table_1163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7282744"/>
              </p:ext>
            </p:extLst>
          </p:nvPr>
        </p:nvGraphicFramePr>
        <p:xfrm>
          <a:off x="540056" y="4830451"/>
          <a:ext cx="7045643" cy="950976"/>
        </p:xfrm>
        <a:graphic>
          <a:graphicData uri="http://schemas.openxmlformats.org/drawingml/2006/table">
            <a:tbl>
              <a:tblPr/>
              <a:tblGrid>
                <a:gridCol w="4200843">
                  <a:extLst>
                    <a:ext uri="{9D8B030D-6E8A-4147-A177-3AD203B41FA5}">
                      <a16:colId xmlns:a16="http://schemas.microsoft.com/office/drawing/2014/main" val="10344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103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0"/>
                  </a:ext>
                </a:extLst>
              </a:tr>
            </a:tbl>
          </a:graphicData>
        </a:graphic>
      </p:graphicFrame>
      <p:pic>
        <p:nvPicPr>
          <p:cNvPr id="3" name="yt_shape_1722145734532">
            <a:extLst>
              <a:ext uri="{FF2B5EF4-FFF2-40B4-BE49-F238E27FC236}">
                <a16:creationId xmlns:a16="http://schemas.microsoft.com/office/drawing/2014/main" id="{F917DCFB-03B1-57D4-F46B-21B2F0A3D1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F389534-EAD4-A2D4-53C7-1A9CB02F625E}"/>
              </a:ext>
            </a:extLst>
          </p:cNvPr>
          <p:cNvSpPr txBox="1"/>
          <p:nvPr/>
        </p:nvSpPr>
        <p:spPr>
          <a:xfrm>
            <a:off x="29137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33A76C6-7ED1-DEF0-A386-6E729B260EFB}"/>
              </a:ext>
            </a:extLst>
          </p:cNvPr>
          <p:cNvSpPr txBox="1"/>
          <p:nvPr/>
        </p:nvSpPr>
        <p:spPr>
          <a:xfrm>
            <a:off x="6012589" y="282348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DF22496-D4A2-CD98-074C-329AEB877205}"/>
              </a:ext>
            </a:extLst>
          </p:cNvPr>
          <p:cNvSpPr txBox="1"/>
          <p:nvPr/>
        </p:nvSpPr>
        <p:spPr>
          <a:xfrm>
            <a:off x="6622189" y="43043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38" name="yt_shape_11638"/>
              <p:cNvSpPr txBox="1"/>
              <p:nvPr/>
            </p:nvSpPr>
            <p:spPr>
              <a:xfrm>
                <a:off x="540000" y="900000"/>
                <a:ext cx="4103688" cy="20792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38" name="yt_shape_116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103688" cy="2079287"/>
              </a:xfrm>
              <a:prstGeom prst="rect">
                <a:avLst/>
              </a:prstGeom>
              <a:blipFill>
                <a:blip r:embed="rId2"/>
                <a:stretch>
                  <a:fillRect l="-4606" t="-2639" r="-3566" b="-41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7E3D736-235A-989F-0CD9-1B4DD049399B}"/>
              </a:ext>
            </a:extLst>
          </p:cNvPr>
          <p:cNvSpPr txBox="1"/>
          <p:nvPr/>
        </p:nvSpPr>
        <p:spPr>
          <a:xfrm>
            <a:off x="3294789" y="126876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95E9B4-6F71-3FC2-1A4A-9BEC2E82D4EE}"/>
              </a:ext>
            </a:extLst>
          </p:cNvPr>
          <p:cNvSpPr txBox="1"/>
          <p:nvPr/>
        </p:nvSpPr>
        <p:spPr>
          <a:xfrm>
            <a:off x="3294789" y="174424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BA6D49B-FFA0-E57F-CE4C-D179793ADA7C}"/>
                  </a:ext>
                </a:extLst>
              </p:cNvPr>
              <p:cNvSpPr txBox="1"/>
              <p:nvPr/>
            </p:nvSpPr>
            <p:spPr>
              <a:xfrm>
                <a:off x="3109052" y="2219736"/>
                <a:ext cx="6610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BA6D49B-FFA0-E57F-CE4C-D179793ADA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09052" y="2219736"/>
                <a:ext cx="661099" cy="726326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012D44F4-2913-128F-DD29-539BC8EB2CFD}"/>
              </a:ext>
            </a:extLst>
          </p:cNvPr>
          <p:cNvCxnSpPr/>
          <p:nvPr/>
        </p:nvCxnSpPr>
        <p:spPr>
          <a:xfrm>
            <a:off x="2846638" y="2918306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43" name="yt_shape_11643"/>
              <p:cNvSpPr txBox="1"/>
              <p:nvPr/>
            </p:nvSpPr>
            <p:spPr>
              <a:xfrm>
                <a:off x="540000" y="900000"/>
                <a:ext cx="5463034" cy="486928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0001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43" name="yt_shape_11643" descr="{&quot;rangeId&quot;:2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463034" cy="4869282"/>
              </a:xfrm>
              <a:prstGeom prst="rect">
                <a:avLst/>
              </a:prstGeom>
              <a:blipFill>
                <a:blip r:embed="rId2"/>
                <a:stretch>
                  <a:fillRect l="-3460" t="-1128" r="-2344" b="-6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FFAB32B-E5A3-64CD-E8AD-1CD0D09D75C9}"/>
              </a:ext>
            </a:extLst>
          </p:cNvPr>
          <p:cNvSpPr txBox="1"/>
          <p:nvPr/>
        </p:nvSpPr>
        <p:spPr>
          <a:xfrm>
            <a:off x="449989" y="1804170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0001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B2929FF-D63B-949C-D0DA-F91E4ABD4A3E}"/>
                  </a:ext>
                </a:extLst>
              </p:cNvPr>
              <p:cNvSpPr txBox="1"/>
              <p:nvPr/>
            </p:nvSpPr>
            <p:spPr>
              <a:xfrm>
                <a:off x="449989" y="2953520"/>
                <a:ext cx="2943924" cy="766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7}">
                <a:extLst>
                  <a:ext uri="{FF2B5EF4-FFF2-40B4-BE49-F238E27FC236}">
                    <a16:creationId xmlns:a16="http://schemas.microsoft.com/office/drawing/2014/main" id="{5B2929FF-D63B-949C-D0DA-F91E4ABD4A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3520"/>
                <a:ext cx="2943924" cy="766458"/>
              </a:xfrm>
              <a:prstGeom prst="rect">
                <a:avLst/>
              </a:prstGeom>
              <a:blipFill>
                <a:blip r:embed="rId3"/>
                <a:stretch>
                  <a:fillRect l="-3313" r="-1242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F05926C-C5C4-E694-A517-3D7BA9A3FB2A}"/>
                  </a:ext>
                </a:extLst>
              </p:cNvPr>
              <p:cNvSpPr txBox="1"/>
              <p:nvPr/>
            </p:nvSpPr>
            <p:spPr>
              <a:xfrm>
                <a:off x="449989" y="3626366"/>
                <a:ext cx="1294512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7}">
                <a:extLst>
                  <a:ext uri="{FF2B5EF4-FFF2-40B4-BE49-F238E27FC236}">
                    <a16:creationId xmlns:a16="http://schemas.microsoft.com/office/drawing/2014/main" id="{EF05926C-C5C4-E694-A517-3D7BA9A3FB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26366"/>
                <a:ext cx="1294512" cy="766839"/>
              </a:xfrm>
              <a:prstGeom prst="rect">
                <a:avLst/>
              </a:prstGeom>
              <a:blipFill>
                <a:blip r:embed="rId4"/>
                <a:stretch>
                  <a:fillRect l="-7547" r="-7547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867F8C1-70FE-8E59-1AAE-130C0187CEF7}"/>
                  </a:ext>
                </a:extLst>
              </p:cNvPr>
              <p:cNvSpPr txBox="1"/>
              <p:nvPr/>
            </p:nvSpPr>
            <p:spPr>
              <a:xfrm>
                <a:off x="449989" y="5038670"/>
                <a:ext cx="2385124" cy="730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7}">
                <a:extLst>
                  <a:ext uri="{FF2B5EF4-FFF2-40B4-BE49-F238E27FC236}">
                    <a16:creationId xmlns:a16="http://schemas.microsoft.com/office/drawing/2014/main" id="{2867F8C1-70FE-8E59-1AAE-130C0187CE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38670"/>
                <a:ext cx="2385124" cy="730326"/>
              </a:xfrm>
              <a:prstGeom prst="rect">
                <a:avLst/>
              </a:prstGeom>
              <a:blipFill>
                <a:blip r:embed="rId5"/>
                <a:stretch>
                  <a:fillRect l="-4092" r="-4092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1" name="yt_shape_11651"/>
          <p:cNvSpPr txBox="1"/>
          <p:nvPr/>
        </p:nvSpPr>
        <p:spPr>
          <a:xfrm>
            <a:off x="540000" y="900000"/>
            <a:ext cx="6155531" cy="147327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625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7A4C147-8D7D-A3A8-6D63-61BCCA6B21AC}"/>
              </a:ext>
            </a:extLst>
          </p:cNvPr>
          <p:cNvSpPr txBox="1"/>
          <p:nvPr/>
        </p:nvSpPr>
        <p:spPr>
          <a:xfrm>
            <a:off x="449989" y="1328682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B60E69-FDC6-F205-0373-5CDB8DB35A54}"/>
              </a:ext>
            </a:extLst>
          </p:cNvPr>
          <p:cNvSpPr txBox="1"/>
          <p:nvPr/>
        </p:nvSpPr>
        <p:spPr>
          <a:xfrm>
            <a:off x="449989" y="180417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4" name="yt_shape_11654"/>
          <p:cNvSpPr txBox="1"/>
          <p:nvPr/>
        </p:nvSpPr>
        <p:spPr>
          <a:xfrm>
            <a:off x="540119" y="900000"/>
            <a:ext cx="11492915" cy="140356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做有理数乘方时易出现符号错误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下列各组数中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de33"/>
              </a:rPr>
              <a:t>与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相等的共有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55" name="yt_table_1165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1761170"/>
              </p:ext>
            </p:extLst>
          </p:nvPr>
        </p:nvGraphicFramePr>
        <p:xfrm>
          <a:off x="540056" y="2303569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34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4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4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3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组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F1B330D-0977-226E-13E1-359B1CF8A23B}"/>
              </a:ext>
            </a:extLst>
          </p:cNvPr>
          <p:cNvSpPr txBox="1"/>
          <p:nvPr/>
        </p:nvSpPr>
        <p:spPr>
          <a:xfrm>
            <a:off x="8527307" y="17728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8" name="yt_shape_11658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657" name="yt_image_11657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660" name="yt_shape_11660"/>
          <p:cNvSpPr txBox="1"/>
          <p:nvPr/>
        </p:nvSpPr>
        <p:spPr>
          <a:xfrm>
            <a:off x="540000" y="1482165"/>
            <a:ext cx="74185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61" name="yt_table_1166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3881839"/>
              </p:ext>
            </p:extLst>
          </p:nvPr>
        </p:nvGraphicFramePr>
        <p:xfrm>
          <a:off x="540056" y="1961468"/>
          <a:ext cx="6807200" cy="1901952"/>
        </p:xfrm>
        <a:graphic>
          <a:graphicData uri="http://schemas.openxmlformats.org/drawingml/2006/table">
            <a:tbl>
              <a:tblPr/>
              <a:tblGrid>
                <a:gridCol w="6807200">
                  <a:extLst>
                    <a:ext uri="{9D8B030D-6E8A-4147-A177-3AD203B41FA5}">
                      <a16:colId xmlns:a16="http://schemas.microsoft.com/office/drawing/2014/main" val="103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它们的底数相同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指数也相同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它们的底数相同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但指数不相同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它们所表示的意义相同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但运算结果不相同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虽然它们的底数不同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但运算结果相同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5"/>
                  </a:ext>
                </a:extLst>
              </a:tr>
            </a:tbl>
          </a:graphicData>
        </a:graphic>
      </p:graphicFrame>
      <p:sp>
        <p:nvSpPr>
          <p:cNvPr id="11663" name="yt_shape_11663"/>
          <p:cNvSpPr txBox="1"/>
          <p:nvPr/>
        </p:nvSpPr>
        <p:spPr>
          <a:xfrm>
            <a:off x="540000" y="3913788"/>
            <a:ext cx="505266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下列各式一定正确的是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64" name="yt_table_1166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97858"/>
              </p:ext>
            </p:extLst>
          </p:nvPr>
        </p:nvGraphicFramePr>
        <p:xfrm>
          <a:off x="540056" y="4393091"/>
          <a:ext cx="8009256" cy="950976"/>
        </p:xfrm>
        <a:graphic>
          <a:graphicData uri="http://schemas.openxmlformats.org/drawingml/2006/table">
            <a:tbl>
              <a:tblPr/>
              <a:tblGrid>
                <a:gridCol w="4826318">
                  <a:extLst>
                    <a:ext uri="{9D8B030D-6E8A-4147-A177-3AD203B41FA5}">
                      <a16:colId xmlns:a16="http://schemas.microsoft.com/office/drawing/2014/main" val="10351"/>
                    </a:ext>
                  </a:extLst>
                </a:gridCol>
                <a:gridCol w="3182938">
                  <a:extLst>
                    <a:ext uri="{9D8B030D-6E8A-4147-A177-3AD203B41FA5}">
                      <a16:colId xmlns:a16="http://schemas.microsoft.com/office/drawing/2014/main" val="103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＝｜－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＝｜－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7"/>
                  </a:ext>
                </a:extLst>
              </a:tr>
            </a:tbl>
          </a:graphicData>
        </a:graphic>
      </p:graphicFrame>
      <p:sp>
        <p:nvSpPr>
          <p:cNvPr id="11666" name="yt_shape_11666"/>
          <p:cNvSpPr txBox="1"/>
          <p:nvPr/>
        </p:nvSpPr>
        <p:spPr>
          <a:xfrm>
            <a:off x="540000" y="5394645"/>
            <a:ext cx="61988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杭州市中考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667" name="yt_table_1166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931063"/>
              </p:ext>
            </p:extLst>
          </p:nvPr>
        </p:nvGraphicFramePr>
        <p:xfrm>
          <a:off x="540057" y="5873948"/>
          <a:ext cx="8580279" cy="475488"/>
        </p:xfrm>
        <a:graphic>
          <a:graphicData uri="http://schemas.openxmlformats.org/drawingml/2006/table">
            <a:tbl>
              <a:tblPr/>
              <a:tblGrid>
                <a:gridCol w="2421484">
                  <a:extLst>
                    <a:ext uri="{9D8B030D-6E8A-4147-A177-3AD203B41FA5}">
                      <a16:colId xmlns:a16="http://schemas.microsoft.com/office/drawing/2014/main" val="10353"/>
                    </a:ext>
                  </a:extLst>
                </a:gridCol>
                <a:gridCol w="2401520">
                  <a:extLst>
                    <a:ext uri="{9D8B030D-6E8A-4147-A177-3AD203B41FA5}">
                      <a16:colId xmlns:a16="http://schemas.microsoft.com/office/drawing/2014/main" val="10354"/>
                    </a:ext>
                  </a:extLst>
                </a:gridCol>
                <a:gridCol w="2401520">
                  <a:extLst>
                    <a:ext uri="{9D8B030D-6E8A-4147-A177-3AD203B41FA5}">
                      <a16:colId xmlns:a16="http://schemas.microsoft.com/office/drawing/2014/main" val="10355"/>
                    </a:ext>
                  </a:extLst>
                </a:gridCol>
                <a:gridCol w="1355755">
                  <a:extLst>
                    <a:ext uri="{9D8B030D-6E8A-4147-A177-3AD203B41FA5}">
                      <a16:colId xmlns:a16="http://schemas.microsoft.com/office/drawing/2014/main" val="103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B76576A-A72F-60F7-CD89-489DC44BB98F}"/>
              </a:ext>
            </a:extLst>
          </p:cNvPr>
          <p:cNvSpPr txBox="1"/>
          <p:nvPr/>
        </p:nvSpPr>
        <p:spPr>
          <a:xfrm>
            <a:off x="6966486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7D6D80C-5530-1086-1531-4F27BE548FE4}"/>
              </a:ext>
            </a:extLst>
          </p:cNvPr>
          <p:cNvSpPr txBox="1"/>
          <p:nvPr/>
        </p:nvSpPr>
        <p:spPr>
          <a:xfrm>
            <a:off x="4640989" y="38669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B357EDB-4DB8-D0CB-78C2-AA90A9120543}"/>
              </a:ext>
            </a:extLst>
          </p:cNvPr>
          <p:cNvSpPr txBox="1"/>
          <p:nvPr/>
        </p:nvSpPr>
        <p:spPr>
          <a:xfrm>
            <a:off x="5758589" y="534783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1529</Words>
  <Application>Microsoft Office PowerPoint</Application>
  <PresentationFormat>宽屏</PresentationFormat>
  <Paragraphs>158</Paragraphs>
  <Slides>16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11</cp:revision>
  <dcterms:created xsi:type="dcterms:W3CDTF">2024-07-28T05:44:51Z</dcterms:created>
  <dcterms:modified xsi:type="dcterms:W3CDTF">2024-07-30T01:29:28Z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