
<file path=[Content_Types].xml><?xml version="1.0" encoding="utf-8"?>
<Types xmlns="http://schemas.openxmlformats.org/package/2006/content-types">
  <Default Extension="bin" ContentType="image/png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9" r:id="rId5"/>
    <p:sldId id="310" r:id="rId6"/>
    <p:sldId id="311" r:id="rId7"/>
    <p:sldId id="314" r:id="rId8"/>
    <p:sldId id="316" r:id="rId9"/>
    <p:sldId id="319" r:id="rId10"/>
    <p:sldId id="320" r:id="rId11"/>
    <p:sldId id="321" r:id="rId12"/>
    <p:sldId id="322" r:id="rId13"/>
    <p:sldId id="323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bin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8" name="yt_shape_12948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947" name="yt_image_1294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50" name="yt_shape_12950"/>
          <p:cNvSpPr txBox="1"/>
          <p:nvPr/>
        </p:nvSpPr>
        <p:spPr>
          <a:xfrm>
            <a:off x="540000" y="1482165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认识立体图形</a:t>
            </a:r>
          </a:p>
        </p:txBody>
      </p:sp>
      <p:sp>
        <p:nvSpPr>
          <p:cNvPr id="12951" name="yt_shape_12951"/>
          <p:cNvSpPr txBox="1"/>
          <p:nvPr/>
        </p:nvSpPr>
        <p:spPr>
          <a:xfrm>
            <a:off x="540000" y="1971599"/>
            <a:ext cx="48987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下列几何体中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圆锥是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2952" name="yt_shape_12952"/>
          <p:cNvSpPr txBox="1"/>
          <p:nvPr/>
        </p:nvSpPr>
        <p:spPr>
          <a:xfrm>
            <a:off x="540000" y="2450902"/>
            <a:ext cx="3459280" cy="9274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5150" b="0" i="0" u="none">
                <a:solidFill>
                  <a:srgbClr val="1EE3CF"/>
                </a:solidFill>
                <a:effectLst/>
                <a:latin typeface="Times New Roman" pitchFamily="52"/>
                <a:ea typeface="Times New Roman" pitchFamily="5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</a:t>
            </a:r>
            <a:r>
              <a:rPr lang="en-US" altLang="zh-CN" sz="1600" b="0" i="0" u="none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5000" b="0" i="0" u="none">
                <a:solidFill>
                  <a:srgbClr val="1EE3CF"/>
                </a:solidFill>
                <a:effectLst/>
                <a:latin typeface="Times New Roman" pitchFamily="50"/>
                <a:ea typeface="Times New Roman" pitchFamily="50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</a:t>
            </a:r>
            <a:r>
              <a:rPr lang="en-US" altLang="zh-CN" sz="1600" b="0" i="0" u="none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950" b="0" i="0" u="none">
                <a:solidFill>
                  <a:srgbClr val="1EE3CF"/>
                </a:solidFill>
                <a:effectLst/>
                <a:latin typeface="Times New Roman" pitchFamily="50"/>
                <a:ea typeface="Times New Roman" pitchFamily="50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</a:t>
            </a:r>
            <a:r>
              <a:rPr lang="en-US" altLang="zh-CN" sz="2100" b="0" i="0" u="none">
                <a:solidFill>
                  <a:srgbClr val="1EE3CF"/>
                </a:solidFill>
                <a:effectLst/>
                <a:latin typeface="Times New Roman" pitchFamily="21"/>
                <a:ea typeface="宋体" pitchFamily="21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900" b="0" i="0" u="none">
                <a:solidFill>
                  <a:srgbClr val="1EE3CF"/>
                </a:solidFill>
                <a:effectLst/>
                <a:latin typeface="Times New Roman" pitchFamily="49"/>
                <a:ea typeface="Times New Roman" pitchFamily="49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</a:t>
            </a:r>
            <a:r>
              <a:rPr lang="en-US" altLang="zh-CN" sz="2200" b="0" i="0" u="none">
                <a:solidFill>
                  <a:srgbClr val="1EE3CF"/>
                </a:solidFill>
                <a:effectLst/>
                <a:latin typeface="Times New Roman" pitchFamily="22"/>
                <a:ea typeface="宋体" pitchFamily="22"/>
                <a:sym typeface=""/>
              </a:rPr>
              <a:t> </a:t>
            </a:r>
          </a:p>
        </p:txBody>
      </p:sp>
      <p:sp>
        <p:nvSpPr>
          <p:cNvPr id="12953" name="yt_shape_12953"/>
          <p:cNvSpPr txBox="1"/>
          <p:nvPr/>
        </p:nvSpPr>
        <p:spPr>
          <a:xfrm>
            <a:off x="540000" y="3429188"/>
            <a:ext cx="5556000" cy="43621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03322" algn="l"/>
                <a:tab pos="224657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sp>
        <p:nvSpPr>
          <p:cNvPr id="12954" name="yt_shape_12954"/>
          <p:cNvSpPr txBox="1"/>
          <p:nvPr/>
        </p:nvSpPr>
        <p:spPr>
          <a:xfrm>
            <a:off x="540000" y="3912210"/>
            <a:ext cx="522418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下列几何体中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长方体是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2955" name="yt_shape_12955"/>
          <p:cNvSpPr txBox="1"/>
          <p:nvPr/>
        </p:nvSpPr>
        <p:spPr>
          <a:xfrm>
            <a:off x="540000" y="4391513"/>
            <a:ext cx="4297651" cy="9274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800" b="0" i="0" u="none">
                <a:solidFill>
                  <a:srgbClr val="1EE3CF"/>
                </a:solidFill>
                <a:effectLst/>
                <a:latin typeface="Times New Roman" pitchFamily="28"/>
                <a:ea typeface="Times New Roman" pitchFamily="28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500" b="0" i="0" u="none">
                <a:solidFill>
                  <a:srgbClr val="1EE3CF"/>
                </a:solidFill>
                <a:effectLst/>
                <a:latin typeface="Times New Roman" pitchFamily="5"/>
                <a:ea typeface="宋体" pitchFamily="5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5150" b="0" i="0" u="none">
                <a:solidFill>
                  <a:srgbClr val="1EE3CF"/>
                </a:solidFill>
                <a:effectLst/>
                <a:latin typeface="Times New Roman" pitchFamily="52"/>
                <a:ea typeface="Times New Roman" pitchFamily="5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</a:t>
            </a:r>
            <a:r>
              <a:rPr lang="en-US" altLang="zh-CN" sz="1600" b="0" i="0" u="none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5000" b="0" i="0" u="none">
                <a:solidFill>
                  <a:srgbClr val="1EE3CF"/>
                </a:solidFill>
                <a:effectLst/>
                <a:latin typeface="Times New Roman" pitchFamily="50"/>
                <a:ea typeface="Times New Roman" pitchFamily="50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</a:t>
            </a:r>
            <a:r>
              <a:rPr lang="en-US" altLang="zh-CN" sz="1600" b="0" i="0" u="none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350" b="0" i="0" u="none">
                <a:solidFill>
                  <a:srgbClr val="1EE3CF"/>
                </a:solidFill>
                <a:effectLst/>
                <a:latin typeface="Times New Roman" pitchFamily="44"/>
                <a:ea typeface="Times New Roman" pitchFamily="4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</a:t>
            </a:r>
            <a:r>
              <a:rPr lang="en-US" altLang="zh-CN" sz="100" b="0" i="0" u="none">
                <a:solidFill>
                  <a:srgbClr val="1EE3CF"/>
                </a:solidFill>
                <a:effectLst/>
                <a:latin typeface="Times New Roman" pitchFamily="1"/>
                <a:ea typeface="宋体" pitchFamily="1"/>
                <a:sym typeface=""/>
              </a:rPr>
              <a:t> </a:t>
            </a:r>
          </a:p>
        </p:txBody>
      </p:sp>
      <p:sp>
        <p:nvSpPr>
          <p:cNvPr id="12956" name="yt_shape_12956"/>
          <p:cNvSpPr txBox="1"/>
          <p:nvPr/>
        </p:nvSpPr>
        <p:spPr>
          <a:xfrm>
            <a:off x="540000" y="5369798"/>
            <a:ext cx="5556000" cy="4362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03322" algn="l"/>
                <a:tab pos="224657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 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pic>
        <p:nvPicPr>
          <p:cNvPr id="3" name="yt_shape_1722145927430">
            <a:extLst>
              <a:ext uri="{FF2B5EF4-FFF2-40B4-BE49-F238E27FC236}">
                <a16:creationId xmlns:a16="http://schemas.microsoft.com/office/drawing/2014/main" id="{D814EC09-E7EB-62E0-7ADD-4F52046346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pic>
        <p:nvPicPr>
          <p:cNvPr id="5" name="yt_shape_1722145927548">
            <a:extLst>
              <a:ext uri="{FF2B5EF4-FFF2-40B4-BE49-F238E27FC236}">
                <a16:creationId xmlns:a16="http://schemas.microsoft.com/office/drawing/2014/main" id="{4BDFACD3-216B-E6CD-921B-FCAA7B1E922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583304"/>
            <a:ext cx="443102" cy="653724"/>
          </a:xfrm>
          <a:prstGeom prst="rect">
            <a:avLst/>
          </a:prstGeom>
        </p:spPr>
      </p:pic>
      <p:pic>
        <p:nvPicPr>
          <p:cNvPr id="7" name="yt_shape_1722145927572">
            <a:extLst>
              <a:ext uri="{FF2B5EF4-FFF2-40B4-BE49-F238E27FC236}">
                <a16:creationId xmlns:a16="http://schemas.microsoft.com/office/drawing/2014/main" id="{2428010A-81B5-6A87-632C-7FCC257F424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803" y="2581026"/>
            <a:ext cx="514542" cy="658280"/>
          </a:xfrm>
          <a:prstGeom prst="rect">
            <a:avLst/>
          </a:prstGeom>
        </p:spPr>
      </p:pic>
      <p:pic>
        <p:nvPicPr>
          <p:cNvPr id="9" name="yt_shape_1722145927596">
            <a:extLst>
              <a:ext uri="{FF2B5EF4-FFF2-40B4-BE49-F238E27FC236}">
                <a16:creationId xmlns:a16="http://schemas.microsoft.com/office/drawing/2014/main" id="{9CF130D2-8010-9BC8-67F8-3C8C126BA98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5046" y="2556286"/>
            <a:ext cx="757427" cy="707760"/>
          </a:xfrm>
          <a:prstGeom prst="rect">
            <a:avLst/>
          </a:prstGeom>
        </p:spPr>
      </p:pic>
      <p:pic>
        <p:nvPicPr>
          <p:cNvPr id="11" name="yt_shape_1722145927620">
            <a:extLst>
              <a:ext uri="{FF2B5EF4-FFF2-40B4-BE49-F238E27FC236}">
                <a16:creationId xmlns:a16="http://schemas.microsoft.com/office/drawing/2014/main" id="{E3C3746E-D782-D433-A7B3-A1614ACD8DA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1175" y="2568758"/>
            <a:ext cx="682817" cy="682817"/>
          </a:xfrm>
          <a:prstGeom prst="rect">
            <a:avLst/>
          </a:prstGeom>
        </p:spPr>
      </p:pic>
      <p:pic>
        <p:nvPicPr>
          <p:cNvPr id="13" name="yt_shape_1722145927734">
            <a:extLst>
              <a:ext uri="{FF2B5EF4-FFF2-40B4-BE49-F238E27FC236}">
                <a16:creationId xmlns:a16="http://schemas.microsoft.com/office/drawing/2014/main" id="{334FF480-BC3E-B0C0-1277-03EF41A8C04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4659410"/>
            <a:ext cx="943167" cy="382734"/>
          </a:xfrm>
          <a:prstGeom prst="rect">
            <a:avLst/>
          </a:prstGeom>
        </p:spPr>
      </p:pic>
      <p:pic>
        <p:nvPicPr>
          <p:cNvPr id="15" name="yt_shape_1722145927758">
            <a:extLst>
              <a:ext uri="{FF2B5EF4-FFF2-40B4-BE49-F238E27FC236}">
                <a16:creationId xmlns:a16="http://schemas.microsoft.com/office/drawing/2014/main" id="{389E1B2D-1209-1BEA-4B1B-1E0731F8CD7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2498" y="4523915"/>
            <a:ext cx="443102" cy="653724"/>
          </a:xfrm>
          <a:prstGeom prst="rect">
            <a:avLst/>
          </a:prstGeom>
        </p:spPr>
      </p:pic>
      <p:pic>
        <p:nvPicPr>
          <p:cNvPr id="17" name="yt_shape_1722145927783">
            <a:extLst>
              <a:ext uri="{FF2B5EF4-FFF2-40B4-BE49-F238E27FC236}">
                <a16:creationId xmlns:a16="http://schemas.microsoft.com/office/drawing/2014/main" id="{D93F6114-4B3E-E848-2C85-EC15FC42016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9250" y="4521637"/>
            <a:ext cx="514542" cy="658280"/>
          </a:xfrm>
          <a:prstGeom prst="rect">
            <a:avLst/>
          </a:prstGeom>
        </p:spPr>
      </p:pic>
      <p:pic>
        <p:nvPicPr>
          <p:cNvPr id="19" name="yt_shape_1722145927807">
            <a:extLst>
              <a:ext uri="{FF2B5EF4-FFF2-40B4-BE49-F238E27FC236}">
                <a16:creationId xmlns:a16="http://schemas.microsoft.com/office/drawing/2014/main" id="{CE36CC8F-D88F-B56A-EF17-42CA6661B79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5920" y="4551438"/>
            <a:ext cx="598677" cy="59867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142863A-8BA5-48B0-3E30-A6EAD9678394}"/>
              </a:ext>
            </a:extLst>
          </p:cNvPr>
          <p:cNvSpPr txBox="1"/>
          <p:nvPr/>
        </p:nvSpPr>
        <p:spPr>
          <a:xfrm>
            <a:off x="44885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45A02BA-3D48-DF0E-A4C7-9564B1FA4EB6}"/>
              </a:ext>
            </a:extLst>
          </p:cNvPr>
          <p:cNvSpPr txBox="1"/>
          <p:nvPr/>
        </p:nvSpPr>
        <p:spPr>
          <a:xfrm>
            <a:off x="4793389" y="386540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6" name="yt_shape_13016"/>
          <p:cNvSpPr txBox="1"/>
          <p:nvPr/>
        </p:nvSpPr>
        <p:spPr>
          <a:xfrm>
            <a:off x="540000" y="900000"/>
            <a:ext cx="7386638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根据下列描述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分别判断该立体图形的名称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一个立体图形是锥体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它的底面是六边形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六棱锥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一个立体图形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无论怎样截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得到的截面都是圆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球体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BF699E1-FF7E-80DF-95A4-3AD9FED95D12}"/>
              </a:ext>
            </a:extLst>
          </p:cNvPr>
          <p:cNvSpPr txBox="1"/>
          <p:nvPr/>
        </p:nvSpPr>
        <p:spPr>
          <a:xfrm>
            <a:off x="449989" y="1804170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六棱锥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A939DA5-1B8E-D539-B07D-7395D424292B}"/>
              </a:ext>
            </a:extLst>
          </p:cNvPr>
          <p:cNvSpPr txBox="1"/>
          <p:nvPr/>
        </p:nvSpPr>
        <p:spPr>
          <a:xfrm>
            <a:off x="449989" y="2755146"/>
            <a:ext cx="2313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球体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22" name="yt_shape_13022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3021" name="yt_image_1302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24" name="yt_shape_13024"/>
          <p:cNvSpPr txBox="1"/>
          <p:nvPr/>
        </p:nvSpPr>
        <p:spPr>
          <a:xfrm>
            <a:off x="540119" y="143137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四个几何体分别是三棱柱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四棱柱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b21b4"/>
              </a:rPr>
              <a:t>五棱柱和六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棱柱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三棱柱有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个顶点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3025" name="yt_image_1302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5502" y="2543176"/>
            <a:ext cx="3380994" cy="1168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27" name="yt_shape_13027"/>
          <p:cNvSpPr txBox="1"/>
          <p:nvPr/>
        </p:nvSpPr>
        <p:spPr>
          <a:xfrm>
            <a:off x="540000" y="3761852"/>
            <a:ext cx="75405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四棱柱有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个顶点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3028" name="yt_shape_13028"/>
          <p:cNvSpPr txBox="1"/>
          <p:nvPr/>
        </p:nvSpPr>
        <p:spPr>
          <a:xfrm>
            <a:off x="540000" y="4241155"/>
            <a:ext cx="769441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六棱柱有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个顶点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13029" name="yt_shape_13029"/>
          <p:cNvSpPr txBox="1"/>
          <p:nvPr/>
        </p:nvSpPr>
        <p:spPr>
          <a:xfrm>
            <a:off x="540000" y="4720458"/>
            <a:ext cx="97911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猜想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棱柱有多少个面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多少条棱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多少个顶点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030" name="yt_shape_13030"/>
          <p:cNvSpPr txBox="1"/>
          <p:nvPr/>
        </p:nvSpPr>
        <p:spPr>
          <a:xfrm>
            <a:off x="540000" y="5199761"/>
            <a:ext cx="82330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棱柱有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条棱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个顶点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F563349-A979-3004-0FD4-6923DF332E17}"/>
              </a:ext>
            </a:extLst>
          </p:cNvPr>
          <p:cNvSpPr txBox="1"/>
          <p:nvPr/>
        </p:nvSpPr>
        <p:spPr>
          <a:xfrm>
            <a:off x="2735989" y="371504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658A552-05BF-A54F-654E-D48DB3598E7A}"/>
              </a:ext>
            </a:extLst>
          </p:cNvPr>
          <p:cNvSpPr txBox="1"/>
          <p:nvPr/>
        </p:nvSpPr>
        <p:spPr>
          <a:xfrm>
            <a:off x="4412389" y="371504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76C0DA1-1186-2FF5-21B5-F6DCC73AC62E}"/>
              </a:ext>
            </a:extLst>
          </p:cNvPr>
          <p:cNvSpPr txBox="1"/>
          <p:nvPr/>
        </p:nvSpPr>
        <p:spPr>
          <a:xfrm>
            <a:off x="6241189" y="371504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637C4A2-A6DD-B858-9316-A5DAF63A7E3C}"/>
              </a:ext>
            </a:extLst>
          </p:cNvPr>
          <p:cNvSpPr txBox="1"/>
          <p:nvPr/>
        </p:nvSpPr>
        <p:spPr>
          <a:xfrm>
            <a:off x="2735989" y="419434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78E74A3-A071-6190-63AC-7624079388AA}"/>
              </a:ext>
            </a:extLst>
          </p:cNvPr>
          <p:cNvSpPr txBox="1"/>
          <p:nvPr/>
        </p:nvSpPr>
        <p:spPr>
          <a:xfrm>
            <a:off x="4412389" y="419434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3811733-750D-F796-92AA-835CD7A4C2A5}"/>
              </a:ext>
            </a:extLst>
          </p:cNvPr>
          <p:cNvSpPr txBox="1"/>
          <p:nvPr/>
        </p:nvSpPr>
        <p:spPr>
          <a:xfrm>
            <a:off x="6241189" y="4194349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EFA2546-4626-B22C-D38C-38AF323F49C8}"/>
              </a:ext>
            </a:extLst>
          </p:cNvPr>
          <p:cNvSpPr txBox="1"/>
          <p:nvPr/>
        </p:nvSpPr>
        <p:spPr>
          <a:xfrm>
            <a:off x="449989" y="5152955"/>
            <a:ext cx="8333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棱柱有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条棱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个顶点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31" name="yt_shape_13031"/>
          <p:cNvSpPr txBox="1"/>
          <p:nvPr/>
        </p:nvSpPr>
        <p:spPr>
          <a:xfrm>
            <a:off x="540119" y="908720"/>
            <a:ext cx="11492915" cy="1445002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区分立方体图形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要掌握不同立体图形的各自特征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0_09c97"/>
              </a:rPr>
              <a:t>注意从柱体、锥体、球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体的角度去识别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55960842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57" name="yt_shape_12957"/>
          <p:cNvSpPr txBox="1"/>
          <p:nvPr/>
        </p:nvSpPr>
        <p:spPr>
          <a:xfrm>
            <a:off x="540000" y="900000"/>
            <a:ext cx="67454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下列物体的形状不能抽象成球体的是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58" name="yt_table_1295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0972532"/>
              </p:ext>
            </p:extLst>
          </p:nvPr>
        </p:nvGraphicFramePr>
        <p:xfrm>
          <a:off x="540056" y="1379303"/>
          <a:ext cx="4523106" cy="950976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674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67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西红柿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西瓜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铅笔盒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铅球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2"/>
                  </a:ext>
                </a:extLst>
              </a:tr>
            </a:tbl>
          </a:graphicData>
        </a:graphic>
      </p:graphicFrame>
      <p:sp>
        <p:nvSpPr>
          <p:cNvPr id="12960" name="yt_shape_12960"/>
          <p:cNvSpPr txBox="1"/>
          <p:nvPr/>
        </p:nvSpPr>
        <p:spPr>
          <a:xfrm>
            <a:off x="540000" y="2380857"/>
            <a:ext cx="52065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下列几何体中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三棱锥是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2961" name="yt_shape_12961"/>
          <p:cNvSpPr txBox="1"/>
          <p:nvPr/>
        </p:nvSpPr>
        <p:spPr>
          <a:xfrm>
            <a:off x="540000" y="2860160"/>
            <a:ext cx="3310202" cy="87344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600" b="0" i="0" u="none">
                <a:solidFill>
                  <a:srgbClr val="1EE3CF"/>
                </a:solidFill>
                <a:effectLst/>
                <a:latin typeface="Times New Roman" pitchFamily="36"/>
                <a:ea typeface="Times New Roman" pitchFamily="3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</a:t>
            </a:r>
            <a:r>
              <a:rPr lang="en-US" altLang="zh-CN" sz="2300" b="0" i="0" u="none">
                <a:solidFill>
                  <a:srgbClr val="1EE3CF"/>
                </a:solidFill>
                <a:effectLst/>
                <a:latin typeface="Times New Roman" pitchFamily="23"/>
                <a:ea typeface="宋体" pitchFamily="23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650" b="0" i="0" u="none">
                <a:solidFill>
                  <a:srgbClr val="1EE3CF"/>
                </a:solidFill>
                <a:effectLst/>
                <a:latin typeface="Times New Roman" pitchFamily="46"/>
                <a:ea typeface="Times New Roman" pitchFamily="4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</a:t>
            </a:r>
            <a:r>
              <a:rPr lang="en-US" altLang="zh-CN" sz="1100" b="0" i="0" u="none">
                <a:solidFill>
                  <a:srgbClr val="1EE3CF"/>
                </a:solidFill>
                <a:effectLst/>
                <a:latin typeface="Times New Roman" pitchFamily="11"/>
                <a:ea typeface="宋体" pitchFamily="11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850" b="0" i="0" u="none">
                <a:solidFill>
                  <a:srgbClr val="1EE3CF"/>
                </a:solidFill>
                <a:effectLst/>
                <a:latin typeface="Times New Roman" pitchFamily="48"/>
                <a:ea typeface="Times New Roman" pitchFamily="48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</a:t>
            </a:r>
            <a:r>
              <a:rPr lang="en-US" altLang="zh-CN" sz="2300" b="0" i="0" u="none">
                <a:solidFill>
                  <a:srgbClr val="1EE3CF"/>
                </a:solidFill>
                <a:effectLst/>
                <a:latin typeface="Times New Roman" pitchFamily="23"/>
                <a:ea typeface="宋体" pitchFamily="23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250" b="0" i="0" u="none">
                <a:solidFill>
                  <a:srgbClr val="1EE3CF"/>
                </a:solidFill>
                <a:effectLst/>
                <a:latin typeface="Times New Roman" pitchFamily="42"/>
                <a:ea typeface="Times New Roman" pitchFamily="42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</a:t>
            </a:r>
            <a:r>
              <a:rPr lang="en-US" altLang="zh-CN" sz="600" b="0" i="0" u="none">
                <a:solidFill>
                  <a:srgbClr val="1EE3CF"/>
                </a:solidFill>
                <a:effectLst/>
                <a:latin typeface="Times New Roman" pitchFamily="6"/>
                <a:ea typeface="宋体" pitchFamily="6"/>
                <a:sym typeface=""/>
              </a:rPr>
              <a:t> </a:t>
            </a:r>
          </a:p>
        </p:txBody>
      </p:sp>
      <p:sp>
        <p:nvSpPr>
          <p:cNvPr id="12962" name="yt_shape_12962"/>
          <p:cNvSpPr txBox="1"/>
          <p:nvPr/>
        </p:nvSpPr>
        <p:spPr>
          <a:xfrm>
            <a:off x="539999" y="3784392"/>
            <a:ext cx="6160675" cy="4125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03322" algn="l"/>
                <a:tab pos="224657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sp>
        <p:nvSpPr>
          <p:cNvPr id="12963" name="yt_shape_12963"/>
          <p:cNvSpPr txBox="1"/>
          <p:nvPr/>
        </p:nvSpPr>
        <p:spPr>
          <a:xfrm>
            <a:off x="540000" y="4267414"/>
            <a:ext cx="79765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下列几何体中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既不是柱体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也不是锥体的是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2964" name="yt_shape_12964"/>
          <p:cNvSpPr txBox="1"/>
          <p:nvPr/>
        </p:nvSpPr>
        <p:spPr>
          <a:xfrm>
            <a:off x="540000" y="4746717"/>
            <a:ext cx="4453142" cy="7293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050" b="0" i="0" u="none">
                <a:solidFill>
                  <a:srgbClr val="1EE3CF"/>
                </a:solidFill>
                <a:effectLst/>
                <a:latin typeface="Times New Roman" pitchFamily="40"/>
                <a:ea typeface="Times New Roman" pitchFamily="40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200" b="0" i="0" u="none">
                <a:solidFill>
                  <a:srgbClr val="1EE3CF"/>
                </a:solidFill>
                <a:effectLst/>
                <a:latin typeface="Times New Roman" pitchFamily="22"/>
                <a:ea typeface="宋体" pitchFamily="22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3950" b="0" i="0" u="none">
                <a:solidFill>
                  <a:srgbClr val="1EE3CF"/>
                </a:solidFill>
                <a:effectLst/>
                <a:latin typeface="Times New Roman" pitchFamily="40"/>
                <a:ea typeface="Times New Roman" pitchFamily="40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</a:t>
            </a:r>
            <a:r>
              <a:rPr lang="en-US" altLang="zh-CN" sz="1000" b="0" i="0" u="none">
                <a:solidFill>
                  <a:srgbClr val="1EE3CF"/>
                </a:solidFill>
                <a:effectLst/>
                <a:latin typeface="Times New Roman" pitchFamily="10"/>
                <a:ea typeface="宋体" pitchFamily="10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3800" b="0" i="0" u="none">
                <a:solidFill>
                  <a:srgbClr val="1EE3CF"/>
                </a:solidFill>
                <a:effectLst/>
                <a:latin typeface="Times New Roman" pitchFamily="38"/>
                <a:ea typeface="Times New Roman" pitchFamily="38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</a:t>
            </a:r>
            <a:r>
              <a:rPr lang="en-US" altLang="zh-CN" sz="100" b="0" i="0" u="none">
                <a:solidFill>
                  <a:srgbClr val="1EE3CF"/>
                </a:solidFill>
                <a:effectLst/>
                <a:latin typeface="Times New Roman" pitchFamily="1"/>
                <a:ea typeface="宋体" pitchFamily="1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3600" b="0" i="0" u="none">
                <a:solidFill>
                  <a:srgbClr val="1EE3CF"/>
                </a:solidFill>
                <a:effectLst/>
                <a:latin typeface="Times New Roman" pitchFamily="36"/>
                <a:ea typeface="Times New Roman" pitchFamily="36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</a:t>
            </a:r>
            <a:r>
              <a:rPr lang="en-US" altLang="zh-CN" sz="900" b="0" i="0" u="none">
                <a:solidFill>
                  <a:srgbClr val="1EE3CF"/>
                </a:solidFill>
                <a:effectLst/>
                <a:latin typeface="Times New Roman" pitchFamily="9"/>
                <a:ea typeface="宋体" pitchFamily="9"/>
                <a:sym typeface=""/>
              </a:rPr>
              <a:t> </a:t>
            </a:r>
          </a:p>
        </p:txBody>
      </p:sp>
      <p:sp>
        <p:nvSpPr>
          <p:cNvPr id="12965" name="yt_shape_12965"/>
          <p:cNvSpPr txBox="1"/>
          <p:nvPr/>
        </p:nvSpPr>
        <p:spPr>
          <a:xfrm>
            <a:off x="540000" y="5526871"/>
            <a:ext cx="6348088" cy="46609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03322" algn="l"/>
                <a:tab pos="224657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 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pic>
        <p:nvPicPr>
          <p:cNvPr id="3" name="yt_shape_1722145927937">
            <a:extLst>
              <a:ext uri="{FF2B5EF4-FFF2-40B4-BE49-F238E27FC236}">
                <a16:creationId xmlns:a16="http://schemas.microsoft.com/office/drawing/2014/main" id="{6C330D2D-ECC3-A81C-1A53-12BF7A4425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041625"/>
            <a:ext cx="720917" cy="502067"/>
          </a:xfrm>
          <a:prstGeom prst="rect">
            <a:avLst/>
          </a:prstGeom>
        </p:spPr>
      </p:pic>
      <p:pic>
        <p:nvPicPr>
          <p:cNvPr id="5" name="yt_shape_1722145927964">
            <a:extLst>
              <a:ext uri="{FF2B5EF4-FFF2-40B4-BE49-F238E27FC236}">
                <a16:creationId xmlns:a16="http://schemas.microsoft.com/office/drawing/2014/main" id="{A54A1A02-D1FD-4731-792C-F103F9A5B8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4165" y="2962606"/>
            <a:ext cx="716152" cy="660105"/>
          </a:xfrm>
          <a:prstGeom prst="rect">
            <a:avLst/>
          </a:prstGeom>
        </p:spPr>
      </p:pic>
      <p:pic>
        <p:nvPicPr>
          <p:cNvPr id="7" name="yt_shape_1722145927991">
            <a:extLst>
              <a:ext uri="{FF2B5EF4-FFF2-40B4-BE49-F238E27FC236}">
                <a16:creationId xmlns:a16="http://schemas.microsoft.com/office/drawing/2014/main" id="{C4BA1F17-6E32-7C99-55E1-4DDAD3F8AF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3565" y="2971768"/>
            <a:ext cx="532002" cy="641780"/>
          </a:xfrm>
          <a:prstGeom prst="rect">
            <a:avLst/>
          </a:prstGeom>
        </p:spPr>
      </p:pic>
      <p:pic>
        <p:nvPicPr>
          <p:cNvPr id="9" name="yt_shape_1722145928017">
            <a:extLst>
              <a:ext uri="{FF2B5EF4-FFF2-40B4-BE49-F238E27FC236}">
                <a16:creationId xmlns:a16="http://schemas.microsoft.com/office/drawing/2014/main" id="{9764E76F-349D-4C89-550A-3BF3F42E755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8815" y="3005570"/>
            <a:ext cx="535177" cy="574178"/>
          </a:xfrm>
          <a:prstGeom prst="rect">
            <a:avLst/>
          </a:prstGeom>
        </p:spPr>
      </p:pic>
      <p:pic>
        <p:nvPicPr>
          <p:cNvPr id="11" name="yt_shape_1722145928139">
            <a:extLst>
              <a:ext uri="{FF2B5EF4-FFF2-40B4-BE49-F238E27FC236}">
                <a16:creationId xmlns:a16="http://schemas.microsoft.com/office/drawing/2014/main" id="{4F550417-1B24-C56D-0507-4B6A3871096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4810087"/>
            <a:ext cx="1036827" cy="595573"/>
          </a:xfrm>
          <a:prstGeom prst="rect">
            <a:avLst/>
          </a:prstGeom>
        </p:spPr>
      </p:pic>
      <p:pic>
        <p:nvPicPr>
          <p:cNvPr id="13" name="yt_shape_1722145928165">
            <a:extLst>
              <a:ext uri="{FF2B5EF4-FFF2-40B4-BE49-F238E27FC236}">
                <a16:creationId xmlns:a16="http://schemas.microsoft.com/office/drawing/2014/main" id="{8DF9A813-5BE4-2473-3394-6F123B9C6944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800" y="4851241"/>
            <a:ext cx="462152" cy="513266"/>
          </a:xfrm>
          <a:prstGeom prst="rect">
            <a:avLst/>
          </a:prstGeom>
        </p:spPr>
      </p:pic>
      <p:pic>
        <p:nvPicPr>
          <p:cNvPr id="15" name="yt_shape_1722145928191">
            <a:extLst>
              <a:ext uri="{FF2B5EF4-FFF2-40B4-BE49-F238E27FC236}">
                <a16:creationId xmlns:a16="http://schemas.microsoft.com/office/drawing/2014/main" id="{C4F3D962-20C8-EAD0-9CDD-678314312E85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6807" y="4855365"/>
            <a:ext cx="505017" cy="505017"/>
          </a:xfrm>
          <a:prstGeom prst="rect">
            <a:avLst/>
          </a:prstGeom>
        </p:spPr>
      </p:pic>
      <p:pic>
        <p:nvPicPr>
          <p:cNvPr id="17" name="yt_shape_1722145928216">
            <a:extLst>
              <a:ext uri="{FF2B5EF4-FFF2-40B4-BE49-F238E27FC236}">
                <a16:creationId xmlns:a16="http://schemas.microsoft.com/office/drawing/2014/main" id="{EEB0A3A1-EAEC-570A-54C8-98ACC887138B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3333" y="4856200"/>
            <a:ext cx="752667" cy="50334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4D3495A-D342-49CA-EB31-4326E9EF8E15}"/>
              </a:ext>
            </a:extLst>
          </p:cNvPr>
          <p:cNvSpPr txBox="1"/>
          <p:nvPr/>
        </p:nvSpPr>
        <p:spPr>
          <a:xfrm>
            <a:off x="63173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5A43B55-8127-A062-B717-819CBF01915B}"/>
              </a:ext>
            </a:extLst>
          </p:cNvPr>
          <p:cNvSpPr txBox="1"/>
          <p:nvPr/>
        </p:nvSpPr>
        <p:spPr>
          <a:xfrm>
            <a:off x="4793389" y="23340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7E13E23-43FF-02F4-5928-0537BA4B48E9}"/>
              </a:ext>
            </a:extLst>
          </p:cNvPr>
          <p:cNvSpPr txBox="1"/>
          <p:nvPr/>
        </p:nvSpPr>
        <p:spPr>
          <a:xfrm>
            <a:off x="7536589" y="422060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66" name="yt_shape_12966"/>
          <p:cNvSpPr txBox="1"/>
          <p:nvPr/>
        </p:nvSpPr>
        <p:spPr>
          <a:xfrm>
            <a:off x="540000" y="900000"/>
            <a:ext cx="50013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分别写出下列各立体图形的名称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2967" name="yt_image_12967" title="H_101.0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9817" y="1431940"/>
            <a:ext cx="4721733" cy="128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69" name="yt_shape_12969"/>
          <p:cNvSpPr txBox="1"/>
          <p:nvPr/>
        </p:nvSpPr>
        <p:spPr>
          <a:xfrm>
            <a:off x="540000" y="2865761"/>
            <a:ext cx="6348088" cy="42851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</a:t>
            </a:r>
            <a:r>
              <a:rPr sz="2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1A9811E-453C-5AC5-4842-EAF53ECF1B75}"/>
              </a:ext>
            </a:extLst>
          </p:cNvPr>
          <p:cNvSpPr txBox="1"/>
          <p:nvPr/>
        </p:nvSpPr>
        <p:spPr>
          <a:xfrm>
            <a:off x="754789" y="2818955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圆锥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E23B8B8-C545-2DBA-5D62-60F22E457C44}"/>
              </a:ext>
            </a:extLst>
          </p:cNvPr>
          <p:cNvSpPr txBox="1"/>
          <p:nvPr/>
        </p:nvSpPr>
        <p:spPr>
          <a:xfrm>
            <a:off x="2507873" y="2818955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五棱柱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CB8325F-25A8-6E29-BC27-1129D6A4F1AC}"/>
              </a:ext>
            </a:extLst>
          </p:cNvPr>
          <p:cNvSpPr txBox="1"/>
          <p:nvPr/>
        </p:nvSpPr>
        <p:spPr>
          <a:xfrm>
            <a:off x="4480689" y="2818955"/>
            <a:ext cx="13992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三棱锥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0" name="yt_shape_12970"/>
          <p:cNvSpPr txBox="1"/>
          <p:nvPr/>
        </p:nvSpPr>
        <p:spPr>
          <a:xfrm>
            <a:off x="540000" y="900000"/>
            <a:ext cx="98488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将下列几何体与它对应的名称连起来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</a:p>
        </p:txBody>
      </p:sp>
      <p:sp>
        <p:nvSpPr>
          <p:cNvPr id="12972" name="yt_shape_12972"/>
          <p:cNvSpPr txBox="1"/>
          <p:nvPr/>
        </p:nvSpPr>
        <p:spPr>
          <a:xfrm>
            <a:off x="3399523" y="1531667"/>
            <a:ext cx="5027338" cy="17379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650" b="0" i="0" u="none" spc="-9650">
                <a:solidFill>
                  <a:srgbClr val="1EE3CF"/>
                </a:solidFill>
                <a:effectLst/>
                <a:latin typeface="Times New Roman" pitchFamily="96"/>
                <a:ea typeface="宋体" pitchFamily="96"/>
              </a:rPr>
              <a:t> </a:t>
            </a:r>
            <a:r>
              <a:rPr lang="en-US" altLang="zh-CN" sz="9650" b="0" i="0" u="none" spc="36790">
                <a:solidFill>
                  <a:srgbClr val="1EE3CF"/>
                </a:solidFill>
                <a:effectLst/>
                <a:latin typeface="Times New Roman" pitchFamily="96"/>
                <a:ea typeface="宋体" pitchFamily="96"/>
              </a:rPr>
              <a:t> </a:t>
            </a:r>
          </a:p>
        </p:txBody>
      </p:sp>
      <p:pic>
        <p:nvPicPr>
          <p:cNvPr id="12971" name="yt_image_12971" title="H_151.4670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9523" y="1531667"/>
            <a:ext cx="4976037" cy="1923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74" name="yt_shape_12974"/>
          <p:cNvSpPr txBox="1"/>
          <p:nvPr/>
        </p:nvSpPr>
        <p:spPr>
          <a:xfrm>
            <a:off x="540000" y="3505662"/>
            <a:ext cx="200054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976" name="yt_shape_12976"/>
          <p:cNvSpPr txBox="1"/>
          <p:nvPr/>
        </p:nvSpPr>
        <p:spPr>
          <a:xfrm>
            <a:off x="540000" y="4120850"/>
            <a:ext cx="4794711" cy="164788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9150" b="0" i="0" u="none" spc="-9150">
                <a:solidFill>
                  <a:srgbClr val="1EE3CF"/>
                </a:solidFill>
                <a:effectLst/>
                <a:latin typeface="Times New Roman" pitchFamily="92"/>
                <a:ea typeface="宋体" pitchFamily="92"/>
              </a:rPr>
              <a:t> </a:t>
            </a:r>
            <a:r>
              <a:rPr lang="en-US" altLang="zh-CN" sz="9150" b="0" i="0" u="none" spc="35101">
                <a:solidFill>
                  <a:srgbClr val="1EE3CF"/>
                </a:solidFill>
                <a:effectLst/>
                <a:latin typeface="Times New Roman" pitchFamily="92"/>
                <a:ea typeface="宋体" pitchFamily="92"/>
              </a:rPr>
              <a:t> </a:t>
            </a:r>
          </a:p>
        </p:txBody>
      </p:sp>
      <p:pic>
        <p:nvPicPr>
          <p:cNvPr id="12975" name="yt_image_12975" title="H_143.8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120850"/>
            <a:ext cx="4745736" cy="1826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2542107-9C05-F328-4FAC-8A182D4EA83B}"/>
              </a:ext>
            </a:extLst>
          </p:cNvPr>
          <p:cNvSpPr txBox="1"/>
          <p:nvPr/>
        </p:nvSpPr>
        <p:spPr>
          <a:xfrm>
            <a:off x="449989" y="3458856"/>
            <a:ext cx="2161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78" name="yt_shape_12978"/>
          <p:cNvSpPr txBox="1"/>
          <p:nvPr/>
        </p:nvSpPr>
        <p:spPr>
          <a:xfrm>
            <a:off x="540000" y="900000"/>
            <a:ext cx="242855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多面体</a:t>
            </a:r>
          </a:p>
        </p:txBody>
      </p:sp>
      <p:sp>
        <p:nvSpPr>
          <p:cNvPr id="12979" name="yt_shape_12979"/>
          <p:cNvSpPr txBox="1"/>
          <p:nvPr/>
        </p:nvSpPr>
        <p:spPr>
          <a:xfrm>
            <a:off x="540000" y="1389434"/>
            <a:ext cx="643766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下列几何体中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不属于多面体的是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2980" name="yt_shape_12980"/>
          <p:cNvSpPr txBox="1"/>
          <p:nvPr/>
        </p:nvSpPr>
        <p:spPr>
          <a:xfrm>
            <a:off x="540000" y="1868737"/>
            <a:ext cx="3837589" cy="91852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4950" b="0" i="0" u="none">
                <a:solidFill>
                  <a:srgbClr val="1EE3CF"/>
                </a:solidFill>
                <a:effectLst/>
                <a:latin typeface="Times New Roman" pitchFamily="50"/>
                <a:ea typeface="Times New Roman" pitchFamily="50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</a:t>
            </a:r>
            <a:r>
              <a:rPr lang="en-US" altLang="zh-CN" sz="100" b="0" i="0" u="none">
                <a:solidFill>
                  <a:srgbClr val="1EE3CF"/>
                </a:solidFill>
                <a:effectLst/>
                <a:latin typeface="Times New Roman" pitchFamily="1"/>
                <a:ea typeface="宋体" pitchFamily="1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5100" b="0" i="0" u="none">
                <a:solidFill>
                  <a:srgbClr val="1EE3CF"/>
                </a:solidFill>
                <a:effectLst/>
                <a:latin typeface="Times New Roman" pitchFamily="51"/>
                <a:ea typeface="Times New Roman" pitchFamily="51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</a:t>
            </a:r>
            <a:r>
              <a:rPr lang="en-US" altLang="zh-CN" sz="600" b="0" i="0" u="none">
                <a:solidFill>
                  <a:srgbClr val="1EE3CF"/>
                </a:solidFill>
                <a:effectLst/>
                <a:latin typeface="Times New Roman" pitchFamily="6"/>
                <a:ea typeface="宋体" pitchFamily="6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750" b="0" i="0" u="none">
                <a:solidFill>
                  <a:srgbClr val="1EE3CF"/>
                </a:solidFill>
                <a:effectLst/>
                <a:latin typeface="Times New Roman" pitchFamily="48"/>
                <a:ea typeface="Times New Roman" pitchFamily="48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</a:t>
            </a:r>
            <a:r>
              <a:rPr lang="en-US" altLang="zh-CN" sz="1200" b="0" i="0" u="none">
                <a:solidFill>
                  <a:srgbClr val="1EE3CF"/>
                </a:solidFill>
                <a:effectLst/>
                <a:latin typeface="Times New Roman" pitchFamily="12"/>
                <a:ea typeface="宋体" pitchFamily="12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4400" b="0" i="0" u="none">
                <a:solidFill>
                  <a:srgbClr val="1EE3CF"/>
                </a:solidFill>
                <a:effectLst/>
                <a:latin typeface="Times New Roman" pitchFamily="44"/>
                <a:ea typeface="Times New Roman" pitchFamily="4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</a:t>
            </a:r>
            <a:r>
              <a:rPr lang="en-US" altLang="zh-CN" sz="100" b="0" i="0" u="none">
                <a:solidFill>
                  <a:srgbClr val="1EE3CF"/>
                </a:solidFill>
                <a:effectLst/>
                <a:latin typeface="Times New Roman" pitchFamily="1"/>
                <a:ea typeface="宋体" pitchFamily="1"/>
                <a:sym typeface=""/>
              </a:rPr>
              <a:t> </a:t>
            </a:r>
          </a:p>
        </p:txBody>
      </p:sp>
      <p:sp>
        <p:nvSpPr>
          <p:cNvPr id="12981" name="yt_shape_12981"/>
          <p:cNvSpPr txBox="1"/>
          <p:nvPr/>
        </p:nvSpPr>
        <p:spPr>
          <a:xfrm>
            <a:off x="540000" y="2838046"/>
            <a:ext cx="614751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  <a:tab pos="1503322" algn="l"/>
                <a:tab pos="2246576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  <p:sp>
        <p:nvSpPr>
          <p:cNvPr id="12982" name="yt_shape_12982"/>
          <p:cNvSpPr txBox="1"/>
          <p:nvPr/>
        </p:nvSpPr>
        <p:spPr>
          <a:xfrm>
            <a:off x="540000" y="3321068"/>
            <a:ext cx="614751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下列立体图形中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有五个面的是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83" name="yt_table_1298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9596786"/>
              </p:ext>
            </p:extLst>
          </p:nvPr>
        </p:nvGraphicFramePr>
        <p:xfrm>
          <a:off x="540056" y="3800371"/>
          <a:ext cx="4827906" cy="950976"/>
        </p:xfrm>
        <a:graphic>
          <a:graphicData uri="http://schemas.openxmlformats.org/drawingml/2006/table">
            <a:tbl>
              <a:tblPr/>
              <a:tblGrid>
                <a:gridCol w="2880043">
                  <a:extLst>
                    <a:ext uri="{9D8B030D-6E8A-4147-A177-3AD203B41FA5}">
                      <a16:colId xmlns:a16="http://schemas.microsoft.com/office/drawing/2014/main" val="10676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6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四棱锥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五棱锥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四棱柱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五棱柱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4"/>
                  </a:ext>
                </a:extLst>
              </a:tr>
            </a:tbl>
          </a:graphicData>
        </a:graphic>
      </p:graphicFrame>
      <p:pic>
        <p:nvPicPr>
          <p:cNvPr id="3" name="yt_shape_1722145928354">
            <a:extLst>
              <a:ext uri="{FF2B5EF4-FFF2-40B4-BE49-F238E27FC236}">
                <a16:creationId xmlns:a16="http://schemas.microsoft.com/office/drawing/2014/main" id="{54698576-6D4E-B408-EC11-86D1D954FE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pic>
        <p:nvPicPr>
          <p:cNvPr id="5" name="yt_shape_1722145928481">
            <a:extLst>
              <a:ext uri="{FF2B5EF4-FFF2-40B4-BE49-F238E27FC236}">
                <a16:creationId xmlns:a16="http://schemas.microsoft.com/office/drawing/2014/main" id="{81A4D302-50A2-8E83-85C7-D63C75335A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976592"/>
            <a:ext cx="693927" cy="693927"/>
          </a:xfrm>
          <a:prstGeom prst="rect">
            <a:avLst/>
          </a:prstGeom>
        </p:spPr>
      </p:pic>
      <p:pic>
        <p:nvPicPr>
          <p:cNvPr id="7" name="yt_shape_1722145928507">
            <a:extLst>
              <a:ext uri="{FF2B5EF4-FFF2-40B4-BE49-F238E27FC236}">
                <a16:creationId xmlns:a16="http://schemas.microsoft.com/office/drawing/2014/main" id="{74BB2806-3732-3E4C-03B8-C4BFC285E5D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9903" y="2008143"/>
            <a:ext cx="409767" cy="630825"/>
          </a:xfrm>
          <a:prstGeom prst="rect">
            <a:avLst/>
          </a:prstGeom>
        </p:spPr>
      </p:pic>
      <p:pic>
        <p:nvPicPr>
          <p:cNvPr id="9" name="yt_shape_1722145928534">
            <a:extLst>
              <a:ext uri="{FF2B5EF4-FFF2-40B4-BE49-F238E27FC236}">
                <a16:creationId xmlns:a16="http://schemas.microsoft.com/office/drawing/2014/main" id="{4EAB48C9-F477-878A-BE0A-710406C18BB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646" y="1977530"/>
            <a:ext cx="874902" cy="692052"/>
          </a:xfrm>
          <a:prstGeom prst="rect">
            <a:avLst/>
          </a:prstGeom>
        </p:spPr>
      </p:pic>
      <p:pic>
        <p:nvPicPr>
          <p:cNvPr id="11" name="yt_shape_1722145928560">
            <a:extLst>
              <a:ext uri="{FF2B5EF4-FFF2-40B4-BE49-F238E27FC236}">
                <a16:creationId xmlns:a16="http://schemas.microsoft.com/office/drawing/2014/main" id="{87D43A94-F87C-D1EC-7080-3B495195C24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6525" y="1996402"/>
            <a:ext cx="1057467" cy="654308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3AA88FC-0D61-295C-C15B-5355D7B38035}"/>
              </a:ext>
            </a:extLst>
          </p:cNvPr>
          <p:cNvSpPr txBox="1"/>
          <p:nvPr/>
        </p:nvSpPr>
        <p:spPr>
          <a:xfrm>
            <a:off x="60125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E64E77F-151B-340C-3FA9-DB88B73B9DE2}"/>
              </a:ext>
            </a:extLst>
          </p:cNvPr>
          <p:cNvSpPr txBox="1"/>
          <p:nvPr/>
        </p:nvSpPr>
        <p:spPr>
          <a:xfrm>
            <a:off x="5707789" y="327426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5" name="yt_shape_12985"/>
          <p:cNvSpPr txBox="1"/>
          <p:nvPr/>
        </p:nvSpPr>
        <p:spPr>
          <a:xfrm>
            <a:off x="540000" y="900000"/>
            <a:ext cx="659154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下列几何体都是由平的面围成的是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86" name="yt_table_1298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6307558"/>
              </p:ext>
            </p:extLst>
          </p:nvPr>
        </p:nvGraphicFramePr>
        <p:xfrm>
          <a:off x="540056" y="1379303"/>
          <a:ext cx="4488180" cy="950976"/>
        </p:xfrm>
        <a:graphic>
          <a:graphicData uri="http://schemas.openxmlformats.org/drawingml/2006/table">
            <a:tbl>
              <a:tblPr/>
              <a:tblGrid>
                <a:gridCol w="2862580">
                  <a:extLst>
                    <a:ext uri="{9D8B030D-6E8A-4147-A177-3AD203B41FA5}">
                      <a16:colId xmlns:a16="http://schemas.microsoft.com/office/drawing/2014/main" val="10678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106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圆锥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四棱柱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6"/>
                  </a:ext>
                </a:extLst>
              </a:tr>
            </a:tbl>
          </a:graphicData>
        </a:graphic>
      </p:graphicFrame>
      <p:sp>
        <p:nvSpPr>
          <p:cNvPr id="12988" name="yt_shape_12988"/>
          <p:cNvSpPr txBox="1"/>
          <p:nvPr/>
        </p:nvSpPr>
        <p:spPr>
          <a:xfrm>
            <a:off x="540000" y="2380857"/>
            <a:ext cx="984885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误认为长方体、正方体不是棱柱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它们都是四棱柱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而出错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下列几何体中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属于柱体的有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12990" name="yt_image_12990" title="H_206.01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8265" y="3491827"/>
            <a:ext cx="4895469" cy="2616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E1D1DBF-D300-36B5-3B78-F0A0E50203BD}"/>
              </a:ext>
            </a:extLst>
          </p:cNvPr>
          <p:cNvSpPr txBox="1"/>
          <p:nvPr/>
        </p:nvSpPr>
        <p:spPr>
          <a:xfrm>
            <a:off x="61649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59B0925-BB1A-8DC1-CB73-EC2C6CDFF87A}"/>
              </a:ext>
            </a:extLst>
          </p:cNvPr>
          <p:cNvSpPr txBox="1"/>
          <p:nvPr/>
        </p:nvSpPr>
        <p:spPr>
          <a:xfrm>
            <a:off x="5239286" y="2780928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①③④⑥⑧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93" name="yt_shape_12993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992" name="yt_image_12992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95" name="yt_shape_12995"/>
          <p:cNvSpPr txBox="1"/>
          <p:nvPr/>
        </p:nvSpPr>
        <p:spPr>
          <a:xfrm>
            <a:off x="540119" y="1482165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下列说法中正确的有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圆柱的底面一定是圆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棱锥的侧面是三角形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柱体都是多面体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4_c183e"/>
              </a:rPr>
              <a:t>锥体不一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定是多面体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graphicFrame>
        <p:nvGraphicFramePr>
          <p:cNvPr id="12997" name="yt_table_1299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9999706"/>
              </p:ext>
            </p:extLst>
          </p:nvPr>
        </p:nvGraphicFramePr>
        <p:xfrm>
          <a:off x="540056" y="2904423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68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8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82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6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7"/>
                  </a:ext>
                </a:extLst>
              </a:tr>
            </a:tbl>
          </a:graphicData>
        </a:graphic>
      </p:graphicFrame>
      <p:sp>
        <p:nvSpPr>
          <p:cNvPr id="12999" name="yt_shape_12999"/>
          <p:cNvSpPr txBox="1"/>
          <p:nvPr/>
        </p:nvSpPr>
        <p:spPr>
          <a:xfrm>
            <a:off x="540120" y="343059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一个有盖的正方体盒子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可密封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里装有六分之一高度的水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d7401"/>
              </a:rPr>
              <a:t>改变正方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体盒子的放置方式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则盒子里的水不能形成的几何体是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001" name="yt_table_13001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8135531"/>
              </p:ext>
            </p:extLst>
          </p:nvPr>
        </p:nvGraphicFramePr>
        <p:xfrm>
          <a:off x="540056" y="4390029"/>
          <a:ext cx="1947863" cy="1901952"/>
        </p:xfrm>
        <a:graphic>
          <a:graphicData uri="http://schemas.openxmlformats.org/drawingml/2006/table">
            <a:tbl>
              <a:tblPr/>
              <a:tblGrid>
                <a:gridCol w="1947863">
                  <a:extLst>
                    <a:ext uri="{9D8B030D-6E8A-4147-A177-3AD203B41FA5}">
                      <a16:colId xmlns:a16="http://schemas.microsoft.com/office/drawing/2014/main" val="106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正方体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长方体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三棱柱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三棱锥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31"/>
                  </a:ext>
                </a:extLst>
              </a:tr>
            </a:tbl>
          </a:graphicData>
        </a:graphic>
      </p:graphicFrame>
      <p:pic>
        <p:nvPicPr>
          <p:cNvPr id="13000" name="yt_image_13000_skip" title="H_84.6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575300" y="4390029"/>
            <a:ext cx="1074420" cy="1074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FAB0039-41B3-1ABF-DBD7-A3E87603344E}"/>
              </a:ext>
            </a:extLst>
          </p:cNvPr>
          <p:cNvSpPr txBox="1"/>
          <p:nvPr/>
        </p:nvSpPr>
        <p:spPr>
          <a:xfrm>
            <a:off x="4336308" y="1435359"/>
            <a:ext cx="38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61C798F-2EBF-0C53-A8CE-42687C2C04AB}"/>
              </a:ext>
            </a:extLst>
          </p:cNvPr>
          <p:cNvSpPr txBox="1"/>
          <p:nvPr/>
        </p:nvSpPr>
        <p:spPr>
          <a:xfrm>
            <a:off x="8374908" y="385927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3" name="yt_shape_13003"/>
          <p:cNvSpPr txBox="1"/>
          <p:nvPr/>
        </p:nvSpPr>
        <p:spPr>
          <a:xfrm>
            <a:off x="540000" y="900000"/>
            <a:ext cx="53091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观察图中的几何体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并按要求填空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3004" name="yt_image_13004" title="H_69.4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7990" y="1531667"/>
            <a:ext cx="4716018" cy="882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06" name="yt_shape_13006"/>
          <p:cNvSpPr txBox="1"/>
          <p:nvPr/>
        </p:nvSpPr>
        <p:spPr>
          <a:xfrm>
            <a:off x="540119" y="2464656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若把上面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个几何体分成两类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①③⑥⑦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分为一类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1d0d3,isEnd"/>
              </a:rPr>
              <a:t>是因为组成这些几何体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②④⑤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分成另一类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是因为组成这些几何体的面中有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若把上面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个几何体分成三类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填序号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为第一类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585d3,isEnd"/>
              </a:rPr>
              <a:t>都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属于柱体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为第二类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都属于锥体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sz="2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为第三类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属于球体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310B5E6-B1D6-EB21-5D92-A6D5BC78C647}"/>
              </a:ext>
            </a:extLst>
          </p:cNvPr>
          <p:cNvSpPr txBox="1"/>
          <p:nvPr/>
        </p:nvSpPr>
        <p:spPr>
          <a:xfrm>
            <a:off x="1669308" y="289333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DA5C0A0-F275-6F2A-39F0-B23684E74F24}"/>
              </a:ext>
            </a:extLst>
          </p:cNvPr>
          <p:cNvSpPr txBox="1"/>
          <p:nvPr/>
        </p:nvSpPr>
        <p:spPr>
          <a:xfrm>
            <a:off x="10813307" y="2893338"/>
            <a:ext cx="56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4852c"/>
              </a:rPr>
              <a:t>曲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FF7BBB9-0BAE-00EA-06D5-96531B0426E3}"/>
              </a:ext>
            </a:extLst>
          </p:cNvPr>
          <p:cNvSpPr txBox="1"/>
          <p:nvPr/>
        </p:nvSpPr>
        <p:spPr>
          <a:xfrm>
            <a:off x="450108" y="336882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31FF142-7382-8FFC-13E7-18064D5C26E5}"/>
              </a:ext>
            </a:extLst>
          </p:cNvPr>
          <p:cNvSpPr txBox="1"/>
          <p:nvPr/>
        </p:nvSpPr>
        <p:spPr>
          <a:xfrm>
            <a:off x="5631708" y="3820001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①②⑥⑦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A80985A-04E6-CC89-A75E-81B6831134C1}"/>
              </a:ext>
            </a:extLst>
          </p:cNvPr>
          <p:cNvSpPr txBox="1"/>
          <p:nvPr/>
        </p:nvSpPr>
        <p:spPr>
          <a:xfrm>
            <a:off x="2278908" y="4295489"/>
            <a:ext cx="1094487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③⑤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E3A0E8A-8663-3519-C552-CAB63ADD8CE9}"/>
              </a:ext>
            </a:extLst>
          </p:cNvPr>
          <p:cNvSpPr txBox="1"/>
          <p:nvPr/>
        </p:nvSpPr>
        <p:spPr>
          <a:xfrm>
            <a:off x="6850907" y="4295489"/>
            <a:ext cx="7896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8" name="yt_shape_13008"/>
          <p:cNvSpPr txBox="1"/>
          <p:nvPr/>
        </p:nvSpPr>
        <p:spPr>
          <a:xfrm>
            <a:off x="540120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第一行的图形绕虚线旋转一周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能形成第二行的某个几何体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c8274"/>
              </a:rPr>
              <a:t>用线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连起来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010" name="yt_shape_13010"/>
          <p:cNvSpPr txBox="1"/>
          <p:nvPr/>
        </p:nvSpPr>
        <p:spPr>
          <a:xfrm>
            <a:off x="3428231" y="1995319"/>
            <a:ext cx="4969374" cy="2404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3350" b="0" i="0" u="none" spc="-13350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</a:rPr>
              <a:t> </a:t>
            </a:r>
            <a:r>
              <a:rPr lang="en-US" altLang="zh-CN" sz="13350" b="0" i="0" u="none" spc="35413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</a:rPr>
              <a:t> </a:t>
            </a:r>
          </a:p>
        </p:txBody>
      </p:sp>
      <p:pic>
        <p:nvPicPr>
          <p:cNvPr id="13009" name="yt_image_13009" title="H_209.4578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1914" y="1484784"/>
            <a:ext cx="4918622" cy="2660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012" name="yt_shape_13012"/>
          <p:cNvSpPr txBox="1"/>
          <p:nvPr/>
        </p:nvSpPr>
        <p:spPr>
          <a:xfrm>
            <a:off x="540000" y="1980541"/>
            <a:ext cx="2000548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3014" name="yt_shape_13014"/>
          <p:cNvSpPr txBox="1"/>
          <p:nvPr/>
        </p:nvSpPr>
        <p:spPr>
          <a:xfrm>
            <a:off x="540000" y="2595729"/>
            <a:ext cx="4813177" cy="231428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2850" b="0" i="0" u="none" spc="-12850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</a:rPr>
              <a:t> </a:t>
            </a:r>
            <a:r>
              <a:rPr lang="en-US" altLang="zh-CN" sz="12850" b="0" i="0" u="none" spc="34320">
                <a:solidFill>
                  <a:srgbClr val="1EE3CF"/>
                </a:solidFill>
                <a:effectLst/>
                <a:latin typeface="Times New Roman" pitchFamily="127"/>
                <a:ea typeface="宋体" pitchFamily="127"/>
              </a:rPr>
              <a:t> </a:t>
            </a:r>
          </a:p>
        </p:txBody>
      </p:sp>
      <p:pic>
        <p:nvPicPr>
          <p:cNvPr id="13013" name="yt_image_13013" title="H_201.6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595729"/>
            <a:ext cx="4764024" cy="2561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C8AA4F0-476F-BA72-6F0C-B62219294A32}"/>
              </a:ext>
            </a:extLst>
          </p:cNvPr>
          <p:cNvSpPr txBox="1"/>
          <p:nvPr/>
        </p:nvSpPr>
        <p:spPr>
          <a:xfrm>
            <a:off x="449989" y="1933735"/>
            <a:ext cx="21612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1000</Words>
  <Application>Microsoft Office PowerPoint</Application>
  <PresentationFormat>宽屏</PresentationFormat>
  <Paragraphs>109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等线</vt:lpstr>
      <vt:lpstr>等线 Light</vt:lpstr>
      <vt:lpstr>黑体</vt:lpstr>
      <vt:lpstr>宋体</vt:lpstr>
      <vt:lpstr>微软雅黑</vt:lpstr>
      <vt:lpstr>Arial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9</cp:revision>
  <dcterms:created xsi:type="dcterms:W3CDTF">2024-07-28T05:44:51Z</dcterms:created>
  <dcterms:modified xsi:type="dcterms:W3CDTF">2024-07-30T03:46:04Z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