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2" r:id="rId6"/>
    <p:sldId id="313" r:id="rId7"/>
    <p:sldId id="315" r:id="rId8"/>
    <p:sldId id="319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5" name="yt_shape_1245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54" name="yt_image_1245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57" name="yt_shape_12457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升幂排列与降幂排列</a:t>
            </a:r>
          </a:p>
        </p:txBody>
      </p:sp>
      <p:sp>
        <p:nvSpPr>
          <p:cNvPr id="12458" name="yt_shape_12458"/>
          <p:cNvSpPr txBox="1"/>
          <p:nvPr/>
        </p:nvSpPr>
        <p:spPr>
          <a:xfrm>
            <a:off x="540000" y="1971599"/>
            <a:ext cx="9515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的升幂排列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59" name="yt_table_1245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7809493"/>
              </p:ext>
            </p:extLst>
          </p:nvPr>
        </p:nvGraphicFramePr>
        <p:xfrm>
          <a:off x="540056" y="2450902"/>
          <a:ext cx="6448743" cy="950976"/>
        </p:xfrm>
        <a:graphic>
          <a:graphicData uri="http://schemas.openxmlformats.org/drawingml/2006/table">
            <a:tbl>
              <a:tblPr/>
              <a:tblGrid>
                <a:gridCol w="3546793">
                  <a:extLst>
                    <a:ext uri="{9D8B030D-6E8A-4147-A177-3AD203B41FA5}">
                      <a16:colId xmlns:a16="http://schemas.microsoft.com/office/drawing/2014/main" val="10554"/>
                    </a:ext>
                  </a:extLst>
                </a:gridCol>
                <a:gridCol w="2901950">
                  <a:extLst>
                    <a:ext uri="{9D8B030D-6E8A-4147-A177-3AD203B41FA5}">
                      <a16:colId xmlns:a16="http://schemas.microsoft.com/office/drawing/2014/main" val="105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4"/>
                  </a:ext>
                </a:extLst>
              </a:tr>
            </a:tbl>
          </a:graphicData>
        </a:graphic>
      </p:graphicFrame>
      <p:sp>
        <p:nvSpPr>
          <p:cNvPr id="12461" name="yt_shape_12461"/>
          <p:cNvSpPr txBox="1"/>
          <p:nvPr/>
        </p:nvSpPr>
        <p:spPr>
          <a:xfrm>
            <a:off x="540000" y="3452456"/>
            <a:ext cx="90120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按字母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的降幂排列是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62" name="yt_table_1246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815389"/>
              </p:ext>
            </p:extLst>
          </p:nvPr>
        </p:nvGraphicFramePr>
        <p:xfrm>
          <a:off x="540056" y="3931759"/>
          <a:ext cx="4206875" cy="1901952"/>
        </p:xfrm>
        <a:graphic>
          <a:graphicData uri="http://schemas.openxmlformats.org/drawingml/2006/table">
            <a:tbl>
              <a:tblPr/>
              <a:tblGrid>
                <a:gridCol w="4206875">
                  <a:extLst>
                    <a:ext uri="{9D8B030D-6E8A-4147-A177-3AD203B41FA5}">
                      <a16:colId xmlns:a16="http://schemas.microsoft.com/office/drawing/2014/main" val="105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8"/>
                  </a:ext>
                </a:extLst>
              </a:tr>
            </a:tbl>
          </a:graphicData>
        </a:graphic>
      </p:graphicFrame>
      <p:pic>
        <p:nvPicPr>
          <p:cNvPr id="3" name="yt_shape_1722145851306">
            <a:extLst>
              <a:ext uri="{FF2B5EF4-FFF2-40B4-BE49-F238E27FC236}">
                <a16:creationId xmlns:a16="http://schemas.microsoft.com/office/drawing/2014/main" id="{F48C330F-FBBA-153D-B67E-F90E57DAEB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73FA95-C6AB-4557-6AD2-4825E05A1D75}"/>
              </a:ext>
            </a:extLst>
          </p:cNvPr>
          <p:cNvSpPr txBox="1"/>
          <p:nvPr/>
        </p:nvSpPr>
        <p:spPr>
          <a:xfrm>
            <a:off x="9043126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056918-B4FF-3B0B-A89E-26CF2FC762E8}"/>
              </a:ext>
            </a:extLst>
          </p:cNvPr>
          <p:cNvSpPr txBox="1"/>
          <p:nvPr/>
        </p:nvSpPr>
        <p:spPr>
          <a:xfrm>
            <a:off x="8544651" y="34056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4" name="yt_shape_12464"/>
          <p:cNvSpPr txBox="1"/>
          <p:nvPr/>
        </p:nvSpPr>
        <p:spPr>
          <a:xfrm>
            <a:off x="540000" y="900000"/>
            <a:ext cx="57515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65" name="yt_table_1246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928492"/>
              </p:ext>
            </p:extLst>
          </p:nvPr>
        </p:nvGraphicFramePr>
        <p:xfrm>
          <a:off x="540056" y="1379303"/>
          <a:ext cx="3662363" cy="1901952"/>
        </p:xfrm>
        <a:graphic>
          <a:graphicData uri="http://schemas.openxmlformats.org/drawingml/2006/table">
            <a:tbl>
              <a:tblPr/>
              <a:tblGrid>
                <a:gridCol w="3662363">
                  <a:extLst>
                    <a:ext uri="{9D8B030D-6E8A-4147-A177-3AD203B41FA5}">
                      <a16:colId xmlns:a16="http://schemas.microsoft.com/office/drawing/2014/main" val="105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的降幂排列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的降幂排列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的升幂排列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的降幂排列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8DB71FC-9208-8E2B-66F0-2005333A380E}"/>
              </a:ext>
            </a:extLst>
          </p:cNvPr>
          <p:cNvSpPr txBox="1"/>
          <p:nvPr/>
        </p:nvSpPr>
        <p:spPr>
          <a:xfrm>
            <a:off x="533313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67" name="yt_shape_12467"/>
          <p:cNvSpPr txBox="1"/>
          <p:nvPr/>
        </p:nvSpPr>
        <p:spPr>
          <a:xfrm>
            <a:off x="540119" y="900000"/>
            <a:ext cx="11492915" cy="43261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写出一个只含字母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的三次三项式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并按字母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的降幂排列是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b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它的第三项是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f1a7,isEnd"/>
              </a:rPr>
              <a:t>把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的升幂排列是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把多项式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重新排列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的升幂排列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的降幂排列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612A8B9-3F4A-2800-060C-2460154A2DEF}"/>
              </a:ext>
            </a:extLst>
          </p:cNvPr>
          <p:cNvSpPr txBox="1"/>
          <p:nvPr/>
        </p:nvSpPr>
        <p:spPr>
          <a:xfrm>
            <a:off x="9851282" y="853194"/>
            <a:ext cx="188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fbd6e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E40601-4404-1BCC-9090-B157D68A6324}"/>
              </a:ext>
            </a:extLst>
          </p:cNvPr>
          <p:cNvSpPr txBox="1"/>
          <p:nvPr/>
        </p:nvSpPr>
        <p:spPr>
          <a:xfrm>
            <a:off x="450108" y="1328682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BFBAD7-99C4-8E86-B216-1289FA5AD5AE}"/>
              </a:ext>
            </a:extLst>
          </p:cNvPr>
          <p:cNvSpPr txBox="1"/>
          <p:nvPr/>
        </p:nvSpPr>
        <p:spPr>
          <a:xfrm>
            <a:off x="4637933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558B47-B144-D296-570B-92B67C276161}"/>
              </a:ext>
            </a:extLst>
          </p:cNvPr>
          <p:cNvSpPr txBox="1"/>
          <p:nvPr/>
        </p:nvSpPr>
        <p:spPr>
          <a:xfrm>
            <a:off x="5857133" y="180417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088206-70A6-6D77-656D-77A1396267B8}"/>
              </a:ext>
            </a:extLst>
          </p:cNvPr>
          <p:cNvSpPr txBox="1"/>
          <p:nvPr/>
        </p:nvSpPr>
        <p:spPr>
          <a:xfrm>
            <a:off x="9514732" y="1776423"/>
            <a:ext cx="1510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FDBE9E5-AB35-BEE6-613C-8DD542702178}"/>
              </a:ext>
            </a:extLst>
          </p:cNvPr>
          <p:cNvSpPr txBox="1"/>
          <p:nvPr/>
        </p:nvSpPr>
        <p:spPr>
          <a:xfrm>
            <a:off x="3423496" y="2251911"/>
            <a:ext cx="4063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30E2F55-190C-E056-3A2E-1BF51BC4A2A5}"/>
              </a:ext>
            </a:extLst>
          </p:cNvPr>
          <p:cNvSpPr txBox="1"/>
          <p:nvPr/>
        </p:nvSpPr>
        <p:spPr>
          <a:xfrm>
            <a:off x="450108" y="3706122"/>
            <a:ext cx="4987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5AD1405-3C5B-433D-4842-91F84F3EF658}"/>
              </a:ext>
            </a:extLst>
          </p:cNvPr>
          <p:cNvSpPr txBox="1"/>
          <p:nvPr/>
        </p:nvSpPr>
        <p:spPr>
          <a:xfrm>
            <a:off x="450108" y="4657098"/>
            <a:ext cx="468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5" name="yt_shape_12475"/>
          <p:cNvSpPr txBox="1"/>
          <p:nvPr/>
        </p:nvSpPr>
        <p:spPr>
          <a:xfrm>
            <a:off x="540119" y="900000"/>
            <a:ext cx="11111999" cy="9448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升降幂排列时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未连同项的符号一起移动而出错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将代数式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的升幂排列是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</a:t>
            </a:r>
            <a:r>
              <a:rPr sz="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494B704-8F90-4C88-D239-DCBD49A58304}"/>
              </a:ext>
            </a:extLst>
          </p:cNvPr>
          <p:cNvSpPr txBox="1"/>
          <p:nvPr/>
        </p:nvSpPr>
        <p:spPr>
          <a:xfrm>
            <a:off x="7714507" y="1326841"/>
            <a:ext cx="3767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7" name="yt_shape_12477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76" name="yt_image_12476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79" name="yt_shape_12479"/>
          <p:cNvSpPr txBox="1"/>
          <p:nvPr/>
        </p:nvSpPr>
        <p:spPr>
          <a:xfrm>
            <a:off x="540000" y="1482165"/>
            <a:ext cx="104050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的降幂排列的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80" name="yt_table_1248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232472"/>
              </p:ext>
            </p:extLst>
          </p:nvPr>
        </p:nvGraphicFramePr>
        <p:xfrm>
          <a:off x="540056" y="1961468"/>
          <a:ext cx="3265488" cy="1901952"/>
        </p:xfrm>
        <a:graphic>
          <a:graphicData uri="http://schemas.openxmlformats.org/drawingml/2006/table">
            <a:tbl>
              <a:tblPr/>
              <a:tblGrid>
                <a:gridCol w="3265488">
                  <a:extLst>
                    <a:ext uri="{9D8B030D-6E8A-4147-A177-3AD203B41FA5}">
                      <a16:colId xmlns:a16="http://schemas.microsoft.com/office/drawing/2014/main" val="105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为整数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0BC021C-C0F9-1CD9-FF7D-5ADAE9B17494}"/>
              </a:ext>
            </a:extLst>
          </p:cNvPr>
          <p:cNvSpPr txBox="1"/>
          <p:nvPr/>
        </p:nvSpPr>
        <p:spPr>
          <a:xfrm>
            <a:off x="99241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2" name="yt_shape_12482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把多项式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按字母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的降幂排列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排在第三项的是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</a:t>
            </a:r>
            <a:r>
              <a:rPr sz="1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把多项式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3ea9,isEnd"/>
              </a:rPr>
              <a:t>重新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排列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的升幂排列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的降幂排列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829C1A-1A2A-21E9-6241-6C74FB42D1CE}"/>
              </a:ext>
            </a:extLst>
          </p:cNvPr>
          <p:cNvSpPr txBox="1"/>
          <p:nvPr/>
        </p:nvSpPr>
        <p:spPr>
          <a:xfrm>
            <a:off x="10344472" y="853194"/>
            <a:ext cx="1194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4fa06"/>
              </a:rPr>
              <a:t> </a:t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EABE73-7BF9-AEDB-66AC-06AA09BB11B1}"/>
              </a:ext>
            </a:extLst>
          </p:cNvPr>
          <p:cNvSpPr txBox="1"/>
          <p:nvPr/>
        </p:nvSpPr>
        <p:spPr>
          <a:xfrm>
            <a:off x="450108" y="2708920"/>
            <a:ext cx="6295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D0AB9A-7E5F-BBAB-40A9-8A23CEF91689}"/>
              </a:ext>
            </a:extLst>
          </p:cNvPr>
          <p:cNvSpPr txBox="1"/>
          <p:nvPr/>
        </p:nvSpPr>
        <p:spPr>
          <a:xfrm>
            <a:off x="450108" y="3659896"/>
            <a:ext cx="6295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9" name="yt_shape_12489"/>
          <p:cNvSpPr txBox="1"/>
          <p:nvPr/>
        </p:nvSpPr>
        <p:spPr>
          <a:xfrm>
            <a:off x="540000" y="836712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88" name="yt_image_12488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836712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491" name="yt_shape_12491"/>
              <p:cNvSpPr txBox="1"/>
              <p:nvPr/>
            </p:nvSpPr>
            <p:spPr>
              <a:xfrm>
                <a:off x="540119" y="1368089"/>
                <a:ext cx="11492915" cy="54291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已知多项式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是五次四项式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且单项式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74d42"/>
                  </a:rPr>
                  <a:t>与多项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式的次数相同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是五次四项式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的次数与多项式的次数相同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把这个多项式按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的降幂排列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可得原多项式为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的降幂排列为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491" name="yt_shape_124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68089"/>
                <a:ext cx="11492915" cy="5429115"/>
              </a:xfrm>
              <a:prstGeom prst="rect">
                <a:avLst/>
              </a:prstGeom>
              <a:blipFill>
                <a:blip r:embed="rId3"/>
                <a:stretch>
                  <a:fillRect l="-1645" t="-898" b="-2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9533E07-CD97-5E04-294C-9869797B62A8}"/>
              </a:ext>
            </a:extLst>
          </p:cNvPr>
          <p:cNvSpPr txBox="1"/>
          <p:nvPr/>
        </p:nvSpPr>
        <p:spPr>
          <a:xfrm>
            <a:off x="450108" y="2747747"/>
            <a:ext cx="7687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是五次四项式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F75887-6CD8-0C99-717B-B6CBC45A63B0}"/>
              </a:ext>
            </a:extLst>
          </p:cNvPr>
          <p:cNvSpPr txBox="1"/>
          <p:nvPr/>
        </p:nvSpPr>
        <p:spPr>
          <a:xfrm>
            <a:off x="450108" y="3223235"/>
            <a:ext cx="3859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0DE1F7-76D9-111E-5380-0D3204044539}"/>
              </a:ext>
            </a:extLst>
          </p:cNvPr>
          <p:cNvSpPr txBox="1"/>
          <p:nvPr/>
        </p:nvSpPr>
        <p:spPr>
          <a:xfrm>
            <a:off x="450108" y="3698723"/>
            <a:ext cx="597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的次数与多项式的次数相同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4DDC7F-7914-536D-07A4-5DAE2E78AABD}"/>
              </a:ext>
            </a:extLst>
          </p:cNvPr>
          <p:cNvSpPr txBox="1"/>
          <p:nvPr/>
        </p:nvSpPr>
        <p:spPr>
          <a:xfrm>
            <a:off x="450108" y="4174211"/>
            <a:ext cx="5715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6234692-7A97-5100-0227-F67498C004F9}"/>
                  </a:ext>
                </a:extLst>
              </p:cNvPr>
              <p:cNvSpPr txBox="1"/>
              <p:nvPr/>
            </p:nvSpPr>
            <p:spPr>
              <a:xfrm>
                <a:off x="450108" y="4649700"/>
                <a:ext cx="1718373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6234692-7A97-5100-0227-F67498C004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49700"/>
                <a:ext cx="1718373" cy="766458"/>
              </a:xfrm>
              <a:prstGeom prst="rect">
                <a:avLst/>
              </a:prstGeom>
              <a:blipFill>
                <a:blip r:embed="rId4"/>
                <a:stretch>
                  <a:fillRect l="-5674" r="-531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0DB17A9-5315-9AFE-317A-010F6AA222B2}"/>
              </a:ext>
            </a:extLst>
          </p:cNvPr>
          <p:cNvSpPr txBox="1"/>
          <p:nvPr/>
        </p:nvSpPr>
        <p:spPr>
          <a:xfrm>
            <a:off x="450108" y="5798033"/>
            <a:ext cx="8100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可得原多项式为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0621230-954D-AE0A-F56C-2BA5A5B44470}"/>
              </a:ext>
            </a:extLst>
          </p:cNvPr>
          <p:cNvSpPr txBox="1"/>
          <p:nvPr/>
        </p:nvSpPr>
        <p:spPr>
          <a:xfrm>
            <a:off x="450108" y="6273521"/>
            <a:ext cx="6349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的降幂排列为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1114</Words>
  <Application>Microsoft Office PowerPoint</Application>
  <PresentationFormat>宽屏</PresentationFormat>
  <Paragraphs>77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2024-07-30T02:49:04Z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