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4" r:id="rId11"/>
    <p:sldId id="315" r:id="rId12"/>
    <p:sldId id="316" r:id="rId13"/>
    <p:sldId id="317" r:id="rId14"/>
    <p:sldId id="320" r:id="rId15"/>
    <p:sldId id="321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7" name="yt_shape_1311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16" name="yt_image_13116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9" name="yt_shape_13119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由视图到立体图形</a:t>
            </a:r>
          </a:p>
        </p:txBody>
      </p:sp>
      <p:sp>
        <p:nvSpPr>
          <p:cNvPr id="13120" name="yt_shape_13120"/>
          <p:cNvSpPr txBox="1"/>
          <p:nvPr/>
        </p:nvSpPr>
        <p:spPr>
          <a:xfrm>
            <a:off x="540000" y="1971599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24" name="yt_table_1312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377330"/>
              </p:ext>
            </p:extLst>
          </p:nvPr>
        </p:nvGraphicFramePr>
        <p:xfrm>
          <a:off x="540056" y="2450902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7"/>
                  </a:ext>
                </a:extLst>
              </a:tr>
            </a:tbl>
          </a:graphicData>
        </a:graphic>
      </p:graphicFrame>
      <p:grpSp>
        <p:nvGrpSpPr>
          <p:cNvPr id="13121" name="yt_shape_13121_skip" title="H_203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228" y="2450902"/>
            <a:ext cx="1819656" cy="2590560"/>
            <a:chOff x="0" y="0"/>
            <a:chExt cx="1819656" cy="2590560"/>
          </a:xfrm>
        </p:grpSpPr>
        <p:pic>
          <p:nvPicPr>
            <p:cNvPr id="2" name="yt_image_1312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19656" cy="21945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3" name="yt_shape_13123" descr="{&quot;rangeId&quot;:0,&quot;IgnoreLineSpacing&quot;:1}"/>
            <p:cNvSpPr txBox="1"/>
            <p:nvPr/>
          </p:nvSpPr>
          <p:spPr>
            <a:xfrm>
              <a:off x="376547" y="22305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45945643">
            <a:extLst>
              <a:ext uri="{FF2B5EF4-FFF2-40B4-BE49-F238E27FC236}">
                <a16:creationId xmlns:a16="http://schemas.microsoft.com/office/drawing/2014/main" id="{4366D850-2CAA-3EF4-B144-055844F949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AEF3D1-9453-3B33-1E47-AF5160172890}"/>
              </a:ext>
            </a:extLst>
          </p:cNvPr>
          <p:cNvSpPr txBox="1"/>
          <p:nvPr/>
        </p:nvSpPr>
        <p:spPr>
          <a:xfrm>
            <a:off x="7536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6" name="yt_shape_1317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一张桌子上摆放有若干个大小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形状完全相同的碟子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现从三个方向看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e22d"/>
              </a:rPr>
              <a:t>其三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个方向看到的图形如图所示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则这张桌子上碟子的总数为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8" name="yt_table_131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214887"/>
              </p:ext>
            </p:extLst>
          </p:nvPr>
        </p:nvGraphicFramePr>
        <p:xfrm>
          <a:off x="540056" y="2996952"/>
          <a:ext cx="8103363" cy="475488"/>
        </p:xfrm>
        <a:graphic>
          <a:graphicData uri="http://schemas.openxmlformats.org/drawingml/2006/table">
            <a:tbl>
              <a:tblPr/>
              <a:tblGrid>
                <a:gridCol w="2259140">
                  <a:extLst>
                    <a:ext uri="{9D8B030D-6E8A-4147-A177-3AD203B41FA5}">
                      <a16:colId xmlns:a16="http://schemas.microsoft.com/office/drawing/2014/main" val="107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1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8"/>
                  </a:ext>
                </a:extLst>
              </a:tr>
            </a:tbl>
          </a:graphicData>
        </a:graphic>
      </p:graphicFrame>
      <p:pic>
        <p:nvPicPr>
          <p:cNvPr id="13177" name="yt_image_13177_skip" title="H_80.2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2380" y="1859435"/>
            <a:ext cx="3705606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D45678-BAB3-2694-06E9-F1AB5AF2E0EE}"/>
              </a:ext>
            </a:extLst>
          </p:cNvPr>
          <p:cNvSpPr txBox="1"/>
          <p:nvPr/>
        </p:nvSpPr>
        <p:spPr>
          <a:xfrm>
            <a:off x="8679707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0" name="yt_shape_13180"/>
          <p:cNvSpPr txBox="1"/>
          <p:nvPr/>
        </p:nvSpPr>
        <p:spPr>
          <a:xfrm>
            <a:off x="540000" y="900000"/>
            <a:ext cx="71558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一物体的三视图如图所示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试画出该物体的形状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81" name="yt_image_131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8193" y="1531667"/>
            <a:ext cx="1475613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3" name="yt_shape_13183"/>
          <p:cNvSpPr txBox="1"/>
          <p:nvPr/>
        </p:nvSpPr>
        <p:spPr>
          <a:xfrm>
            <a:off x="540000" y="3106880"/>
            <a:ext cx="8925520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此几何体的俯视图是圆环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主视图和左视图均是等腰梯形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184" name="yt_shape_13184"/>
          <p:cNvSpPr txBox="1"/>
          <p:nvPr/>
        </p:nvSpPr>
        <p:spPr>
          <a:xfrm>
            <a:off x="540000" y="3569704"/>
            <a:ext cx="5036635" cy="5943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该几何体是圆台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其形状如图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33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33"/>
                <a:ea typeface="Times New Roman" pitchFamily="3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pic>
        <p:nvPicPr>
          <p:cNvPr id="3" name="yt_shape_1722145945974">
            <a:extLst>
              <a:ext uri="{FF2B5EF4-FFF2-40B4-BE49-F238E27FC236}">
                <a16:creationId xmlns:a16="http://schemas.microsoft.com/office/drawing/2014/main" id="{5BD05472-583A-5F72-0E87-2802A2DA1E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00" y="3653780"/>
            <a:ext cx="416117" cy="42042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FC8160-AEA5-C319-FD11-B1F748F8E5D9}"/>
              </a:ext>
            </a:extLst>
          </p:cNvPr>
          <p:cNvSpPr txBox="1"/>
          <p:nvPr/>
        </p:nvSpPr>
        <p:spPr>
          <a:xfrm>
            <a:off x="449989" y="3060074"/>
            <a:ext cx="901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此几何体的俯视图是圆环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主视图和左视图均是等腰梯形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A16248-30B1-9950-4DFA-F73E0E7E0021}"/>
              </a:ext>
            </a:extLst>
          </p:cNvPr>
          <p:cNvSpPr txBox="1"/>
          <p:nvPr/>
        </p:nvSpPr>
        <p:spPr>
          <a:xfrm>
            <a:off x="449989" y="3522898"/>
            <a:ext cx="5168011" cy="68219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该几何体是圆台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其形状如图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33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33"/>
                <a:ea typeface="Times New Roman" pitchFamily="33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</a:t>
            </a:r>
            <a:r>
              <a:rPr kumimoji="0" lang="en-US" altLang="zh-CN" sz="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"/>
                <a:ea typeface="宋体" pitchFamily="2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6" name="yt_shape_1318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85" name="yt_image_1318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8" name="yt_shape_13188"/>
          <p:cNvSpPr txBox="1"/>
          <p:nvPr/>
        </p:nvSpPr>
        <p:spPr>
          <a:xfrm>
            <a:off x="540119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用若干个大小相同的小正方体搭一个几何体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9f04"/>
              </a:rPr>
              <a:t>使它的主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视图和俯视图如图所示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俯视图中小正方形中字母表示在该位置小正方体的个数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aca3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请解决下列问题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各表示多少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91" name="yt_image_13191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2857" y="3536919"/>
            <a:ext cx="227914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1201E2-F401-23F9-A5EC-11385AAC3B62}"/>
              </a:ext>
            </a:extLst>
          </p:cNvPr>
          <p:cNvSpPr txBox="1"/>
          <p:nvPr/>
        </p:nvSpPr>
        <p:spPr>
          <a:xfrm>
            <a:off x="450108" y="3337311"/>
            <a:ext cx="4410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193">
            <a:extLst>
              <a:ext uri="{FF2B5EF4-FFF2-40B4-BE49-F238E27FC236}">
                <a16:creationId xmlns:a16="http://schemas.microsoft.com/office/drawing/2014/main" id="{95BA23AB-571E-C84F-730A-A73AB4730990}"/>
              </a:ext>
            </a:extLst>
          </p:cNvPr>
          <p:cNvSpPr txBox="1"/>
          <p:nvPr/>
        </p:nvSpPr>
        <p:spPr>
          <a:xfrm>
            <a:off x="542642" y="3896505"/>
            <a:ext cx="723274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这个几何体最少由几个小正方体搭成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最少由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个小正方体搭成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最多由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个小正方体搭成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54B004-74F7-800A-95FA-9F6FEDBB82A9}"/>
              </a:ext>
            </a:extLst>
          </p:cNvPr>
          <p:cNvSpPr txBox="1"/>
          <p:nvPr/>
        </p:nvSpPr>
        <p:spPr>
          <a:xfrm>
            <a:off x="452631" y="4325187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最少由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个小正方体搭成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1E19647-C459-9F3B-CFCF-1C2DD53BCFDE}"/>
              </a:ext>
            </a:extLst>
          </p:cNvPr>
          <p:cNvSpPr txBox="1"/>
          <p:nvPr/>
        </p:nvSpPr>
        <p:spPr>
          <a:xfrm>
            <a:off x="452631" y="4800675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F3F4FE-0281-972C-458F-287487A4CDC3}"/>
              </a:ext>
            </a:extLst>
          </p:cNvPr>
          <p:cNvSpPr txBox="1"/>
          <p:nvPr/>
        </p:nvSpPr>
        <p:spPr>
          <a:xfrm>
            <a:off x="500256" y="5276163"/>
            <a:ext cx="411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960376-0176-8F4F-D3FD-1A254ECE170E}"/>
              </a:ext>
            </a:extLst>
          </p:cNvPr>
          <p:cNvSpPr txBox="1"/>
          <p:nvPr/>
        </p:nvSpPr>
        <p:spPr>
          <a:xfrm>
            <a:off x="452631" y="5751651"/>
            <a:ext cx="3826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最多由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个小正方体搭成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6A7646A-5090-00F4-A15F-39EA80D8422F}"/>
              </a:ext>
            </a:extLst>
          </p:cNvPr>
          <p:cNvSpPr txBox="1"/>
          <p:nvPr/>
        </p:nvSpPr>
        <p:spPr>
          <a:xfrm>
            <a:off x="452631" y="6227139"/>
            <a:ext cx="2666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7" name="yt_shape_13197"/>
          <p:cNvSpPr txBox="1"/>
          <p:nvPr/>
        </p:nvSpPr>
        <p:spPr>
          <a:xfrm>
            <a:off x="540000" y="900000"/>
            <a:ext cx="74347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画出这个几何体的左视图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yt_shape_13198"/>
          <p:cNvSpPr txBox="1"/>
          <p:nvPr/>
        </p:nvSpPr>
        <p:spPr>
          <a:xfrm>
            <a:off x="540000" y="1531667"/>
            <a:ext cx="4510850" cy="14797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左视图如图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555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pic>
        <p:nvPicPr>
          <p:cNvPr id="13199" name="yt_image_131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2857" y="1531667"/>
            <a:ext cx="227914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46218">
            <a:extLst>
              <a:ext uri="{FF2B5EF4-FFF2-40B4-BE49-F238E27FC236}">
                <a16:creationId xmlns:a16="http://schemas.microsoft.com/office/drawing/2014/main" id="{FC892DA8-4173-3AD3-AD79-4E7A6E7B30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2101167"/>
            <a:ext cx="801877" cy="8018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DFF923-800D-0345-57D4-5B93B18F6CF4}"/>
              </a:ext>
            </a:extLst>
          </p:cNvPr>
          <p:cNvSpPr txBox="1"/>
          <p:nvPr/>
        </p:nvSpPr>
        <p:spPr>
          <a:xfrm>
            <a:off x="449989" y="1484861"/>
            <a:ext cx="4647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FE1FA9-86DC-2E2A-C63E-45E9C8E5A48C}"/>
              </a:ext>
            </a:extLst>
          </p:cNvPr>
          <p:cNvSpPr txBox="1"/>
          <p:nvPr/>
        </p:nvSpPr>
        <p:spPr>
          <a:xfrm>
            <a:off x="449989" y="1960349"/>
            <a:ext cx="2810574" cy="108351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左视图如图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555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56"/>
                <a:ea typeface="Times New Roman" pitchFamily="56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</a:t>
            </a:r>
            <a:r>
              <a:rPr kumimoji="0" lang="en-US" altLang="zh-CN" sz="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5"/>
                <a:ea typeface="宋体" pitchFamily="5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1" name="yt_shape_13201"/>
          <p:cNvSpPr txBox="1"/>
          <p:nvPr/>
        </p:nvSpPr>
        <p:spPr>
          <a:xfrm>
            <a:off x="540000" y="3061828"/>
            <a:ext cx="12311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黑体" pitchFamily="24"/>
            </a:endParaRPr>
          </a:p>
        </p:txBody>
      </p:sp>
      <p:sp>
        <p:nvSpPr>
          <p:cNvPr id="13202" name="yt_shape_13202"/>
          <p:cNvSpPr txBox="1"/>
          <p:nvPr/>
        </p:nvSpPr>
        <p:spPr>
          <a:xfrm>
            <a:off x="540119" y="908720"/>
            <a:ext cx="11492915" cy="338437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由三视图描述几何体的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三步法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由图想体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6_92c66"/>
              </a:rPr>
              <a:t>根据物体的主视图、左视图和俯视图想象从三个方向看到的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几何体的形状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综合判断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根据三视图反映的几何体三个方向的空间特征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c1849"/>
              </a:rPr>
              <a:t>确定几何体</a:t>
            </a:r>
            <a:b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的形状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确定形状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长对正、高平齐、宽相等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确定轮廓线的位置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82813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6" name="yt_shape_13126"/>
          <p:cNvSpPr txBox="1"/>
          <p:nvPr/>
        </p:nvSpPr>
        <p:spPr>
          <a:xfrm>
            <a:off x="540000" y="900000"/>
            <a:ext cx="92252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如图是某几何体的三视图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0" name="yt_table_1313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360991"/>
              </p:ext>
            </p:extLst>
          </p:nvPr>
        </p:nvGraphicFramePr>
        <p:xfrm>
          <a:off x="540056" y="1379303"/>
          <a:ext cx="45056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9"/>
                  </a:ext>
                </a:extLst>
              </a:tr>
            </a:tbl>
          </a:graphicData>
        </a:graphic>
      </p:graphicFrame>
      <p:grpSp>
        <p:nvGrpSpPr>
          <p:cNvPr id="13127" name="yt_shape_13127_skip" title="H_212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228" y="1379303"/>
            <a:ext cx="1819656" cy="2694573"/>
            <a:chOff x="0" y="0"/>
            <a:chExt cx="1819656" cy="2694573"/>
          </a:xfrm>
        </p:grpSpPr>
        <p:pic>
          <p:nvPicPr>
            <p:cNvPr id="2" name="yt_image_1312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9656" cy="2298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29" name="yt_shape_13129" descr="{&quot;rangeId&quot;:0,&quot;IgnoreLineSpacing&quot;:1}"/>
            <p:cNvSpPr txBox="1"/>
            <p:nvPr/>
          </p:nvSpPr>
          <p:spPr>
            <a:xfrm>
              <a:off x="376547" y="23345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6158D5-90F0-97CE-302F-4C0F6F18156F}"/>
              </a:ext>
            </a:extLst>
          </p:cNvPr>
          <p:cNvSpPr txBox="1"/>
          <p:nvPr/>
        </p:nvSpPr>
        <p:spPr>
          <a:xfrm>
            <a:off x="8755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2" name="yt_shape_13132"/>
          <p:cNvSpPr txBox="1"/>
          <p:nvPr/>
        </p:nvSpPr>
        <p:spPr>
          <a:xfrm>
            <a:off x="540000" y="900000"/>
            <a:ext cx="107641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一个立体图形的三视图如图所示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则该立体图形是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36" name="yt_table_1313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49093"/>
              </p:ext>
            </p:extLst>
          </p:nvPr>
        </p:nvGraphicFramePr>
        <p:xfrm>
          <a:off x="540056" y="1379303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1"/>
                  </a:ext>
                </a:extLst>
              </a:tr>
            </a:tbl>
          </a:graphicData>
        </a:graphic>
      </p:graphicFrame>
      <p:grpSp>
        <p:nvGrpSpPr>
          <p:cNvPr id="13133" name="yt_shape_13133_skip" title="H_208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21666" y="1379303"/>
            <a:ext cx="1928241" cy="2649996"/>
            <a:chOff x="0" y="0"/>
            <a:chExt cx="1928241" cy="2649996"/>
          </a:xfrm>
        </p:grpSpPr>
        <p:pic>
          <p:nvPicPr>
            <p:cNvPr id="2" name="yt_image_1313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8241" cy="2253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35" name="yt_shape_13135" descr="{&quot;rangeId&quot;:0,&quot;IgnoreLineSpacing&quot;:1}"/>
            <p:cNvSpPr txBox="1"/>
            <p:nvPr/>
          </p:nvSpPr>
          <p:spPr>
            <a:xfrm>
              <a:off x="430839" y="22899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8F8F900-2550-1E7D-2DCD-1BFB69062FF5}"/>
              </a:ext>
            </a:extLst>
          </p:cNvPr>
          <p:cNvSpPr txBox="1"/>
          <p:nvPr/>
        </p:nvSpPr>
        <p:spPr>
          <a:xfrm>
            <a:off x="10279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8" name="yt_shape_1313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扬州市中考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如图是某一几何体的主视图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fee3"/>
              </a:rPr>
              <a:t>该几何体是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42" name="yt_table_1314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01170"/>
              </p:ext>
            </p:extLst>
          </p:nvPr>
        </p:nvGraphicFramePr>
        <p:xfrm>
          <a:off x="540056" y="1859435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9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3"/>
                  </a:ext>
                </a:extLst>
              </a:tr>
            </a:tbl>
          </a:graphicData>
        </a:graphic>
      </p:graphicFrame>
      <p:grpSp>
        <p:nvGrpSpPr>
          <p:cNvPr id="13139" name="yt_shape_13139_skip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0494" y="1859435"/>
            <a:ext cx="1609344" cy="1997343"/>
            <a:chOff x="0" y="0"/>
            <a:chExt cx="1609344" cy="1997343"/>
          </a:xfrm>
        </p:grpSpPr>
        <p:pic>
          <p:nvPicPr>
            <p:cNvPr id="2" name="yt_image_1313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9344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41" name="yt_shape_13141" descr="{&quot;rangeId&quot;:0,&quot;IgnoreLineSpacing&quot;:1}"/>
            <p:cNvSpPr txBox="1"/>
            <p:nvPr/>
          </p:nvSpPr>
          <p:spPr>
            <a:xfrm>
              <a:off x="271391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84A23A2-2969-0B2C-80EF-E3CC2DEBBA49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4" name="yt_shape_1314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这是由一些完全相同的小正方体搭成的几何体的三视图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9fef"/>
              </a:rPr>
              <a:t>这个几何体只能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45" name="yt_image_1314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5797" y="2011799"/>
            <a:ext cx="3240405" cy="789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7" name="yt_shape_13147"/>
          <p:cNvSpPr txBox="1"/>
          <p:nvPr/>
        </p:nvSpPr>
        <p:spPr>
          <a:xfrm>
            <a:off x="540000" y="2852225"/>
            <a:ext cx="3526606" cy="7654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3148" name="yt_shape_13148"/>
          <p:cNvSpPr txBox="1"/>
          <p:nvPr/>
        </p:nvSpPr>
        <p:spPr>
          <a:xfrm>
            <a:off x="540000" y="3668479"/>
            <a:ext cx="6060056" cy="4450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149" name="yt_shape_13149"/>
          <p:cNvSpPr txBox="1"/>
          <p:nvPr/>
        </p:nvSpPr>
        <p:spPr>
          <a:xfrm>
            <a:off x="540119" y="415150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一个长方体的左视图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俯视图及相关数据如图所示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5fa37"/>
              </a:rPr>
              <a:t>则其主视图的面积为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51" name="yt_table_131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488863"/>
              </p:ext>
            </p:extLst>
          </p:nvPr>
        </p:nvGraphicFramePr>
        <p:xfrm>
          <a:off x="540056" y="5110936"/>
          <a:ext cx="7809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9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9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0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4"/>
                  </a:ext>
                </a:extLst>
              </a:tr>
            </a:tbl>
          </a:graphicData>
        </a:graphic>
      </p:graphicFrame>
      <p:pic>
        <p:nvPicPr>
          <p:cNvPr id="13150" name="yt_image_13150_skip" title="H_92.4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8808" y="5110936"/>
            <a:ext cx="1911096" cy="1173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45786">
            <a:extLst>
              <a:ext uri="{FF2B5EF4-FFF2-40B4-BE49-F238E27FC236}">
                <a16:creationId xmlns:a16="http://schemas.microsoft.com/office/drawing/2014/main" id="{BBC65ADC-6C67-45C7-9A7C-B72D0FBF35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73511"/>
            <a:ext cx="732027" cy="599505"/>
          </a:xfrm>
          <a:prstGeom prst="rect">
            <a:avLst/>
          </a:prstGeom>
        </p:spPr>
      </p:pic>
      <p:pic>
        <p:nvPicPr>
          <p:cNvPr id="5" name="yt_shape_1722145945810">
            <a:extLst>
              <a:ext uri="{FF2B5EF4-FFF2-40B4-BE49-F238E27FC236}">
                <a16:creationId xmlns:a16="http://schemas.microsoft.com/office/drawing/2014/main" id="{1110F0C5-178E-A669-A972-7003CA5E41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332" y="3005126"/>
            <a:ext cx="749492" cy="536274"/>
          </a:xfrm>
          <a:prstGeom prst="rect">
            <a:avLst/>
          </a:prstGeom>
        </p:spPr>
      </p:pic>
      <p:pic>
        <p:nvPicPr>
          <p:cNvPr id="7" name="yt_shape_1722145945834">
            <a:extLst>
              <a:ext uri="{FF2B5EF4-FFF2-40B4-BE49-F238E27FC236}">
                <a16:creationId xmlns:a16="http://schemas.microsoft.com/office/drawing/2014/main" id="{FCEC6A1B-58AA-7891-9D39-A1472EA850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129" y="2973511"/>
            <a:ext cx="732027" cy="599505"/>
          </a:xfrm>
          <a:prstGeom prst="rect">
            <a:avLst/>
          </a:prstGeom>
        </p:spPr>
      </p:pic>
      <p:pic>
        <p:nvPicPr>
          <p:cNvPr id="9" name="yt_shape_1722145945858">
            <a:extLst>
              <a:ext uri="{FF2B5EF4-FFF2-40B4-BE49-F238E27FC236}">
                <a16:creationId xmlns:a16="http://schemas.microsoft.com/office/drawing/2014/main" id="{376FFBD6-5F51-5E96-DE9E-891FD41550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460" y="3005126"/>
            <a:ext cx="749492" cy="53627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74E8279-6F42-8D4C-0D46-F6BC16790149}"/>
              </a:ext>
            </a:extLst>
          </p:cNvPr>
          <p:cNvSpPr txBox="1"/>
          <p:nvPr/>
        </p:nvSpPr>
        <p:spPr>
          <a:xfrm>
            <a:off x="13645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82C5D1-AFEF-3BDE-F0D4-574BDE8B3690}"/>
              </a:ext>
            </a:extLst>
          </p:cNvPr>
          <p:cNvSpPr txBox="1"/>
          <p:nvPr/>
        </p:nvSpPr>
        <p:spPr>
          <a:xfrm>
            <a:off x="1059708" y="45801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3" name="yt_shape_13153"/>
          <p:cNvSpPr txBox="1"/>
          <p:nvPr/>
        </p:nvSpPr>
        <p:spPr>
          <a:xfrm>
            <a:off x="540000" y="900000"/>
            <a:ext cx="88485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的立体图形的三视图画出相应的立体图形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54" name="yt_image_13154" title="H_146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8267" y="1531667"/>
            <a:ext cx="4855464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6" name="yt_shape_13156"/>
          <p:cNvSpPr txBox="1"/>
          <p:nvPr/>
        </p:nvSpPr>
        <p:spPr>
          <a:xfrm>
            <a:off x="540000" y="3447419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40000" y="4062607"/>
            <a:ext cx="4171335" cy="8374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spc="-4650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  <a:r>
              <a:rPr lang="en-US" altLang="zh-CN" sz="4650" b="0" i="0" u="none" spc="31365">
                <a:solidFill>
                  <a:srgbClr val="1EE3CF"/>
                </a:solidFill>
                <a:effectLst/>
                <a:latin typeface="Times New Roman" pitchFamily="46"/>
                <a:ea typeface="宋体" pitchFamily="46"/>
              </a:rPr>
              <a:t> </a:t>
            </a:r>
          </a:p>
        </p:txBody>
      </p:sp>
      <p:pic>
        <p:nvPicPr>
          <p:cNvPr id="13157" name="yt_image_13157" title="H_73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62607"/>
            <a:ext cx="4128516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1E76A4-52E9-053E-06E7-C64288785E8A}"/>
              </a:ext>
            </a:extLst>
          </p:cNvPr>
          <p:cNvSpPr txBox="1"/>
          <p:nvPr/>
        </p:nvSpPr>
        <p:spPr>
          <a:xfrm>
            <a:off x="449989" y="3400613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1" name="yt_shape_13161"/>
          <p:cNvSpPr txBox="1"/>
          <p:nvPr/>
        </p:nvSpPr>
        <p:spPr>
          <a:xfrm>
            <a:off x="540119" y="1385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已知一个几何体由大小相等的若干个小正方体组成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其三视图如图所示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0db2,isEnd"/>
              </a:rPr>
              <a:t>则组成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该几何体的小正方体的个数为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162" name="yt_image_13162" title="H_100.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0361" y="2497056"/>
            <a:ext cx="3351276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4" name="yt_shape_13164"/>
          <p:cNvSpPr txBox="1"/>
          <p:nvPr/>
        </p:nvSpPr>
        <p:spPr>
          <a:xfrm>
            <a:off x="540119" y="38197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若只给出第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题中几何体的主视图与俯视图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bf80,isEnd"/>
              </a:rPr>
              <a:t>则组成这个几何体的小正方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体的个数为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06F1BB-B458-7E19-89EC-E016911A0D0E}"/>
              </a:ext>
            </a:extLst>
          </p:cNvPr>
          <p:cNvSpPr txBox="1"/>
          <p:nvPr/>
        </p:nvSpPr>
        <p:spPr>
          <a:xfrm>
            <a:off x="4717308" y="181393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2F764DA-5C87-0F8C-D056-52BAEBD8FD71}"/>
              </a:ext>
            </a:extLst>
          </p:cNvPr>
          <p:cNvSpPr txBox="1"/>
          <p:nvPr/>
        </p:nvSpPr>
        <p:spPr>
          <a:xfrm>
            <a:off x="2278908" y="424840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60" name="yt_shape_13160"/>
          <p:cNvSpPr txBox="1"/>
          <p:nvPr/>
        </p:nvSpPr>
        <p:spPr>
          <a:xfrm>
            <a:off x="539882" y="908720"/>
            <a:ext cx="73866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由视图判断小正方体的个数容易漏解致错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6" name="yt_shape_1316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65" name="yt_image_1316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8" name="yt_shape_1316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今天是父亲节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小东同学准备送给父亲一个小礼物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e6b9"/>
              </a:rPr>
              <a:t>已知礼物外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包装的主视图如图所示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则该礼物的外包装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</a:t>
            </a:r>
            <a:r>
              <a:rPr lang="zh-CN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</a:t>
            </a:r>
            <a:r>
              <a:rPr lang="zh-CN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 spc="-168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</a:t>
            </a:r>
            <a:r>
              <a:rPr lang="zh-CN" altLang="zh-CN" sz="3600" b="0" i="0" u="none" spc="-864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0" name="yt_table_1317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234985"/>
              </p:ext>
            </p:extLst>
          </p:nvPr>
        </p:nvGraphicFramePr>
        <p:xfrm>
          <a:off x="540056" y="2441600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702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6"/>
                  </a:ext>
                </a:extLst>
              </a:tr>
            </a:tbl>
          </a:graphicData>
        </a:graphic>
      </p:graphicFrame>
      <p:pic>
        <p:nvPicPr>
          <p:cNvPr id="13169" name="yt_image_13169_skip" title="H_76.8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73576" y="2441600"/>
            <a:ext cx="97612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FDCFED-3E16-D2D3-E974-7CB48FB0AAC3}"/>
              </a:ext>
            </a:extLst>
          </p:cNvPr>
          <p:cNvSpPr txBox="1"/>
          <p:nvPr/>
        </p:nvSpPr>
        <p:spPr>
          <a:xfrm>
            <a:off x="8124972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2" name="yt_shape_1317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的平台上已经放了一个棱长为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cf26"/>
              </a:rPr>
              <a:t>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得到一个几何体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其主视图和左视图如图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85ca6"/>
              </a:rPr>
              <a:t>平台上至少还需再放这样的正方体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74" name="yt_table_131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688711"/>
              </p:ext>
            </p:extLst>
          </p:nvPr>
        </p:nvGraphicFramePr>
        <p:xfrm>
          <a:off x="540056" y="382056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57"/>
                  </a:ext>
                </a:extLst>
              </a:tr>
            </a:tbl>
          </a:graphicData>
        </a:graphic>
      </p:graphicFrame>
      <p:pic>
        <p:nvPicPr>
          <p:cNvPr id="13173" name="yt_image_13173_skip" title="H_116.6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56636" y="2204864"/>
            <a:ext cx="3076956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658911-AFB2-18DA-E1E2-C10C06EFD8AA}"/>
              </a:ext>
            </a:extLst>
          </p:cNvPr>
          <p:cNvSpPr txBox="1"/>
          <p:nvPr/>
        </p:nvSpPr>
        <p:spPr>
          <a:xfrm>
            <a:off x="1059709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1157</Words>
  <Application>Microsoft Office PowerPoint</Application>
  <PresentationFormat>宽屏</PresentationFormat>
  <Paragraphs>104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2024-07-30T04:29:36Z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