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12" r:id="rId6"/>
    <p:sldId id="314" r:id="rId7"/>
    <p:sldId id="315" r:id="rId8"/>
    <p:sldId id="317" r:id="rId9"/>
    <p:sldId id="318" r:id="rId10"/>
    <p:sldId id="324" r:id="rId11"/>
    <p:sldId id="319" r:id="rId12"/>
    <p:sldId id="325" r:id="rId13"/>
    <p:sldId id="320" r:id="rId14"/>
    <p:sldId id="321" r:id="rId15"/>
    <p:sldId id="326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3" name="yt_shape_1103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32" name="yt_image_1103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35" name="yt_shape_11035"/>
          <p:cNvSpPr txBox="1"/>
          <p:nvPr/>
        </p:nvSpPr>
        <p:spPr>
          <a:xfrm>
            <a:off x="540000" y="1482165"/>
            <a:ext cx="642964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加法运算律在加减混合运算中的应用</a:t>
            </a:r>
          </a:p>
        </p:txBody>
      </p:sp>
      <p:sp>
        <p:nvSpPr>
          <p:cNvPr id="11036" name="yt_shape_11036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是三个有理数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则下列各式中与式子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4a3a"/>
              </a:rPr>
              <a:t>相等的是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37" name="yt_table_110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345068"/>
              </p:ext>
            </p:extLst>
          </p:nvPr>
        </p:nvGraphicFramePr>
        <p:xfrm>
          <a:off x="540056" y="2931034"/>
          <a:ext cx="6221730" cy="950976"/>
        </p:xfrm>
        <a:graphic>
          <a:graphicData uri="http://schemas.openxmlformats.org/drawingml/2006/table">
            <a:tbl>
              <a:tblPr/>
              <a:tblGrid>
                <a:gridCol w="3576955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  <a:gridCol w="2644775">
                  <a:extLst>
                    <a:ext uri="{9D8B030D-6E8A-4147-A177-3AD203B41FA5}">
                      <a16:colId xmlns:a16="http://schemas.microsoft.com/office/drawing/2014/main" val="102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7"/>
                  </a:ext>
                </a:extLst>
              </a:tr>
            </a:tbl>
          </a:graphicData>
        </a:graphic>
      </p:graphicFrame>
      <p:sp>
        <p:nvSpPr>
          <p:cNvPr id="11039" name="yt_shape_11039"/>
          <p:cNvSpPr txBox="1"/>
          <p:nvPr/>
        </p:nvSpPr>
        <p:spPr>
          <a:xfrm>
            <a:off x="540000" y="3932588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下面运用加法结合律且正确的式子是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40" name="yt_table_1104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927689"/>
              </p:ext>
            </p:extLst>
          </p:nvPr>
        </p:nvGraphicFramePr>
        <p:xfrm>
          <a:off x="540056" y="4411891"/>
          <a:ext cx="5664200" cy="1901952"/>
        </p:xfrm>
        <a:graphic>
          <a:graphicData uri="http://schemas.openxmlformats.org/drawingml/2006/table">
            <a:tbl>
              <a:tblPr/>
              <a:tblGrid>
                <a:gridCol w="5664200">
                  <a:extLst>
                    <a:ext uri="{9D8B030D-6E8A-4147-A177-3AD203B41FA5}">
                      <a16:colId xmlns:a16="http://schemas.microsoft.com/office/drawing/2014/main" val="102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1"/>
                  </a:ext>
                </a:extLst>
              </a:tr>
            </a:tbl>
          </a:graphicData>
        </a:graphic>
      </p:graphicFrame>
      <p:pic>
        <p:nvPicPr>
          <p:cNvPr id="3" name="yt_shape_1722145659506">
            <a:extLst>
              <a:ext uri="{FF2B5EF4-FFF2-40B4-BE49-F238E27FC236}">
                <a16:creationId xmlns:a16="http://schemas.microsoft.com/office/drawing/2014/main" id="{F6B02716-4041-350D-ADC1-FAD52282B8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314857-0AA4-6484-FC74-E168247CC23D}"/>
              </a:ext>
            </a:extLst>
          </p:cNvPr>
          <p:cNvSpPr txBox="1"/>
          <p:nvPr/>
        </p:nvSpPr>
        <p:spPr>
          <a:xfrm>
            <a:off x="1059708" y="24002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5BA5FE-8CE8-A3D3-F51C-E93D11C95222}"/>
              </a:ext>
            </a:extLst>
          </p:cNvPr>
          <p:cNvSpPr txBox="1"/>
          <p:nvPr/>
        </p:nvSpPr>
        <p:spPr>
          <a:xfrm>
            <a:off x="6317389" y="38857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5" name="yt_shape_11085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新乡市期末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西峡猕猴桃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河南省西峡县特产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西峡因其独特的气候条件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6710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所产猕猴桃内在品质优良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猕猴桃口感好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维生素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含量高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小芸买了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1cf2"/>
              </a:rPr>
              <a:t>箱西峡猕猴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每箱的标准重量是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将超出标准重量的千克数记为正数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7fce"/>
              </a:rPr>
              <a:t>不足标准重量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的千克数记为负数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记录结果如下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最重的一箱比最轻的一箱重多少千克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所以最重的一箱比最轻的一箱重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430A3E-0CBA-DAAF-CC50-82507C478BE1}"/>
              </a:ext>
            </a:extLst>
          </p:cNvPr>
          <p:cNvSpPr txBox="1"/>
          <p:nvPr/>
        </p:nvSpPr>
        <p:spPr>
          <a:xfrm>
            <a:off x="450108" y="3706122"/>
            <a:ext cx="688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20AB05-D396-363A-88A1-9B6CEA991C2E}"/>
              </a:ext>
            </a:extLst>
          </p:cNvPr>
          <p:cNvSpPr txBox="1"/>
          <p:nvPr/>
        </p:nvSpPr>
        <p:spPr>
          <a:xfrm>
            <a:off x="450108" y="4181610"/>
            <a:ext cx="5971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所以最重的一箱比最轻的一箱重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9" name="yt_shape_11089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箱西峡猕猴桃的总重量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1_1eaf0"/>
              </a:rPr>
              <a:t>千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箱西峡猕猴桃的总重量为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E4B711C-33D7-9B63-89DD-058F3A45AD40}"/>
              </a:ext>
            </a:extLst>
          </p:cNvPr>
          <p:cNvSpPr txBox="1"/>
          <p:nvPr/>
        </p:nvSpPr>
        <p:spPr>
          <a:xfrm>
            <a:off x="450108" y="1328682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1_1eaf0"/>
              </a:rPr>
              <a:t>千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1C6E3CA-8B1D-45BE-F4F3-A081C7461245}"/>
              </a:ext>
            </a:extLst>
          </p:cNvPr>
          <p:cNvSpPr txBox="1"/>
          <p:nvPr/>
        </p:nvSpPr>
        <p:spPr>
          <a:xfrm>
            <a:off x="450108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28E459-1E69-1A81-7258-6386BE6BA89A}"/>
              </a:ext>
            </a:extLst>
          </p:cNvPr>
          <p:cNvSpPr txBox="1"/>
          <p:nvPr/>
        </p:nvSpPr>
        <p:spPr>
          <a:xfrm>
            <a:off x="450108" y="2279658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C3283A2-7A69-4B18-A071-DBADF24AC32E}"/>
              </a:ext>
            </a:extLst>
          </p:cNvPr>
          <p:cNvSpPr txBox="1"/>
          <p:nvPr/>
        </p:nvSpPr>
        <p:spPr>
          <a:xfrm>
            <a:off x="450108" y="2755146"/>
            <a:ext cx="612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箱西峡猕猴桃的总重量为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92" name="yt_shape_11092"/>
              <p:cNvSpPr txBox="1"/>
              <p:nvPr/>
            </p:nvSpPr>
            <p:spPr>
              <a:xfrm>
                <a:off x="540000" y="900000"/>
                <a:ext cx="8586966" cy="27187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97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99</m:t>
                            </m:r>
                          </m:den>
                        </m:f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92" name="yt_shape_11092" descr="{&quot;rangeId&quot;:12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86966" cy="2718758"/>
              </a:xfrm>
              <a:prstGeom prst="rect">
                <a:avLst/>
              </a:prstGeom>
              <a:blipFill>
                <a:blip r:embed="rId2"/>
                <a:stretch>
                  <a:fillRect l="-2202" r="-1278" b="-1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BF41998-60C8-30F7-1376-4B197D593F2C}"/>
                  </a:ext>
                </a:extLst>
              </p:cNvPr>
              <p:cNvSpPr txBox="1"/>
              <p:nvPr/>
            </p:nvSpPr>
            <p:spPr>
              <a:xfrm>
                <a:off x="449989" y="1561283"/>
                <a:ext cx="770642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, 'hasSerialNum': 1, 'pageBreak': True}">
                <a:extLst>
                  <a:ext uri="{FF2B5EF4-FFF2-40B4-BE49-F238E27FC236}">
                    <a16:creationId xmlns:a16="http://schemas.microsoft.com/office/drawing/2014/main" id="{4BF41998-60C8-30F7-1376-4B197D593F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1283"/>
                <a:ext cx="7706423" cy="768045"/>
              </a:xfrm>
              <a:prstGeom prst="rect">
                <a:avLst/>
              </a:prstGeom>
              <a:blipFill>
                <a:blip r:embed="rId3"/>
                <a:stretch>
                  <a:fillRect l="-126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88332BF-CCEA-0CAD-4AB9-3B7D1262709D}"/>
                  </a:ext>
                </a:extLst>
              </p:cNvPr>
              <p:cNvSpPr txBox="1"/>
              <p:nvPr/>
            </p:nvSpPr>
            <p:spPr>
              <a:xfrm>
                <a:off x="449989" y="2235716"/>
                <a:ext cx="1281812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hasSerialNum': 1, 'pageBreak': True}">
                <a:extLst>
                  <a:ext uri="{FF2B5EF4-FFF2-40B4-BE49-F238E27FC236}">
                    <a16:creationId xmlns:a16="http://schemas.microsoft.com/office/drawing/2014/main" id="{588332BF-CCEA-0CAD-4AB9-3B7D126270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35716"/>
                <a:ext cx="1281812" cy="767538"/>
              </a:xfrm>
              <a:prstGeom prst="rect">
                <a:avLst/>
              </a:prstGeom>
              <a:blipFill>
                <a:blip r:embed="rId4"/>
                <a:stretch>
                  <a:fillRect l="-761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9101DA-CDCB-FB91-84FF-205E60DF799A}"/>
                  </a:ext>
                </a:extLst>
              </p:cNvPr>
              <p:cNvSpPr txBox="1"/>
              <p:nvPr/>
            </p:nvSpPr>
            <p:spPr>
              <a:xfrm>
                <a:off x="449989" y="2909642"/>
                <a:ext cx="983361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hasSerialNum': 1, 'pageBreak': True}">
                <a:extLst>
                  <a:ext uri="{FF2B5EF4-FFF2-40B4-BE49-F238E27FC236}">
                    <a16:creationId xmlns:a16="http://schemas.microsoft.com/office/drawing/2014/main" id="{709101DA-CDCB-FB91-84FF-205E60DF79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09642"/>
                <a:ext cx="983361" cy="729628"/>
              </a:xfrm>
              <a:prstGeom prst="rect">
                <a:avLst/>
              </a:prstGeom>
              <a:blipFill>
                <a:blip r:embed="rId5"/>
                <a:stretch>
                  <a:fillRect l="-9938" r="-9938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7" name="yt_shape_1109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96" name="yt_image_11096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99" name="yt_shape_11099"/>
          <p:cNvSpPr txBox="1"/>
          <p:nvPr/>
        </p:nvSpPr>
        <p:spPr>
          <a:xfrm>
            <a:off x="540120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大家喜欢玩的幻方游戏被老师稍加创新改成了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幻圆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32d7,isEnd"/>
              </a:rPr>
              <a:t>”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分别填入图中的圆圈内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d425,isEnd"/>
              </a:rPr>
              <a:t>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以及内外两圈上的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个数之和都相等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老师已经帮助同学们完成了部分填空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0e6b,isEnd"/>
              </a:rPr>
              <a:t>则图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100" name="yt_image_11100" title="H_138.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8747" y="3554227"/>
            <a:ext cx="1754505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8E13161-8E32-13E2-70F9-E2F45D37D64C}"/>
              </a:ext>
            </a:extLst>
          </p:cNvPr>
          <p:cNvSpPr txBox="1"/>
          <p:nvPr/>
        </p:nvSpPr>
        <p:spPr>
          <a:xfrm>
            <a:off x="2774209" y="286182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2" name="yt_shape_11102"/>
          <p:cNvSpPr txBox="1"/>
          <p:nvPr/>
        </p:nvSpPr>
        <p:spPr>
          <a:xfrm>
            <a:off x="540119" y="900000"/>
            <a:ext cx="11492915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混合运算应注意的技巧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相同符号的数先相加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dd48f"/>
              </a:rPr>
              <a:t>互为相反数的两数先相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分母相同或易于通分的分数先求它们的和或差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2b206"/>
              </a:rPr>
              <a:t>相加后得数为整数的若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干个数先相加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交换加数的位置时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要连同前面的符号一起交换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2" name="yt_shape_11042"/>
          <p:cNvSpPr txBox="1"/>
          <p:nvPr/>
        </p:nvSpPr>
        <p:spPr>
          <a:xfrm>
            <a:off x="540000" y="900000"/>
            <a:ext cx="10695236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先将下列各式写成省略加号的和的形式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再按括号内的要求交换加数的位置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使符号相同的加数在一起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使和为整数的加数在一起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6A1A921-396D-DDAA-9A3F-E134B7B2328A}"/>
              </a:ext>
            </a:extLst>
          </p:cNvPr>
          <p:cNvSpPr txBox="1"/>
          <p:nvPr/>
        </p:nvSpPr>
        <p:spPr>
          <a:xfrm>
            <a:off x="6072914" y="85319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4C7A87-FC57-7980-9ECB-B869004DE403}"/>
              </a:ext>
            </a:extLst>
          </p:cNvPr>
          <p:cNvSpPr txBox="1"/>
          <p:nvPr/>
        </p:nvSpPr>
        <p:spPr>
          <a:xfrm>
            <a:off x="1059589" y="227965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B8F206-93DF-851C-2E40-1B223C6D2F8D}"/>
              </a:ext>
            </a:extLst>
          </p:cNvPr>
          <p:cNvSpPr txBox="1"/>
          <p:nvPr/>
        </p:nvSpPr>
        <p:spPr>
          <a:xfrm>
            <a:off x="1059589" y="2755146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C80FCE-14BD-5503-53BC-09036F79C24E}"/>
              </a:ext>
            </a:extLst>
          </p:cNvPr>
          <p:cNvSpPr txBox="1"/>
          <p:nvPr/>
        </p:nvSpPr>
        <p:spPr>
          <a:xfrm>
            <a:off x="1059589" y="323063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69C9DB-AA3A-2B22-288D-F96424030ED2}"/>
              </a:ext>
            </a:extLst>
          </p:cNvPr>
          <p:cNvSpPr txBox="1"/>
          <p:nvPr/>
        </p:nvSpPr>
        <p:spPr>
          <a:xfrm>
            <a:off x="1059589" y="4181610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AA1A50-2C4E-1C6F-AEFE-21A5CFB412F5}"/>
              </a:ext>
            </a:extLst>
          </p:cNvPr>
          <p:cNvSpPr txBox="1"/>
          <p:nvPr/>
        </p:nvSpPr>
        <p:spPr>
          <a:xfrm>
            <a:off x="1059589" y="4657098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9A32AEA-DA78-5F24-49B3-8A3B1BF14C3B}"/>
              </a:ext>
            </a:extLst>
          </p:cNvPr>
          <p:cNvSpPr txBox="1"/>
          <p:nvPr/>
        </p:nvSpPr>
        <p:spPr>
          <a:xfrm>
            <a:off x="1059589" y="521527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52" name="yt_shape_11052"/>
              <p:cNvSpPr txBox="1"/>
              <p:nvPr/>
            </p:nvSpPr>
            <p:spPr>
              <a:xfrm>
                <a:off x="540119" y="900000"/>
                <a:ext cx="11492915" cy="17894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运用简便的方法填空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（－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1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（－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03e92IsAddLine,isEnd"/>
                  </a:rPr>
                  <a:t> </a:t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</a:b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</a:t>
                </a:r>
                <a:r>
                  <a:rPr lang="en-US"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>
          <p:sp>
            <p:nvSpPr>
              <p:cNvPr id="11052" name="yt_shape_110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789401"/>
              </a:xfrm>
              <a:prstGeom prst="rect">
                <a:avLst/>
              </a:prstGeom>
              <a:blipFill>
                <a:blip r:embed="rId2"/>
                <a:stretch>
                  <a:fillRect l="-1645" b="-98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38EE30E-4170-2E41-C89F-A26AC21CF0C3}"/>
                  </a:ext>
                </a:extLst>
              </p:cNvPr>
              <p:cNvSpPr txBox="1"/>
              <p:nvPr/>
            </p:nvSpPr>
            <p:spPr>
              <a:xfrm>
                <a:off x="7060457" y="853194"/>
                <a:ext cx="23041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hasSerialNum': 1, 'mathAnswerShape': 1, 'pageBreak': True}">
                <a:extLst>
                  <a:ext uri="{FF2B5EF4-FFF2-40B4-BE49-F238E27FC236}">
                    <a16:creationId xmlns:a16="http://schemas.microsoft.com/office/drawing/2014/main" id="{C38EE30E-4170-2E41-C89F-A26AC21CF0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0457" y="853194"/>
                <a:ext cx="2304161" cy="767474"/>
              </a:xfrm>
              <a:prstGeom prst="rect">
                <a:avLst/>
              </a:prstGeom>
              <a:blipFill>
                <a:blip r:embed="rId3"/>
                <a:stretch>
                  <a:fillRect l="-396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B294243-7CF5-6359-2287-00D37BF38479}"/>
              </a:ext>
            </a:extLst>
          </p:cNvPr>
          <p:cNvCxnSpPr/>
          <p:nvPr/>
        </p:nvCxnSpPr>
        <p:spPr>
          <a:xfrm>
            <a:off x="6845669" y="1592912"/>
            <a:ext cx="24289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9EAD040-6DC9-5D99-3024-21EF605DD232}"/>
                  </a:ext>
                </a:extLst>
              </p:cNvPr>
              <p:cNvSpPr txBox="1"/>
              <p:nvPr/>
            </p:nvSpPr>
            <p:spPr>
              <a:xfrm>
                <a:off x="9794132" y="1052736"/>
                <a:ext cx="162836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9EAD040-6DC9-5D99-3024-21EF605DD2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94132" y="1052736"/>
                <a:ext cx="1628363" cy="767474"/>
              </a:xfrm>
              <a:prstGeom prst="rect">
                <a:avLst/>
              </a:prstGeom>
              <a:blipFill>
                <a:blip r:embed="rId4"/>
                <a:stretch>
                  <a:fillRect l="-5993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C3B6903B-40C6-AFB1-2870-3C96E5C77A95}"/>
              </a:ext>
            </a:extLst>
          </p:cNvPr>
          <p:cNvCxnSpPr>
            <a:cxnSpLocks/>
          </p:cNvCxnSpPr>
          <p:nvPr/>
        </p:nvCxnSpPr>
        <p:spPr>
          <a:xfrm>
            <a:off x="9579344" y="1592912"/>
            <a:ext cx="162922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B29271-1128-F343-A918-151CDF365344}"/>
                  </a:ext>
                </a:extLst>
              </p:cNvPr>
              <p:cNvSpPr txBox="1"/>
              <p:nvPr/>
            </p:nvSpPr>
            <p:spPr>
              <a:xfrm>
                <a:off x="450109" y="1365382"/>
                <a:ext cx="82135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FB29271-1128-F343-A918-151CDF3653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1365382"/>
                <a:ext cx="821356" cy="767474"/>
              </a:xfrm>
              <a:prstGeom prst="rect">
                <a:avLst/>
              </a:prstGeom>
              <a:blipFill>
                <a:blip r:embed="rId5"/>
                <a:stretch>
                  <a:fillRect l="-11852" r="-1925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1055">
                <a:extLst>
                  <a:ext uri="{FF2B5EF4-FFF2-40B4-BE49-F238E27FC236}">
                    <a16:creationId xmlns:a16="http://schemas.microsoft.com/office/drawing/2014/main" id="{B7A7BFB1-1133-710C-E8F8-4856AF16E18F}"/>
                  </a:ext>
                </a:extLst>
              </p:cNvPr>
              <p:cNvSpPr txBox="1"/>
              <p:nvPr/>
            </p:nvSpPr>
            <p:spPr>
              <a:xfrm>
                <a:off x="524555" y="2736207"/>
                <a:ext cx="6617196" cy="24242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1055">
                <a:extLst>
                  <a:ext uri="{FF2B5EF4-FFF2-40B4-BE49-F238E27FC236}">
                    <a16:creationId xmlns:a16="http://schemas.microsoft.com/office/drawing/2014/main" id="{B7A7BFB1-1133-710C-E8F8-4856AF16E1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555" y="2736207"/>
                <a:ext cx="6617196" cy="2424246"/>
              </a:xfrm>
              <a:prstGeom prst="rect">
                <a:avLst/>
              </a:prstGeom>
              <a:blipFill>
                <a:blip r:embed="rId6"/>
                <a:stretch>
                  <a:fillRect l="-2762" t="-2261" r="-1842" b="-87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21C28BD-0B67-1F46-13FE-B24970007CA9}"/>
              </a:ext>
            </a:extLst>
          </p:cNvPr>
          <p:cNvSpPr txBox="1"/>
          <p:nvPr/>
        </p:nvSpPr>
        <p:spPr>
          <a:xfrm>
            <a:off x="434544" y="3164889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55CD647-BA7C-6A02-4FF4-DFF76A4B2F0C}"/>
              </a:ext>
            </a:extLst>
          </p:cNvPr>
          <p:cNvSpPr txBox="1"/>
          <p:nvPr/>
        </p:nvSpPr>
        <p:spPr>
          <a:xfrm>
            <a:off x="434544" y="3640377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C028CE0-D4F2-A3E4-C445-4CFFFE117EE7}"/>
              </a:ext>
            </a:extLst>
          </p:cNvPr>
          <p:cNvSpPr txBox="1"/>
          <p:nvPr/>
        </p:nvSpPr>
        <p:spPr>
          <a:xfrm>
            <a:off x="434544" y="411586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0E6CA66-EAAD-3F55-5CF0-9B48F245E4FD}"/>
              </a:ext>
            </a:extLst>
          </p:cNvPr>
          <p:cNvSpPr txBox="1"/>
          <p:nvPr/>
        </p:nvSpPr>
        <p:spPr>
          <a:xfrm>
            <a:off x="434544" y="459135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55" name="yt_shape_11055"/>
              <p:cNvSpPr txBox="1"/>
              <p:nvPr/>
            </p:nvSpPr>
            <p:spPr>
              <a:xfrm>
                <a:off x="540000" y="900000"/>
                <a:ext cx="6617196" cy="53433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01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01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1055" name="yt_shape_110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17196" cy="5343322"/>
              </a:xfrm>
              <a:prstGeom prst="rect">
                <a:avLst/>
              </a:prstGeom>
              <a:blipFill>
                <a:blip r:embed="rId2"/>
                <a:stretch>
                  <a:fillRect l="-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AE19464-1016-262C-15DF-A8C63E3ACEBE}"/>
                  </a:ext>
                </a:extLst>
              </p:cNvPr>
              <p:cNvSpPr txBox="1"/>
              <p:nvPr/>
            </p:nvSpPr>
            <p:spPr>
              <a:xfrm>
                <a:off x="449989" y="1556792"/>
                <a:ext cx="45901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AE19464-1016-262C-15DF-A8C63E3ACE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56792"/>
                <a:ext cx="4590161" cy="765061"/>
              </a:xfrm>
              <a:prstGeom prst="rect">
                <a:avLst/>
              </a:prstGeom>
              <a:blipFill>
                <a:blip r:embed="rId3"/>
                <a:stretch>
                  <a:fillRect l="-212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E5988CF-F385-33C8-BE78-87E6D54C34BC}"/>
                  </a:ext>
                </a:extLst>
              </p:cNvPr>
              <p:cNvSpPr txBox="1"/>
              <p:nvPr/>
            </p:nvSpPr>
            <p:spPr>
              <a:xfrm>
                <a:off x="449989" y="2228241"/>
                <a:ext cx="45901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E5988CF-F385-33C8-BE78-87E6D54C34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28241"/>
                <a:ext cx="4590161" cy="765061"/>
              </a:xfrm>
              <a:prstGeom prst="rect">
                <a:avLst/>
              </a:prstGeom>
              <a:blipFill>
                <a:blip r:embed="rId4"/>
                <a:stretch>
                  <a:fillRect l="-2125" r="-199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9258BA1-B6B6-525E-E47C-027FC9CA7DC9}"/>
              </a:ext>
            </a:extLst>
          </p:cNvPr>
          <p:cNvSpPr txBox="1"/>
          <p:nvPr/>
        </p:nvSpPr>
        <p:spPr>
          <a:xfrm>
            <a:off x="449989" y="289969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40DC9EE-C4AB-9A27-DA7A-E2AA32305887}"/>
              </a:ext>
            </a:extLst>
          </p:cNvPr>
          <p:cNvSpPr txBox="1"/>
          <p:nvPr/>
        </p:nvSpPr>
        <p:spPr>
          <a:xfrm>
            <a:off x="449989" y="337517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6CA470E-DFDC-1E7A-1F12-BF6D6B41A97E}"/>
                  </a:ext>
                </a:extLst>
              </p:cNvPr>
              <p:cNvSpPr txBox="1"/>
              <p:nvPr/>
            </p:nvSpPr>
            <p:spPr>
              <a:xfrm>
                <a:off x="448564" y="4474851"/>
                <a:ext cx="5647436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6CA470E-DFDC-1E7A-1F12-BF6D6B41A9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564" y="4474851"/>
                <a:ext cx="5647436" cy="768045"/>
              </a:xfrm>
              <a:prstGeom prst="rect">
                <a:avLst/>
              </a:prstGeom>
              <a:blipFill>
                <a:blip r:embed="rId5"/>
                <a:stretch>
                  <a:fillRect l="-1728" r="-162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3FDEDAA9-C0EA-74AF-3BEE-C55035E54AD5}"/>
              </a:ext>
            </a:extLst>
          </p:cNvPr>
          <p:cNvSpPr txBox="1"/>
          <p:nvPr/>
        </p:nvSpPr>
        <p:spPr>
          <a:xfrm>
            <a:off x="448564" y="5149284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855782A-6FC9-5D0D-91CF-DDF2F4AD2340}"/>
              </a:ext>
            </a:extLst>
          </p:cNvPr>
          <p:cNvSpPr txBox="1"/>
          <p:nvPr/>
        </p:nvSpPr>
        <p:spPr>
          <a:xfrm>
            <a:off x="448564" y="562477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01F69E8-208F-CAA5-B860-1216F8EFAE8A}"/>
              </a:ext>
            </a:extLst>
          </p:cNvPr>
          <p:cNvSpPr txBox="1"/>
          <p:nvPr/>
        </p:nvSpPr>
        <p:spPr>
          <a:xfrm>
            <a:off x="448564" y="61002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066" name="yt_shape_11066"/>
              <p:cNvSpPr txBox="1"/>
              <p:nvPr/>
            </p:nvSpPr>
            <p:spPr>
              <a:xfrm>
                <a:off x="540000" y="900000"/>
                <a:ext cx="7598234" cy="3897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在运用加法运算律时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弄错有理数的符号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066" name="yt_shape_110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598234" cy="3897152"/>
              </a:xfrm>
              <a:prstGeom prst="rect">
                <a:avLst/>
              </a:prstGeom>
              <a:blipFill>
                <a:blip r:embed="rId2"/>
                <a:stretch>
                  <a:fillRect l="-2488" t="-1408" r="-1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B445CD7-43CF-F310-3943-E8CE791DA189}"/>
                  </a:ext>
                </a:extLst>
              </p:cNvPr>
              <p:cNvSpPr txBox="1"/>
              <p:nvPr/>
            </p:nvSpPr>
            <p:spPr>
              <a:xfrm>
                <a:off x="449989" y="2052923"/>
                <a:ext cx="4123436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B445CD7-43CF-F310-3943-E8CE791DA1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52923"/>
                <a:ext cx="4123436" cy="766839"/>
              </a:xfrm>
              <a:prstGeom prst="rect">
                <a:avLst/>
              </a:prstGeom>
              <a:blipFill>
                <a:blip r:embed="rId3"/>
                <a:stretch>
                  <a:fillRect l="-236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17479B-79C3-807D-A4B7-95E93D17BE88}"/>
                  </a:ext>
                </a:extLst>
              </p:cNvPr>
              <p:cNvSpPr txBox="1"/>
              <p:nvPr/>
            </p:nvSpPr>
            <p:spPr>
              <a:xfrm>
                <a:off x="449989" y="2726150"/>
                <a:ext cx="4504436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417479B-79C3-807D-A4B7-95E93D17BE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26150"/>
                <a:ext cx="4504436" cy="766839"/>
              </a:xfrm>
              <a:prstGeom prst="rect">
                <a:avLst/>
              </a:prstGeom>
              <a:blipFill>
                <a:blip r:embed="rId4"/>
                <a:stretch>
                  <a:fillRect l="-2165" r="-203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163DC23-072A-F6FB-888E-5BF335B0B936}"/>
                  </a:ext>
                </a:extLst>
              </p:cNvPr>
              <p:cNvSpPr txBox="1"/>
              <p:nvPr/>
            </p:nvSpPr>
            <p:spPr>
              <a:xfrm>
                <a:off x="449989" y="3399377"/>
                <a:ext cx="25375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163DC23-072A-F6FB-888E-5BF335B0B9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9377"/>
                <a:ext cx="2537524" cy="765061"/>
              </a:xfrm>
              <a:prstGeom prst="rect">
                <a:avLst/>
              </a:prstGeom>
              <a:blipFill>
                <a:blip r:embed="rId5"/>
                <a:stretch>
                  <a:fillRect l="-3846" r="-384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1BA2C01-6F3D-91F1-25FC-A400A81E0C82}"/>
                  </a:ext>
                </a:extLst>
              </p:cNvPr>
              <p:cNvSpPr txBox="1"/>
              <p:nvPr/>
            </p:nvSpPr>
            <p:spPr>
              <a:xfrm>
                <a:off x="449989" y="4070826"/>
                <a:ext cx="861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1BA2C01-6F3D-91F1-25FC-A400A81E0C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70826"/>
                <a:ext cx="861124" cy="726326"/>
              </a:xfrm>
              <a:prstGeom prst="rect">
                <a:avLst/>
              </a:prstGeom>
              <a:blipFill>
                <a:blip r:embed="rId6"/>
                <a:stretch>
                  <a:fillRect l="-11348" r="-1134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1" name="yt_shape_11071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70" name="yt_image_11070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73" name="yt_shape_11073"/>
          <p:cNvSpPr txBox="1"/>
          <p:nvPr/>
        </p:nvSpPr>
        <p:spPr>
          <a:xfrm>
            <a:off x="540000" y="1482165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下列各题运用结合律变形错误的是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74" name="yt_table_11074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7494552"/>
                  </p:ext>
                </p:extLst>
              </p:nvPr>
            </p:nvGraphicFramePr>
            <p:xfrm>
              <a:off x="540056" y="1961468"/>
              <a:ext cx="9161463" cy="1909066"/>
            </p:xfrm>
            <a:graphic>
              <a:graphicData uri="http://schemas.openxmlformats.org/drawingml/2006/table">
                <a:tbl>
                  <a:tblPr/>
                  <a:tblGrid>
                    <a:gridCol w="9161463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074" name="yt_table_11074" descr="{&quot;rangeId&quot;:8,&quot;type&quot;:&quot;Option&quot;}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7494552"/>
                  </p:ext>
                </p:extLst>
              </p:nvPr>
            </p:nvGraphicFramePr>
            <p:xfrm>
              <a:off x="540056" y="1961468"/>
              <a:ext cx="9161463" cy="1909066"/>
            </p:xfrm>
            <a:graphic>
              <a:graphicData uri="http://schemas.openxmlformats.org/drawingml/2006/table">
                <a:tbl>
                  <a:tblPr/>
                  <a:tblGrid>
                    <a:gridCol w="9161463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3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42308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F32DB1D-B1A4-D316-F298-A1F93EE1099B}"/>
              </a:ext>
            </a:extLst>
          </p:cNvPr>
          <p:cNvSpPr txBox="1"/>
          <p:nvPr/>
        </p:nvSpPr>
        <p:spPr>
          <a:xfrm>
            <a:off x="60125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5" name="yt_shape_1107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下图是小明妈妈连续五笔交易的明细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01465,isEnd"/>
              </a:rPr>
              <a:t>已知小明妈妈在这五笔交易前的余额为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则五笔交易后的余额为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11076" name="yt_table_11076" title="H_312.4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674974"/>
              </p:ext>
            </p:extLst>
          </p:nvPr>
        </p:nvGraphicFramePr>
        <p:xfrm>
          <a:off x="540000" y="2011799"/>
          <a:ext cx="11111998" cy="39684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317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4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 grid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账单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日期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交易明细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乘坐公交￥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转账收入￥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体育用品￥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零食￥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餐费￥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3332B1F-3858-38D9-C589-5B2EB0021FD0}"/>
              </a:ext>
            </a:extLst>
          </p:cNvPr>
          <p:cNvSpPr txBox="1"/>
          <p:nvPr/>
        </p:nvSpPr>
        <p:spPr>
          <a:xfrm>
            <a:off x="4869709" y="132868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8" name="yt_shape_11078"/>
          <p:cNvSpPr txBox="1"/>
          <p:nvPr/>
        </p:nvSpPr>
        <p:spPr>
          <a:xfrm>
            <a:off x="540000" y="900000"/>
            <a:ext cx="692497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065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065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065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18F1DC6-C285-ABC7-DD8B-8C53857BE95E}"/>
              </a:ext>
            </a:extLst>
          </p:cNvPr>
          <p:cNvSpPr txBox="1"/>
          <p:nvPr/>
        </p:nvSpPr>
        <p:spPr>
          <a:xfrm>
            <a:off x="449989" y="1804170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065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DEA0A6E-FDA8-91F9-8632-00CFE4F8A325}"/>
              </a:ext>
            </a:extLst>
          </p:cNvPr>
          <p:cNvSpPr txBox="1"/>
          <p:nvPr/>
        </p:nvSpPr>
        <p:spPr>
          <a:xfrm>
            <a:off x="449989" y="2279658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07A036-9FCE-4D33-F770-1371CDD4E964}"/>
              </a:ext>
            </a:extLst>
          </p:cNvPr>
          <p:cNvSpPr txBox="1"/>
          <p:nvPr/>
        </p:nvSpPr>
        <p:spPr>
          <a:xfrm>
            <a:off x="449989" y="2755146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1683E4-6FBB-8E0B-8EB2-925D0C166935}"/>
              </a:ext>
            </a:extLst>
          </p:cNvPr>
          <p:cNvSpPr txBox="1"/>
          <p:nvPr/>
        </p:nvSpPr>
        <p:spPr>
          <a:xfrm>
            <a:off x="449989" y="3230634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81" name="yt_shape_11081"/>
              <p:cNvSpPr txBox="1"/>
              <p:nvPr/>
            </p:nvSpPr>
            <p:spPr>
              <a:xfrm>
                <a:off x="540000" y="900000"/>
                <a:ext cx="5520742" cy="33606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81" name="yt_shape_11081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520742" cy="3360664"/>
              </a:xfrm>
              <a:prstGeom prst="rect">
                <a:avLst/>
              </a:prstGeom>
              <a:blipFill>
                <a:blip r:embed="rId2"/>
                <a:stretch>
                  <a:fillRect l="-3425" r="-2320" b="-14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450252-6904-F094-08C6-E1D316A9E950}"/>
                  </a:ext>
                </a:extLst>
              </p:cNvPr>
              <p:cNvSpPr txBox="1"/>
              <p:nvPr/>
            </p:nvSpPr>
            <p:spPr>
              <a:xfrm>
                <a:off x="449989" y="1527056"/>
                <a:ext cx="44282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}">
                <a:extLst>
                  <a:ext uri="{FF2B5EF4-FFF2-40B4-BE49-F238E27FC236}">
                    <a16:creationId xmlns:a16="http://schemas.microsoft.com/office/drawing/2014/main" id="{AE450252-6904-F094-08C6-E1D316A9E9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056"/>
                <a:ext cx="4428236" cy="767474"/>
              </a:xfrm>
              <a:prstGeom prst="rect">
                <a:avLst/>
              </a:prstGeom>
              <a:blipFill>
                <a:blip r:embed="rId3"/>
                <a:stretch>
                  <a:fillRect l="-220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D5B39AB-6B34-37A9-8A85-EA220CAEBD02}"/>
                  </a:ext>
                </a:extLst>
              </p:cNvPr>
              <p:cNvSpPr txBox="1"/>
              <p:nvPr/>
            </p:nvSpPr>
            <p:spPr>
              <a:xfrm>
                <a:off x="449989" y="2200918"/>
                <a:ext cx="35138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}">
                <a:extLst>
                  <a:ext uri="{FF2B5EF4-FFF2-40B4-BE49-F238E27FC236}">
                    <a16:creationId xmlns:a16="http://schemas.microsoft.com/office/drawing/2014/main" id="{ED5B39AB-6B34-37A9-8A85-EA220CAEBD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0918"/>
                <a:ext cx="3513836" cy="767474"/>
              </a:xfrm>
              <a:prstGeom prst="rect">
                <a:avLst/>
              </a:prstGeom>
              <a:blipFill>
                <a:blip r:embed="rId4"/>
                <a:stretch>
                  <a:fillRect l="-277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A2CD34C-8ED3-FE37-5155-D035598A3298}"/>
                  </a:ext>
                </a:extLst>
              </p:cNvPr>
              <p:cNvSpPr txBox="1"/>
              <p:nvPr/>
            </p:nvSpPr>
            <p:spPr>
              <a:xfrm>
                <a:off x="449989" y="2874780"/>
                <a:ext cx="56474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9}">
                <a:extLst>
                  <a:ext uri="{FF2B5EF4-FFF2-40B4-BE49-F238E27FC236}">
                    <a16:creationId xmlns:a16="http://schemas.microsoft.com/office/drawing/2014/main" id="{FA2CD34C-8ED3-FE37-5155-D035598A32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4780"/>
                <a:ext cx="5647436" cy="767474"/>
              </a:xfrm>
              <a:prstGeom prst="rect">
                <a:avLst/>
              </a:prstGeom>
              <a:blipFill>
                <a:blip r:embed="rId5"/>
                <a:stretch>
                  <a:fillRect l="-1728" r="-162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F76935A-FDBF-CA5D-F735-6D0CD2223DCE}"/>
                  </a:ext>
                </a:extLst>
              </p:cNvPr>
              <p:cNvSpPr txBox="1"/>
              <p:nvPr/>
            </p:nvSpPr>
            <p:spPr>
              <a:xfrm>
                <a:off x="449989" y="3548642"/>
                <a:ext cx="861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9}">
                <a:extLst>
                  <a:ext uri="{FF2B5EF4-FFF2-40B4-BE49-F238E27FC236}">
                    <a16:creationId xmlns:a16="http://schemas.microsoft.com/office/drawing/2014/main" id="{5F76935A-FDBF-CA5D-F735-6D0CD2223D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48642"/>
                <a:ext cx="861124" cy="726326"/>
              </a:xfrm>
              <a:prstGeom prst="rect">
                <a:avLst/>
              </a:prstGeom>
              <a:blipFill>
                <a:blip r:embed="rId6"/>
                <a:stretch>
                  <a:fillRect l="-11348" r="-1134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1679</Words>
  <Application>Microsoft Office PowerPoint</Application>
  <PresentationFormat>宽屏</PresentationFormat>
  <Paragraphs>142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2024-07-29T10:39:40Z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