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7" r:id="rId4"/>
    <p:sldId id="308" r:id="rId5"/>
    <p:sldId id="312" r:id="rId6"/>
    <p:sldId id="314" r:id="rId7"/>
    <p:sldId id="315" r:id="rId8"/>
    <p:sldId id="256" r:id="rId9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53" d="100"/>
          <a:sy n="53" d="100"/>
        </p:scale>
        <p:origin x="86" y="533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presProps" Target="presProps.xml"/><Relationship Id="rId5" Type="http://schemas.openxmlformats.org/officeDocument/2006/relationships/slide" Target="slides/slide3.xml"/><Relationship Id="rId10" Type="http://schemas.openxmlformats.org/officeDocument/2006/relationships/tags" Target="tags/tag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55" name="yt_shape_10555"/>
          <p:cNvSpPr txBox="1"/>
          <p:nvPr/>
        </p:nvSpPr>
        <p:spPr>
          <a:xfrm>
            <a:off x="540000" y="900000"/>
            <a:ext cx="3140283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有理数与数轴</a:t>
            </a:r>
          </a:p>
        </p:txBody>
      </p:sp>
      <p:sp>
        <p:nvSpPr>
          <p:cNvPr id="10556" name="yt_shape_10556"/>
          <p:cNvSpPr txBox="1"/>
          <p:nvPr/>
        </p:nvSpPr>
        <p:spPr>
          <a:xfrm>
            <a:off x="540000" y="1389434"/>
            <a:ext cx="737862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数轴上蝴蝶所在点表示的数可能为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558" name="yt_table_10558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94191603"/>
              </p:ext>
            </p:extLst>
          </p:nvPr>
        </p:nvGraphicFramePr>
        <p:xfrm>
          <a:off x="540056" y="1868737"/>
          <a:ext cx="8114666" cy="475488"/>
        </p:xfrm>
        <a:graphic>
          <a:graphicData uri="http://schemas.openxmlformats.org/drawingml/2006/table">
            <a:tbl>
              <a:tblPr/>
              <a:tblGrid>
                <a:gridCol w="2118043">
                  <a:extLst>
                    <a:ext uri="{9D8B030D-6E8A-4147-A177-3AD203B41FA5}">
                      <a16:colId xmlns:a16="http://schemas.microsoft.com/office/drawing/2014/main" val="10163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164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165"/>
                    </a:ext>
                  </a:extLst>
                </a:gridCol>
                <a:gridCol w="1490663">
                  <a:extLst>
                    <a:ext uri="{9D8B030D-6E8A-4147-A177-3AD203B41FA5}">
                      <a16:colId xmlns:a16="http://schemas.microsoft.com/office/drawing/2014/main" val="1016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45"/>
                  </a:ext>
                </a:extLst>
              </a:tr>
            </a:tbl>
          </a:graphicData>
        </a:graphic>
      </p:graphicFrame>
      <p:pic>
        <p:nvPicPr>
          <p:cNvPr id="10557" name="yt_image_10557_skip" title="H_60.39">
            <a:extLst>
              <a:ext uri="">
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22924" y="1868737"/>
            <a:ext cx="3127248" cy="7669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560" name="yt_shape_10560"/>
          <p:cNvSpPr txBox="1"/>
          <p:nvPr/>
        </p:nvSpPr>
        <p:spPr>
          <a:xfrm>
            <a:off x="540119" y="2686478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数轴的单位长度为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表示的数是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52dd9"/>
              </a:rPr>
              <a:t>表示的数是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562" name="yt_table_10562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59652337"/>
              </p:ext>
            </p:extLst>
          </p:nvPr>
        </p:nvGraphicFramePr>
        <p:xfrm>
          <a:off x="540056" y="3963596"/>
          <a:ext cx="8114666" cy="475488"/>
        </p:xfrm>
        <a:graphic>
          <a:graphicData uri="http://schemas.openxmlformats.org/drawingml/2006/table">
            <a:tbl>
              <a:tblPr/>
              <a:tblGrid>
                <a:gridCol w="2118043">
                  <a:extLst>
                    <a:ext uri="{9D8B030D-6E8A-4147-A177-3AD203B41FA5}">
                      <a16:colId xmlns:a16="http://schemas.microsoft.com/office/drawing/2014/main" val="10167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168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169"/>
                    </a:ext>
                  </a:extLst>
                </a:gridCol>
                <a:gridCol w="1490663">
                  <a:extLst>
                    <a:ext uri="{9D8B030D-6E8A-4147-A177-3AD203B41FA5}">
                      <a16:colId xmlns:a16="http://schemas.microsoft.com/office/drawing/2014/main" val="1017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46"/>
                  </a:ext>
                </a:extLst>
              </a:tr>
            </a:tbl>
          </a:graphicData>
        </a:graphic>
      </p:graphicFrame>
      <p:pic>
        <p:nvPicPr>
          <p:cNvPr id="10561" name="yt_image_10561_skip" title="H_25.02">
            <a:extLst>
              <a:ext uri="">
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18392" y="3645913"/>
            <a:ext cx="3953637" cy="3177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564" name="yt_shape_10564"/>
          <p:cNvSpPr txBox="1"/>
          <p:nvPr/>
        </p:nvSpPr>
        <p:spPr>
          <a:xfrm>
            <a:off x="540119" y="4489767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在数轴上距原点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个单位长度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若将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向右移动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个单位长度至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d8cf7"/>
              </a:rPr>
              <a:t> </a:t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表示的数是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565" name="yt_table_10565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53069842"/>
              </p:ext>
            </p:extLst>
          </p:nvPr>
        </p:nvGraphicFramePr>
        <p:xfrm>
          <a:off x="540056" y="5449202"/>
          <a:ext cx="6166486" cy="950976"/>
        </p:xfrm>
        <a:graphic>
          <a:graphicData uri="http://schemas.openxmlformats.org/drawingml/2006/table">
            <a:tbl>
              <a:tblPr/>
              <a:tblGrid>
                <a:gridCol w="4218623">
                  <a:extLst>
                    <a:ext uri="{9D8B030D-6E8A-4147-A177-3AD203B41FA5}">
                      <a16:colId xmlns:a16="http://schemas.microsoft.com/office/drawing/2014/main" val="10171"/>
                    </a:ext>
                  </a:extLst>
                </a:gridCol>
                <a:gridCol w="1947863">
                  <a:extLst>
                    <a:ext uri="{9D8B030D-6E8A-4147-A177-3AD203B41FA5}">
                      <a16:colId xmlns:a16="http://schemas.microsoft.com/office/drawing/2014/main" val="1017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4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或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48"/>
                  </a:ext>
                </a:extLst>
              </a:tr>
            </a:tbl>
          </a:graphicData>
        </a:graphic>
      </p:graphicFrame>
      <p:pic>
        <p:nvPicPr>
          <p:cNvPr id="3" name="yt_shape_1722145596570">
            <a:extLst>
              <a:ext uri="{FF2B5EF4-FFF2-40B4-BE49-F238E27FC236}">
                <a16:creationId xmlns:a16="http://schemas.microsoft.com/office/drawing/2014/main" id="{D324FF33-59E2-9FA5-CBDF-F4E41382E18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2804"/>
            <a:ext cx="976502" cy="328797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642EABEC-91B7-39AB-364C-35A4C1A4567F}"/>
              </a:ext>
            </a:extLst>
          </p:cNvPr>
          <p:cNvSpPr txBox="1"/>
          <p:nvPr/>
        </p:nvSpPr>
        <p:spPr>
          <a:xfrm>
            <a:off x="6926989" y="1342628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60648DB-6726-4F99-67C4-92202CF9BD6C}"/>
              </a:ext>
            </a:extLst>
          </p:cNvPr>
          <p:cNvSpPr txBox="1"/>
          <p:nvPr/>
        </p:nvSpPr>
        <p:spPr>
          <a:xfrm>
            <a:off x="1059708" y="3115160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29ED020-A837-0D7A-0F88-D684086481C3}"/>
              </a:ext>
            </a:extLst>
          </p:cNvPr>
          <p:cNvSpPr txBox="1"/>
          <p:nvPr/>
        </p:nvSpPr>
        <p:spPr>
          <a:xfrm>
            <a:off x="2583708" y="4918449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67" name="yt_shape_10567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若数轴上点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表示的数是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相距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2_59ef7"/>
              </a:rPr>
              <a:t>个单位长度的点表示的数是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568" name="yt_table_10568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4571043"/>
              </p:ext>
            </p:extLst>
          </p:nvPr>
        </p:nvGraphicFramePr>
        <p:xfrm>
          <a:off x="540056" y="1859435"/>
          <a:ext cx="4810443" cy="950976"/>
        </p:xfrm>
        <a:graphic>
          <a:graphicData uri="http://schemas.openxmlformats.org/drawingml/2006/table">
            <a:tbl>
              <a:tblPr/>
              <a:tblGrid>
                <a:gridCol w="2862580">
                  <a:extLst>
                    <a:ext uri="{9D8B030D-6E8A-4147-A177-3AD203B41FA5}">
                      <a16:colId xmlns:a16="http://schemas.microsoft.com/office/drawing/2014/main" val="10173"/>
                    </a:ext>
                  </a:extLst>
                </a:gridCol>
                <a:gridCol w="1947863">
                  <a:extLst>
                    <a:ext uri="{9D8B030D-6E8A-4147-A177-3AD203B41FA5}">
                      <a16:colId xmlns:a16="http://schemas.microsoft.com/office/drawing/2014/main" val="1017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±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±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7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或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或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7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50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AD6A88CD-C906-5947-3180-BBA089002E0C}"/>
              </a:ext>
            </a:extLst>
          </p:cNvPr>
          <p:cNvSpPr txBox="1"/>
          <p:nvPr/>
        </p:nvSpPr>
        <p:spPr>
          <a:xfrm>
            <a:off x="1059708" y="1328682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70" name="yt_shape_10570"/>
          <p:cNvSpPr txBox="1"/>
          <p:nvPr/>
        </p:nvSpPr>
        <p:spPr>
          <a:xfrm>
            <a:off x="540000" y="900000"/>
            <a:ext cx="3140283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相反数与数轴</a:t>
            </a:r>
          </a:p>
        </p:txBody>
      </p:sp>
      <p:sp>
        <p:nvSpPr>
          <p:cNvPr id="10571" name="yt_shape_10571"/>
          <p:cNvSpPr txBox="1"/>
          <p:nvPr/>
        </p:nvSpPr>
        <p:spPr>
          <a:xfrm>
            <a:off x="540000" y="1389434"/>
            <a:ext cx="950901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恩施州中考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数轴上点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所表示的数的相反数是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573" name="yt_table_10573_skip" title="H_50.00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01892699"/>
                  </p:ext>
                </p:extLst>
              </p:nvPr>
            </p:nvGraphicFramePr>
            <p:xfrm>
              <a:off x="540056" y="2378402"/>
              <a:ext cx="8124192" cy="635064"/>
            </p:xfrm>
            <a:graphic>
              <a:graphicData uri="http://schemas.openxmlformats.org/drawingml/2006/table">
                <a:tbl>
                  <a:tblPr/>
                  <a:tblGrid>
                    <a:gridCol w="2118043">
                      <a:extLst>
                        <a:ext uri="{9D8B030D-6E8A-4147-A177-3AD203B41FA5}">
                          <a16:colId xmlns:a16="http://schemas.microsoft.com/office/drawing/2014/main" val="10175"/>
                        </a:ext>
                      </a:extLst>
                    </a:gridCol>
                    <a:gridCol w="2448243">
                      <a:extLst>
                        <a:ext uri="{9D8B030D-6E8A-4147-A177-3AD203B41FA5}">
                          <a16:colId xmlns:a16="http://schemas.microsoft.com/office/drawing/2014/main" val="10176"/>
                        </a:ext>
                      </a:extLst>
                    </a:gridCol>
                    <a:gridCol w="2067243">
                      <a:extLst>
                        <a:ext uri="{9D8B030D-6E8A-4147-A177-3AD203B41FA5}">
                          <a16:colId xmlns:a16="http://schemas.microsoft.com/office/drawing/2014/main" val="10177"/>
                        </a:ext>
                      </a:extLst>
                    </a:gridCol>
                    <a:gridCol w="1490663">
                      <a:extLst>
                        <a:ext uri="{9D8B030D-6E8A-4147-A177-3AD203B41FA5}">
                          <a16:colId xmlns:a16="http://schemas.microsoft.com/office/drawing/2014/main" val="10178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9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9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9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9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51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:m="http://schemas.openxmlformats.org/officeDocument/2006/math" xmlns="">
          <p:graphicFrame>
            <p:nvGraphicFramePr>
              <p:cNvPr id="10573" name="yt_table_10573_skip" descr="{&quot;rangeId&quot;:7,&quot;type&quot;:&quot;Option&quot;,&quot;drawing&quot;:[&quot;yt_image_10572&quot;]}" title="H_50.00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01892699"/>
                  </p:ext>
                </p:extLst>
              </p:nvPr>
            </p:nvGraphicFramePr>
            <p:xfrm>
              <a:off x="540056" y="2378402"/>
              <a:ext cx="8124192" cy="635064"/>
            </p:xfrm>
            <a:graphic>
              <a:graphicData uri="http://schemas.openxmlformats.org/drawingml/2006/table">
                <a:tbl>
                  <a:tblPr/>
                  <a:tblGrid>
                    <a:gridCol w="2118043">
                      <a:extLst>
                        <a:ext uri="{9D8B030D-6E8A-4147-A177-3AD203B41FA5}">
                          <a16:colId xmlns:a16="http://schemas.microsoft.com/office/drawing/2014/main" val="10175"/>
                        </a:ext>
                      </a:extLst>
                    </a:gridCol>
                    <a:gridCol w="2448243">
                      <a:extLst>
                        <a:ext uri="{9D8B030D-6E8A-4147-A177-3AD203B41FA5}">
                          <a16:colId xmlns:a16="http://schemas.microsoft.com/office/drawing/2014/main" val="10176"/>
                        </a:ext>
                      </a:extLst>
                    </a:gridCol>
                    <a:gridCol w="2067243">
                      <a:extLst>
                        <a:ext uri="{9D8B030D-6E8A-4147-A177-3AD203B41FA5}">
                          <a16:colId xmlns:a16="http://schemas.microsoft.com/office/drawing/2014/main" val="10177"/>
                        </a:ext>
                      </a:extLst>
                    </a:gridCol>
                    <a:gridCol w="1490663">
                      <a:extLst>
                        <a:ext uri="{9D8B030D-6E8A-4147-A177-3AD203B41FA5}">
                          <a16:colId xmlns:a16="http://schemas.microsoft.com/office/drawing/2014/main" val="10178"/>
                        </a:ext>
                      </a:extLst>
                    </a:gridCol>
                  </a:tblGrid>
                  <a:tr h="635064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9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86567" r="-145274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221239" r="-72271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9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51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10572" name="yt_image_10572_skip" title="H_40.14">
            <a:extLst>
              <a:ext uri="">
                <a16:creationId xmlns:m="http://schemas.openxmlformats.org/officeDocument/2006/math" xmlns:a16="http://schemas.microsoft.com/office/drawing/2014/main" xmlns:a14="http://schemas.microsoft.com/office/drawing/2010/main" xmlns:p14="http://schemas.microsoft.com/office/powerpoint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93795" y="1868737"/>
            <a:ext cx="3402711" cy="5097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574" name="yt_shape_10574"/>
          <p:cNvSpPr txBox="1"/>
          <p:nvPr/>
        </p:nvSpPr>
        <p:spPr>
          <a:xfrm>
            <a:off x="540000" y="3064114"/>
            <a:ext cx="991778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｜＜｜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则下列关系正确的是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575" name="yt_table_10575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19116176"/>
              </p:ext>
            </p:extLst>
          </p:nvPr>
        </p:nvGraphicFramePr>
        <p:xfrm>
          <a:off x="540056" y="3543417"/>
          <a:ext cx="8068311" cy="950976"/>
        </p:xfrm>
        <a:graphic>
          <a:graphicData uri="http://schemas.openxmlformats.org/drawingml/2006/table">
            <a:tbl>
              <a:tblPr/>
              <a:tblGrid>
                <a:gridCol w="4566286">
                  <a:extLst>
                    <a:ext uri="{9D8B030D-6E8A-4147-A177-3AD203B41FA5}">
                      <a16:colId xmlns:a16="http://schemas.microsoft.com/office/drawing/2014/main" val="10179"/>
                    </a:ext>
                  </a:extLst>
                </a:gridCol>
                <a:gridCol w="3502025">
                  <a:extLst>
                    <a:ext uri="{9D8B030D-6E8A-4147-A177-3AD203B41FA5}">
                      <a16:colId xmlns:a16="http://schemas.microsoft.com/office/drawing/2014/main" val="1018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53"/>
                  </a:ext>
                </a:extLst>
              </a:tr>
            </a:tbl>
          </a:graphicData>
        </a:graphic>
      </p:graphicFrame>
      <p:sp>
        <p:nvSpPr>
          <p:cNvPr id="10577" name="yt_shape_10577"/>
          <p:cNvSpPr txBox="1"/>
          <p:nvPr/>
        </p:nvSpPr>
        <p:spPr>
          <a:xfrm>
            <a:off x="540119" y="4544971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已知数轴上点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分别表示互为相反数的两个数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78f87,isEnd"/>
              </a:rPr>
              <a:t>在原点左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侧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并且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两点间距离为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3" name="yt_shape_1722145596647">
            <a:extLst>
              <a:ext uri="{FF2B5EF4-FFF2-40B4-BE49-F238E27FC236}">
                <a16:creationId xmlns:a16="http://schemas.microsoft.com/office/drawing/2014/main" id="{64162606-A390-D110-49E5-386B130FA27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2804"/>
            <a:ext cx="976502" cy="328797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92A380CD-2B1E-B725-87A7-CA2D53F60DAF}"/>
              </a:ext>
            </a:extLst>
          </p:cNvPr>
          <p:cNvSpPr txBox="1"/>
          <p:nvPr/>
        </p:nvSpPr>
        <p:spPr>
          <a:xfrm>
            <a:off x="9036776" y="1342628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40FBDF2-DDD0-3C42-B283-551C7A96145E}"/>
              </a:ext>
            </a:extLst>
          </p:cNvPr>
          <p:cNvSpPr txBox="1"/>
          <p:nvPr/>
        </p:nvSpPr>
        <p:spPr>
          <a:xfrm>
            <a:off x="9441589" y="3017308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563C8EB-0640-2AC2-B046-AAA428319A0F}"/>
              </a:ext>
            </a:extLst>
          </p:cNvPr>
          <p:cNvSpPr txBox="1"/>
          <p:nvPr/>
        </p:nvSpPr>
        <p:spPr>
          <a:xfrm>
            <a:off x="6593732" y="4973653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78" name="yt_shape_10578"/>
          <p:cNvSpPr txBox="1"/>
          <p:nvPr/>
        </p:nvSpPr>
        <p:spPr>
          <a:xfrm>
            <a:off x="540000" y="900000"/>
            <a:ext cx="3140283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绝对值与数轴</a:t>
            </a:r>
          </a:p>
        </p:txBody>
      </p:sp>
      <p:sp>
        <p:nvSpPr>
          <p:cNvPr id="10579" name="yt_shape_10579"/>
          <p:cNvSpPr txBox="1"/>
          <p:nvPr/>
        </p:nvSpPr>
        <p:spPr>
          <a:xfrm>
            <a:off x="540119" y="1389434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是不为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的有理数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｜＝－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｜＞｜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2_5ca93"/>
              </a:rPr>
              <a:t>｜，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那么用数轴上的点来表示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sp>
        <p:nvSpPr>
          <p:cNvPr id="10580" name="yt_shape_10580"/>
          <p:cNvSpPr txBox="1"/>
          <p:nvPr/>
        </p:nvSpPr>
        <p:spPr>
          <a:xfrm>
            <a:off x="540000" y="2348869"/>
            <a:ext cx="3311804" cy="432234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100" b="0" i="0" u="none">
                <a:solidFill>
                  <a:srgbClr val="1EE3CF"/>
                </a:solidFill>
                <a:effectLst/>
                <a:latin typeface="Times New Roman" pitchFamily="21"/>
                <a:ea typeface="Times New Roman" pitchFamily="21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 </a:t>
            </a:r>
            <a:r>
              <a:rPr lang="en-US" altLang="zh-CN" sz="400" b="0" i="0" u="none">
                <a:solidFill>
                  <a:srgbClr val="1EE3CF"/>
                </a:solidFill>
                <a:effectLst/>
                <a:latin typeface="Times New Roman" pitchFamily="4"/>
                <a:ea typeface="宋体" pitchFamily="4"/>
                <a:sym typeface="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	</a:t>
            </a:r>
            <a:r>
              <a:rPr lang="en-US" altLang="zh-CN" sz="2100" b="0" i="0" u="none">
                <a:solidFill>
                  <a:srgbClr val="1EE3CF"/>
                </a:solidFill>
                <a:effectLst/>
                <a:latin typeface="Times New Roman" pitchFamily="21"/>
                <a:ea typeface="Times New Roman" pitchFamily="21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 </a:t>
            </a:r>
            <a:r>
              <a:rPr lang="en-US" altLang="zh-CN" sz="400" b="0" i="0" u="none">
                <a:solidFill>
                  <a:srgbClr val="1EE3CF"/>
                </a:solidFill>
                <a:effectLst/>
                <a:latin typeface="Times New Roman" pitchFamily="4"/>
                <a:ea typeface="宋体" pitchFamily="4"/>
                <a:sym typeface=""/>
              </a:rPr>
              <a:t> </a:t>
            </a:r>
          </a:p>
        </p:txBody>
      </p:sp>
      <p:sp>
        <p:nvSpPr>
          <p:cNvPr id="10582" name="yt_shape_10582"/>
          <p:cNvSpPr txBox="1"/>
          <p:nvPr/>
        </p:nvSpPr>
        <p:spPr>
          <a:xfrm>
            <a:off x="540000" y="3314913"/>
            <a:ext cx="3311804" cy="432234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100" b="0" i="0" u="none" dirty="0">
                <a:solidFill>
                  <a:srgbClr val="1EE3CF"/>
                </a:solidFill>
                <a:effectLst/>
                <a:latin typeface="Times New Roman" pitchFamily="21"/>
                <a:ea typeface="Times New Roman" pitchFamily="21"/>
                <a:sym typeface="Finished"/>
              </a:rPr>
              <a:t> </a:t>
            </a:r>
            <a:r>
              <a:rPr lang="en-US" altLang="zh-CN" sz="2400" b="0" i="0" u="none" dirty="0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 </a:t>
            </a:r>
            <a:r>
              <a:rPr lang="en-US" altLang="zh-CN" sz="400" b="0" i="0" u="none" dirty="0">
                <a:solidFill>
                  <a:srgbClr val="1EE3CF"/>
                </a:solidFill>
                <a:effectLst/>
                <a:latin typeface="Times New Roman" pitchFamily="4"/>
                <a:ea typeface="宋体" pitchFamily="4"/>
                <a:sym typeface="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	</a:t>
            </a:r>
            <a:r>
              <a:rPr lang="en-US" altLang="zh-CN" sz="2100" b="0" i="0" u="none" dirty="0">
                <a:solidFill>
                  <a:srgbClr val="1EE3CF"/>
                </a:solidFill>
                <a:effectLst/>
                <a:latin typeface="Times New Roman" pitchFamily="21"/>
                <a:ea typeface="Times New Roman" pitchFamily="21"/>
                <a:sym typeface="Finished"/>
              </a:rPr>
              <a:t> </a:t>
            </a:r>
            <a:r>
              <a:rPr lang="en-US" altLang="zh-CN" sz="2400" b="0" i="0" u="none" dirty="0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 </a:t>
            </a:r>
            <a:r>
              <a:rPr lang="en-US" altLang="zh-CN" sz="400" b="0" i="0" u="none" dirty="0">
                <a:solidFill>
                  <a:srgbClr val="1EE3CF"/>
                </a:solidFill>
                <a:effectLst/>
                <a:latin typeface="Times New Roman" pitchFamily="4"/>
                <a:ea typeface="宋体" pitchFamily="4"/>
                <a:sym typeface=""/>
              </a:rPr>
              <a:t> </a:t>
            </a:r>
          </a:p>
        </p:txBody>
      </p:sp>
      <p:pic>
        <p:nvPicPr>
          <p:cNvPr id="3" name="yt_shape_1722145596718">
            <a:extLst>
              <a:ext uri="{FF2B5EF4-FFF2-40B4-BE49-F238E27FC236}">
                <a16:creationId xmlns:a16="http://schemas.microsoft.com/office/drawing/2014/main" id="{8B816F9E-B62C-72A2-5AAB-D569F99EB6C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2804"/>
            <a:ext cx="976502" cy="328797"/>
          </a:xfrm>
          <a:prstGeom prst="rect">
            <a:avLst/>
          </a:prstGeom>
        </p:spPr>
      </p:pic>
      <p:pic>
        <p:nvPicPr>
          <p:cNvPr id="5" name="yt_shape_1722145596794">
            <a:extLst>
              <a:ext uri="{FF2B5EF4-FFF2-40B4-BE49-F238E27FC236}">
                <a16:creationId xmlns:a16="http://schemas.microsoft.com/office/drawing/2014/main" id="{D320EF25-24F6-567F-7A57-4982204E221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423498"/>
            <a:ext cx="1451167" cy="278796"/>
          </a:xfrm>
          <a:prstGeom prst="rect">
            <a:avLst/>
          </a:prstGeom>
        </p:spPr>
      </p:pic>
      <p:pic>
        <p:nvPicPr>
          <p:cNvPr id="7" name="yt_shape_1722145596819">
            <a:extLst>
              <a:ext uri="{FF2B5EF4-FFF2-40B4-BE49-F238E27FC236}">
                <a16:creationId xmlns:a16="http://schemas.microsoft.com/office/drawing/2014/main" id="{2841F8FF-DDA5-4B0F-EBB0-0AD12F57D74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4593" y="2423498"/>
            <a:ext cx="1451167" cy="278796"/>
          </a:xfrm>
          <a:prstGeom prst="rect">
            <a:avLst/>
          </a:prstGeom>
        </p:spPr>
      </p:pic>
      <p:pic>
        <p:nvPicPr>
          <p:cNvPr id="9" name="yt_shape_1722145596892">
            <a:extLst>
              <a:ext uri="{FF2B5EF4-FFF2-40B4-BE49-F238E27FC236}">
                <a16:creationId xmlns:a16="http://schemas.microsoft.com/office/drawing/2014/main" id="{C0098F27-1457-8FF6-BCEF-C3FAD3DCC07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3389542"/>
            <a:ext cx="1451167" cy="278796"/>
          </a:xfrm>
          <a:prstGeom prst="rect">
            <a:avLst/>
          </a:prstGeom>
        </p:spPr>
      </p:pic>
      <p:pic>
        <p:nvPicPr>
          <p:cNvPr id="11" name="yt_shape_1722145596917">
            <a:extLst>
              <a:ext uri="{FF2B5EF4-FFF2-40B4-BE49-F238E27FC236}">
                <a16:creationId xmlns:a16="http://schemas.microsoft.com/office/drawing/2014/main" id="{5D9A635C-F0D8-65C9-2F21-1E202DAF56E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4593" y="3389542"/>
            <a:ext cx="1451167" cy="278796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263EC6F3-FF32-E8BD-C9A6-F28EB223F779}"/>
              </a:ext>
            </a:extLst>
          </p:cNvPr>
          <p:cNvSpPr txBox="1"/>
          <p:nvPr/>
        </p:nvSpPr>
        <p:spPr>
          <a:xfrm>
            <a:off x="7041407" y="1818116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yt_shape_10522">
            <a:extLst>
              <a:ext uri="{FF2B5EF4-FFF2-40B4-BE49-F238E27FC236}">
                <a16:creationId xmlns:a16="http://schemas.microsoft.com/office/drawing/2014/main" id="{EF2AEB5E-589E-ED9A-2DDB-E3B449010278}"/>
              </a:ext>
            </a:extLst>
          </p:cNvPr>
          <p:cNvSpPr txBox="1"/>
          <p:nvPr/>
        </p:nvSpPr>
        <p:spPr>
          <a:xfrm>
            <a:off x="540000" y="2752413"/>
            <a:ext cx="4259856" cy="4042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  <a:tabLst>
                <a:tab pos="760068" algn="l"/>
              </a:tabLst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       A</a:t>
            </a:r>
            <a:r>
              <a:rPr lang="en-US" altLang="zh-CN" sz="1200" b="0" i="0" u="none" dirty="0">
                <a:solidFill>
                  <a:srgbClr val="000000"/>
                </a:solidFill>
                <a:effectLst/>
                <a:latin typeface="宋体" pitchFamily="12"/>
                <a:ea typeface="宋体" pitchFamily="12"/>
              </a:rPr>
              <a:t>	                     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</a:p>
        </p:txBody>
      </p:sp>
      <p:sp>
        <p:nvSpPr>
          <p:cNvPr id="6" name="yt_shape_10524">
            <a:extLst>
              <a:ext uri="{FF2B5EF4-FFF2-40B4-BE49-F238E27FC236}">
                <a16:creationId xmlns:a16="http://schemas.microsoft.com/office/drawing/2014/main" id="{296374A6-73BF-38BF-26A8-44213663CA34}"/>
              </a:ext>
            </a:extLst>
          </p:cNvPr>
          <p:cNvSpPr txBox="1"/>
          <p:nvPr/>
        </p:nvSpPr>
        <p:spPr>
          <a:xfrm>
            <a:off x="540000" y="3718457"/>
            <a:ext cx="4259856" cy="43223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  <a:tabLst>
                <a:tab pos="743254" algn="l"/>
              </a:tabLst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       C</a:t>
            </a:r>
            <a:r>
              <a:rPr lang="en-US" altLang="zh-CN" sz="1200" b="0" i="0" u="none" dirty="0">
                <a:solidFill>
                  <a:srgbClr val="000000"/>
                </a:solidFill>
                <a:effectLst/>
                <a:latin typeface="宋体" pitchFamily="12"/>
                <a:ea typeface="宋体" pitchFamily="12"/>
              </a:rPr>
              <a:t>	                     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84" name="yt_shape_10584"/>
          <p:cNvSpPr txBox="1"/>
          <p:nvPr/>
        </p:nvSpPr>
        <p:spPr>
          <a:xfrm>
            <a:off x="540119" y="900000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表示两个不同点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的有理数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0c999"/>
              </a:rPr>
              <a:t>它们在数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轴的位置如图所示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试确定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的数值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0587" name="yt_image_10587" title="H_37.53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67801" y="2474622"/>
            <a:ext cx="1584198" cy="4766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589" name="yt_shape_10589"/>
          <p:cNvSpPr txBox="1"/>
          <p:nvPr/>
        </p:nvSpPr>
        <p:spPr>
          <a:xfrm>
            <a:off x="540000" y="3001935"/>
            <a:ext cx="6194003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两数的点相距多远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表示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两数的点之间的距离为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338575F9-D0DC-127C-0971-9027500FA489}"/>
              </a:ext>
            </a:extLst>
          </p:cNvPr>
          <p:cNvSpPr txBox="1"/>
          <p:nvPr/>
        </p:nvSpPr>
        <p:spPr>
          <a:xfrm>
            <a:off x="450108" y="2279658"/>
            <a:ext cx="40281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2465096-1B76-49CB-A609-4742AAAF5C36}"/>
              </a:ext>
            </a:extLst>
          </p:cNvPr>
          <p:cNvSpPr txBox="1"/>
          <p:nvPr/>
        </p:nvSpPr>
        <p:spPr>
          <a:xfrm>
            <a:off x="449989" y="3430617"/>
            <a:ext cx="63141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表示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两数的点之间的距离为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93" name="yt_shape_10593"/>
          <p:cNvSpPr txBox="1"/>
          <p:nvPr/>
        </p:nvSpPr>
        <p:spPr>
          <a:xfrm>
            <a:off x="540000" y="900000"/>
            <a:ext cx="3755836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利用数轴探究问题</a:t>
            </a:r>
          </a:p>
        </p:txBody>
      </p:sp>
      <p:sp>
        <p:nvSpPr>
          <p:cNvPr id="10594" name="yt_shape_10594"/>
          <p:cNvSpPr txBox="1"/>
          <p:nvPr/>
        </p:nvSpPr>
        <p:spPr>
          <a:xfrm>
            <a:off x="540000" y="1389434"/>
            <a:ext cx="515525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根据下面给出的数轴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解答问题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pic>
        <p:nvPicPr>
          <p:cNvPr id="10595" name="yt_image_10595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38003" y="2021101"/>
            <a:ext cx="4515993" cy="4880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597" name="yt_shape_10597"/>
          <p:cNvSpPr txBox="1"/>
          <p:nvPr/>
        </p:nvSpPr>
        <p:spPr>
          <a:xfrm>
            <a:off x="540119" y="255984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请你根据图中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两点的位置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分别写出它们所表示的有理数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5cb94,isEnd"/>
              </a:rPr>
              <a:t> </a:t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</a:t>
            </a:r>
            <a:r>
              <a:rPr sz="1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</p:txBody>
      </p:sp>
      <p:sp>
        <p:nvSpPr>
          <p:cNvPr id="10598" name="yt_shape_10598"/>
          <p:cNvSpPr txBox="1"/>
          <p:nvPr/>
        </p:nvSpPr>
        <p:spPr>
          <a:xfrm>
            <a:off x="540000" y="3519277"/>
            <a:ext cx="890147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观察数轴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的距离为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的点表示的数是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</p:txBody>
      </p:sp>
      <p:sp>
        <p:nvSpPr>
          <p:cNvPr id="10599" name="yt_shape_10599"/>
          <p:cNvSpPr txBox="1"/>
          <p:nvPr/>
        </p:nvSpPr>
        <p:spPr>
          <a:xfrm>
            <a:off x="540119" y="3998580"/>
            <a:ext cx="11111999" cy="8921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若将数轴折叠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使得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点与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表示的点重合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点与数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</a:t>
            </a:r>
            <a:r>
              <a:rPr sz="9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b37a7,isEnd"/>
              </a:rPr>
              <a:t>表示</a:t>
            </a:r>
            <a:b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的点重合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</p:txBody>
      </p:sp>
      <p:sp>
        <p:nvSpPr>
          <p:cNvPr id="10600" name="yt_shape_10600"/>
          <p:cNvSpPr txBox="1"/>
          <p:nvPr/>
        </p:nvSpPr>
        <p:spPr>
          <a:xfrm>
            <a:off x="540119" y="4941535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若数轴上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两点之间的距离为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2024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的左侧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ede2f,isEnd"/>
              </a:rPr>
              <a:t>两点经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过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中折叠后互相重合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表示的数为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8679e,isEnd"/>
              </a:rPr>
              <a:t>点表示的数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</a:t>
            </a:r>
            <a:r>
              <a:rPr sz="19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3" name="yt_shape_1722145596989">
            <a:extLst>
              <a:ext uri="{FF2B5EF4-FFF2-40B4-BE49-F238E27FC236}">
                <a16:creationId xmlns:a16="http://schemas.microsoft.com/office/drawing/2014/main" id="{65A8E5BB-277C-4366-DB82-80C183003AD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2804"/>
            <a:ext cx="976502" cy="328797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B9D9231B-219C-9D08-25DA-F0FCD7A934B0}"/>
              </a:ext>
            </a:extLst>
          </p:cNvPr>
          <p:cNvSpPr txBox="1"/>
          <p:nvPr/>
        </p:nvSpPr>
        <p:spPr>
          <a:xfrm>
            <a:off x="10589471" y="2513036"/>
            <a:ext cx="6372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39462F0-305E-C62A-DDF5-175273361AE9}"/>
              </a:ext>
            </a:extLst>
          </p:cNvPr>
          <p:cNvSpPr txBox="1"/>
          <p:nvPr/>
        </p:nvSpPr>
        <p:spPr>
          <a:xfrm>
            <a:off x="1293071" y="2988524"/>
            <a:ext cx="1246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C387B2CE-C823-5F60-A299-58ECE21175A3}"/>
              </a:ext>
            </a:extLst>
          </p:cNvPr>
          <p:cNvSpPr txBox="1"/>
          <p:nvPr/>
        </p:nvSpPr>
        <p:spPr>
          <a:xfrm>
            <a:off x="7741376" y="3472471"/>
            <a:ext cx="1399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923CFE4E-31ED-584B-CCE9-FD62F2E94201}"/>
              </a:ext>
            </a:extLst>
          </p:cNvPr>
          <p:cNvSpPr txBox="1"/>
          <p:nvPr/>
        </p:nvSpPr>
        <p:spPr>
          <a:xfrm>
            <a:off x="9911607" y="3951774"/>
            <a:ext cx="1018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D9A68494-F23E-841A-F376-14ABA1A83F01}"/>
              </a:ext>
            </a:extLst>
          </p:cNvPr>
          <p:cNvSpPr txBox="1"/>
          <p:nvPr/>
        </p:nvSpPr>
        <p:spPr>
          <a:xfrm>
            <a:off x="6742957" y="5370217"/>
            <a:ext cx="139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1013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BF01E53E-6768-F81D-7AC6-025D71A623C1}"/>
              </a:ext>
            </a:extLst>
          </p:cNvPr>
          <p:cNvSpPr txBox="1"/>
          <p:nvPr/>
        </p:nvSpPr>
        <p:spPr>
          <a:xfrm>
            <a:off x="1059708" y="5845705"/>
            <a:ext cx="108318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1011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/>
          <p:cNvSpPr txBox="1"/>
          <p:nvPr/>
        </p:nvSpPr>
        <p:spPr>
          <a:xfrm>
            <a:off x="558139" y="1019330"/>
            <a:ext cx="11162805" cy="470898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</a:t>
            </a: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824</Words>
  <Application>Microsoft Office PowerPoint</Application>
  <PresentationFormat>宽屏</PresentationFormat>
  <Paragraphs>71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7</vt:i4>
      </vt:variant>
    </vt:vector>
  </HeadingPairs>
  <TitlesOfParts>
    <vt:vector size="17" baseType="lpstr">
      <vt:lpstr>等线</vt:lpstr>
      <vt:lpstr>等线 Light</vt:lpstr>
      <vt:lpstr>黑体</vt:lpstr>
      <vt:lpstr>宋体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斐 L</cp:lastModifiedBy>
  <cp:revision>11</cp:revision>
  <dcterms:created xsi:type="dcterms:W3CDTF">2024-07-28T05:44:51Z</dcterms:created>
  <dcterms:modified xsi:type="dcterms:W3CDTF">2024-07-29T08:51:55Z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A3D2DAF13E044C67A5AECFA2661B8942_13</vt:lpwstr>
  </property>
</Properties>
</file>