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7" r:id="rId4"/>
    <p:sldId id="312" r:id="rId5"/>
    <p:sldId id="315" r:id="rId6"/>
    <p:sldId id="316" r:id="rId7"/>
    <p:sldId id="328" r:id="rId8"/>
    <p:sldId id="317" r:id="rId9"/>
    <p:sldId id="320" r:id="rId10"/>
    <p:sldId id="323" r:id="rId11"/>
    <p:sldId id="325" r:id="rId12"/>
    <p:sldId id="326" r:id="rId13"/>
    <p:sldId id="329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631FBE-5C70-43DA-8FEE-107D60761F12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747B4-480D-42FC-B762-16523903A5B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924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F747B4-480D-42FC-B762-16523903A5B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5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5" name="yt_shape_1238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84" name="yt_image_12384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87" name="yt_shape_12387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多项式的相关概念</a:t>
            </a:r>
          </a:p>
        </p:txBody>
      </p:sp>
      <p:sp>
        <p:nvSpPr>
          <p:cNvPr id="12388" name="yt_shape_12388"/>
          <p:cNvSpPr txBox="1"/>
          <p:nvPr/>
        </p:nvSpPr>
        <p:spPr>
          <a:xfrm>
            <a:off x="540000" y="1971599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安阳十中月考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下列式子是多项式的是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89" name="yt_table_12389" title="H_88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176297"/>
                  </p:ext>
                </p:extLst>
              </p:nvPr>
            </p:nvGraphicFramePr>
            <p:xfrm>
              <a:off x="540056" y="2450902"/>
              <a:ext cx="6258815" cy="112083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040192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m:rPr>
                                          <m:sty m:val="p"/>
                                        </m:rP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π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𝑧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389" name="yt_table_12389" descr="{&quot;rangeId&quot;:2,&quot;type&quot;:&quot;Option&quot;}" title="H_88.2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88176297"/>
                  </p:ext>
                </p:extLst>
              </p:nvPr>
            </p:nvGraphicFramePr>
            <p:xfrm>
              <a:off x="540056" y="2450902"/>
              <a:ext cx="6258815" cy="1120839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534"/>
                        </a:ext>
                      </a:extLst>
                    </a:gridCol>
                    <a:gridCol w="2040192">
                      <a:extLst>
                        <a:ext uri="{9D8B030D-6E8A-4147-A177-3AD203B41FA5}">
                          <a16:colId xmlns:a16="http://schemas.microsoft.com/office/drawing/2014/main" val="10535"/>
                        </a:ext>
                      </a:extLst>
                    </a:gridCol>
                  </a:tblGrid>
                  <a:tr h="696468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6866" b="-8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l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390" name="yt_shape_12390"/>
          <p:cNvSpPr txBox="1"/>
          <p:nvPr/>
        </p:nvSpPr>
        <p:spPr>
          <a:xfrm>
            <a:off x="540000" y="3622282"/>
            <a:ext cx="61042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的次数是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1" name="yt_table_1239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47605"/>
              </p:ext>
            </p:extLst>
          </p:nvPr>
        </p:nvGraphicFramePr>
        <p:xfrm>
          <a:off x="540056" y="410158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6"/>
                  </a:ext>
                </a:extLst>
              </a:tr>
            </a:tbl>
          </a:graphicData>
        </a:graphic>
      </p:graphicFrame>
      <p:sp>
        <p:nvSpPr>
          <p:cNvPr id="12393" name="yt_shape_12393"/>
          <p:cNvSpPr txBox="1"/>
          <p:nvPr/>
        </p:nvSpPr>
        <p:spPr>
          <a:xfrm>
            <a:off x="540000" y="4627756"/>
            <a:ext cx="5075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4" name="yt_table_123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3877"/>
              </p:ext>
            </p:extLst>
          </p:nvPr>
        </p:nvGraphicFramePr>
        <p:xfrm>
          <a:off x="540056" y="5107059"/>
          <a:ext cx="67760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40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5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8"/>
                  </a:ext>
                </a:extLst>
              </a:tr>
            </a:tbl>
          </a:graphicData>
        </a:graphic>
      </p:graphicFrame>
      <p:pic>
        <p:nvPicPr>
          <p:cNvPr id="3" name="yt_shape_1722145843578">
            <a:extLst>
              <a:ext uri="{FF2B5EF4-FFF2-40B4-BE49-F238E27FC236}">
                <a16:creationId xmlns:a16="http://schemas.microsoft.com/office/drawing/2014/main" id="{0BCF75F1-D462-FACB-3CBE-2113F64064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0571C3E-A34F-E410-0B77-1AEC5F6A8C9F}"/>
              </a:ext>
            </a:extLst>
          </p:cNvPr>
          <p:cNvSpPr txBox="1"/>
          <p:nvPr/>
        </p:nvSpPr>
        <p:spPr>
          <a:xfrm>
            <a:off x="6926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E5C099A-0AAE-CFC7-A88E-422268651BEF}"/>
              </a:ext>
            </a:extLst>
          </p:cNvPr>
          <p:cNvSpPr txBox="1"/>
          <p:nvPr/>
        </p:nvSpPr>
        <p:spPr>
          <a:xfrm>
            <a:off x="5682389" y="35754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032074-42E5-0513-B4DE-AD1BB8EABD35}"/>
              </a:ext>
            </a:extLst>
          </p:cNvPr>
          <p:cNvSpPr txBox="1"/>
          <p:nvPr/>
        </p:nvSpPr>
        <p:spPr>
          <a:xfrm>
            <a:off x="4663214" y="45809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3" name="yt_shape_12443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1a9"/>
              </a:rPr>
              <a:t>3</a:t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时这个多项式的值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所以原多项式为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818223A-80DF-E874-5088-3B46AAB38980}"/>
              </a:ext>
            </a:extLst>
          </p:cNvPr>
          <p:cNvSpPr txBox="1"/>
          <p:nvPr/>
        </p:nvSpPr>
        <p:spPr>
          <a:xfrm>
            <a:off x="450108" y="1804170"/>
            <a:ext cx="524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7685529-C713-4238-E13C-450D89D94696}"/>
              </a:ext>
            </a:extLst>
          </p:cNvPr>
          <p:cNvSpPr txBox="1"/>
          <p:nvPr/>
        </p:nvSpPr>
        <p:spPr>
          <a:xfrm>
            <a:off x="450108" y="2279658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E9059B-AFC8-02BD-6795-E63EFBAC6E04}"/>
              </a:ext>
            </a:extLst>
          </p:cNvPr>
          <p:cNvSpPr txBox="1"/>
          <p:nvPr/>
        </p:nvSpPr>
        <p:spPr>
          <a:xfrm>
            <a:off x="450108" y="2755146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所以原多项式为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6F1E6C-2883-BA4A-7392-87C782C7D845}"/>
              </a:ext>
            </a:extLst>
          </p:cNvPr>
          <p:cNvSpPr txBox="1"/>
          <p:nvPr/>
        </p:nvSpPr>
        <p:spPr>
          <a:xfrm>
            <a:off x="450108" y="3230634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1CFA779-BD7F-9737-764C-A911BEAD4835}"/>
              </a:ext>
            </a:extLst>
          </p:cNvPr>
          <p:cNvSpPr txBox="1"/>
          <p:nvPr/>
        </p:nvSpPr>
        <p:spPr>
          <a:xfrm>
            <a:off x="450108" y="3706122"/>
            <a:ext cx="454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7" name="yt_shape_12447"/>
          <p:cNvSpPr txBox="1"/>
          <p:nvPr/>
        </p:nvSpPr>
        <p:spPr>
          <a:xfrm>
            <a:off x="540000" y="755984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46" name="yt_image_12446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755984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449" name="yt_shape_12449"/>
              <p:cNvSpPr txBox="1"/>
              <p:nvPr/>
            </p:nvSpPr>
            <p:spPr>
              <a:xfrm>
                <a:off x="540120" y="1268760"/>
                <a:ext cx="11492915" cy="12663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5772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是六次四项式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baseline="30000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90d10"/>
                  </a:rPr>
                  <a:t>的次数与这个多项式的次数相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1" u="none" baseline="30000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449" name="yt_shape_124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268760"/>
                <a:ext cx="11492915" cy="1266389"/>
              </a:xfrm>
              <a:prstGeom prst="rect">
                <a:avLst/>
              </a:prstGeom>
              <a:blipFill>
                <a:blip r:embed="rId4"/>
                <a:stretch>
                  <a:fillRect l="-1645" t="-8654" b="-139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246388-62A0-E8AA-A53E-FE2DF00F74A3}"/>
                  </a:ext>
                </a:extLst>
              </p:cNvPr>
              <p:cNvSpPr txBox="1"/>
              <p:nvPr/>
            </p:nvSpPr>
            <p:spPr>
              <a:xfrm>
                <a:off x="407368" y="2471692"/>
                <a:ext cx="7944548" cy="6637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因为多项式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3000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是六次四项式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9246388-62A0-E8AA-A53E-FE2DF00F74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471692"/>
                <a:ext cx="7944548" cy="663779"/>
              </a:xfrm>
              <a:prstGeom prst="rect">
                <a:avLst/>
              </a:prstGeom>
              <a:blipFill>
                <a:blip r:embed="rId5"/>
                <a:stretch>
                  <a:fillRect l="-1228" r="-1228" b="-55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6F7373B-ADB6-877D-1B25-9F479FBA001C}"/>
              </a:ext>
            </a:extLst>
          </p:cNvPr>
          <p:cNvSpPr txBox="1"/>
          <p:nvPr/>
        </p:nvSpPr>
        <p:spPr>
          <a:xfrm>
            <a:off x="407368" y="3041859"/>
            <a:ext cx="4317111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CAB5A5-C6DF-9719-8E36-36E9FF116522}"/>
                  </a:ext>
                </a:extLst>
              </p:cNvPr>
              <p:cNvSpPr txBox="1"/>
              <p:nvPr/>
            </p:nvSpPr>
            <p:spPr>
              <a:xfrm>
                <a:off x="407368" y="3444195"/>
                <a:ext cx="7519098" cy="6602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因为单项式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的次数与这个多项式的次数相同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CAB5A5-C6DF-9719-8E36-36E9FF1165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444195"/>
                <a:ext cx="7519098" cy="660286"/>
              </a:xfrm>
              <a:prstGeom prst="rect">
                <a:avLst/>
              </a:prstGeom>
              <a:blipFill>
                <a:blip r:embed="rId6"/>
                <a:stretch>
                  <a:fillRect l="-1298" r="-1298" b="-4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5B35C39-C6FA-B858-2EAA-681A68731480}"/>
              </a:ext>
            </a:extLst>
          </p:cNvPr>
          <p:cNvSpPr txBox="1"/>
          <p:nvPr/>
        </p:nvSpPr>
        <p:spPr>
          <a:xfrm>
            <a:off x="407368" y="4010869"/>
            <a:ext cx="68777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A91278-4489-2CC1-18B0-D74113DAD5F1}"/>
              </a:ext>
            </a:extLst>
          </p:cNvPr>
          <p:cNvSpPr txBox="1"/>
          <p:nvPr/>
        </p:nvSpPr>
        <p:spPr>
          <a:xfrm>
            <a:off x="407368" y="4413205"/>
            <a:ext cx="572522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互为相反数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互为倒数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CBA99D-51C4-BC64-1F92-4B4B05959893}"/>
              </a:ext>
            </a:extLst>
          </p:cNvPr>
          <p:cNvSpPr txBox="1"/>
          <p:nvPr/>
        </p:nvSpPr>
        <p:spPr>
          <a:xfrm>
            <a:off x="407368" y="4815541"/>
            <a:ext cx="3496373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69CCAD3-6D34-CE7D-8B07-2D5080E3F942}"/>
              </a:ext>
            </a:extLst>
          </p:cNvPr>
          <p:cNvSpPr txBox="1"/>
          <p:nvPr/>
        </p:nvSpPr>
        <p:spPr>
          <a:xfrm>
            <a:off x="407368" y="5217877"/>
            <a:ext cx="5493448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8CE3126-6359-BAC3-AC86-8F2EAAF71471}"/>
              </a:ext>
            </a:extLst>
          </p:cNvPr>
          <p:cNvSpPr txBox="1"/>
          <p:nvPr/>
        </p:nvSpPr>
        <p:spPr>
          <a:xfrm>
            <a:off x="407368" y="5620213"/>
            <a:ext cx="3024886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5C693F-FF7D-557C-42FE-C66DE52CA7D3}"/>
              </a:ext>
            </a:extLst>
          </p:cNvPr>
          <p:cNvSpPr txBox="1"/>
          <p:nvPr/>
        </p:nvSpPr>
        <p:spPr>
          <a:xfrm>
            <a:off x="407368" y="6022549"/>
            <a:ext cx="1094487" cy="49594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2A57D1B-34C5-4C85-FB54-BC1C169709D0}"/>
              </a:ext>
            </a:extLst>
          </p:cNvPr>
          <p:cNvSpPr txBox="1"/>
          <p:nvPr/>
        </p:nvSpPr>
        <p:spPr>
          <a:xfrm>
            <a:off x="407368" y="6424885"/>
            <a:ext cx="789686" cy="46311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2453">
            <a:extLst>
              <a:ext uri="{FF2B5EF4-FFF2-40B4-BE49-F238E27FC236}">
                <a16:creationId xmlns:a16="http://schemas.microsoft.com/office/drawing/2014/main" id="{C48EACF0-589C-940C-F7DC-CF51CD694B2B}"/>
              </a:ext>
            </a:extLst>
          </p:cNvPr>
          <p:cNvSpPr txBox="1"/>
          <p:nvPr/>
        </p:nvSpPr>
        <p:spPr>
          <a:xfrm>
            <a:off x="540119" y="908720"/>
            <a:ext cx="11492915" cy="144016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单项式只含乘法运算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多项式中一定含加减运算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既不是单项式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20bea"/>
              </a:rPr>
              <a:t>又不是多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项式的代数式一定不是整式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整式的分母中不含字母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6" name="yt_shape_12396"/>
          <p:cNvSpPr txBox="1"/>
          <p:nvPr/>
        </p:nvSpPr>
        <p:spPr>
          <a:xfrm>
            <a:off x="540000" y="900000"/>
            <a:ext cx="104211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信阳市期末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97" name="yt_table_123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046672"/>
              </p:ext>
            </p:extLst>
          </p:nvPr>
        </p:nvGraphicFramePr>
        <p:xfrm>
          <a:off x="540056" y="1379303"/>
          <a:ext cx="7125018" cy="950976"/>
        </p:xfrm>
        <a:graphic>
          <a:graphicData uri="http://schemas.openxmlformats.org/drawingml/2006/table">
            <a:tbl>
              <a:tblPr/>
              <a:tblGrid>
                <a:gridCol w="3946843">
                  <a:extLst>
                    <a:ext uri="{9D8B030D-6E8A-4147-A177-3AD203B41FA5}">
                      <a16:colId xmlns:a16="http://schemas.microsoft.com/office/drawing/2014/main" val="10542"/>
                    </a:ext>
                  </a:extLst>
                </a:gridCol>
                <a:gridCol w="3178175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一次项系数是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最高次项是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常数项是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是四次三项式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99" name="yt_shape_12399"/>
              <p:cNvSpPr txBox="1"/>
              <p:nvPr/>
            </p:nvSpPr>
            <p:spPr>
              <a:xfrm>
                <a:off x="540119" y="2380857"/>
                <a:ext cx="11492915" cy="391286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信阳潢川县校级期中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8e45,isEnd"/>
                  </a:rPr>
                  <a:t>其中常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数项是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指出下列多项式的项和次数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2399" name="yt_shape_123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80857"/>
                <a:ext cx="11492915" cy="3912866"/>
              </a:xfrm>
              <a:prstGeom prst="rect">
                <a:avLst/>
              </a:prstGeom>
              <a:blipFill>
                <a:blip r:embed="rId2"/>
                <a:stretch>
                  <a:fillRect l="-1645" b="-4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5C72E7-BD98-40C1-55FB-0DC1891FBD2D}"/>
              </a:ext>
            </a:extLst>
          </p:cNvPr>
          <p:cNvSpPr txBox="1"/>
          <p:nvPr/>
        </p:nvSpPr>
        <p:spPr>
          <a:xfrm>
            <a:off x="9957526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575CA8-EBD8-0559-6106-BE4A9CF0EA4D}"/>
              </a:ext>
            </a:extLst>
          </p:cNvPr>
          <p:cNvSpPr txBox="1"/>
          <p:nvPr/>
        </p:nvSpPr>
        <p:spPr>
          <a:xfrm>
            <a:off x="7731971" y="2334051"/>
            <a:ext cx="789685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2D3CDF-2A29-844A-B19C-D24E607FFB20}"/>
              </a:ext>
            </a:extLst>
          </p:cNvPr>
          <p:cNvSpPr txBox="1"/>
          <p:nvPr/>
        </p:nvSpPr>
        <p:spPr>
          <a:xfrm>
            <a:off x="8951171" y="2334051"/>
            <a:ext cx="789685" cy="76804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F19D50-B055-BEC8-E17E-5D98874E1000}"/>
              </a:ext>
            </a:extLst>
          </p:cNvPr>
          <p:cNvSpPr txBox="1"/>
          <p:nvPr/>
        </p:nvSpPr>
        <p:spPr>
          <a:xfrm>
            <a:off x="1669308" y="300848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C195F4E-E599-9A0F-63B7-63C06DDD277D}"/>
                  </a:ext>
                </a:extLst>
              </p:cNvPr>
              <p:cNvSpPr txBox="1"/>
              <p:nvPr/>
            </p:nvSpPr>
            <p:spPr>
              <a:xfrm>
                <a:off x="450108" y="4634339"/>
                <a:ext cx="604431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各项分别是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次数是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6, 'hasSerialNum': 1, 'mathAnswerShape': 1}">
                <a:extLst>
                  <a:ext uri="{FF2B5EF4-FFF2-40B4-BE49-F238E27FC236}">
                    <a16:creationId xmlns:a16="http://schemas.microsoft.com/office/drawing/2014/main" id="{FC195F4E-E599-9A0F-63B7-63C06DDD27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34339"/>
                <a:ext cx="6044311" cy="768490"/>
              </a:xfrm>
              <a:prstGeom prst="rect">
                <a:avLst/>
              </a:prstGeom>
              <a:blipFill>
                <a:blip r:embed="rId3"/>
                <a:stretch>
                  <a:fillRect l="-1615" r="-161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572877C-46EB-AEA4-FE7E-23A820118938}"/>
              </a:ext>
            </a:extLst>
          </p:cNvPr>
          <p:cNvSpPr txBox="1"/>
          <p:nvPr/>
        </p:nvSpPr>
        <p:spPr>
          <a:xfrm>
            <a:off x="450108" y="5784705"/>
            <a:ext cx="69682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各项分别是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8" name="yt_shape_12408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单项式、多项式和整式的比较</a:t>
            </a:r>
          </a:p>
        </p:txBody>
      </p:sp>
      <p:sp>
        <p:nvSpPr>
          <p:cNvPr id="12409" name="yt_shape_12409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0" name="yt_table_12410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598187"/>
                  </p:ext>
                </p:extLst>
              </p:nvPr>
            </p:nvGraphicFramePr>
            <p:xfrm>
              <a:off x="540056" y="1868737"/>
              <a:ext cx="5384800" cy="1905827"/>
            </p:xfrm>
            <a:graphic>
              <a:graphicData uri="http://schemas.openxmlformats.org/drawingml/2006/table">
                <a:tbl>
                  <a:tblPr/>
                  <a:tblGrid>
                    <a:gridCol w="538480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是多项式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整式一定是单项式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整式不一定是多项式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10" name="yt_table_12410" descr="{&quot;rangeId&quot;:8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1598187"/>
                  </p:ext>
                </p:extLst>
              </p:nvPr>
            </p:nvGraphicFramePr>
            <p:xfrm>
              <a:off x="540056" y="1868737"/>
              <a:ext cx="5384800" cy="1905827"/>
            </p:xfrm>
            <a:graphic>
              <a:graphicData uri="http://schemas.openxmlformats.org/drawingml/2006/table">
                <a:tbl>
                  <a:tblPr/>
                  <a:tblGrid>
                    <a:gridCol w="5384800">
                      <a:extLst>
                        <a:ext uri="{9D8B030D-6E8A-4147-A177-3AD203B41FA5}">
                          <a16:colId xmlns:a16="http://schemas.microsoft.com/office/drawing/2014/main" val="1054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也是整式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整式一定是单项式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整式不一定是多项式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411" name="yt_shape_12411"/>
          <p:cNvSpPr txBox="1"/>
          <p:nvPr/>
        </p:nvSpPr>
        <p:spPr>
          <a:xfrm>
            <a:off x="540000" y="3824932"/>
            <a:ext cx="83019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南阳卧龙区校级期中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下列代数式中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12" name="yt_table_12412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7722802"/>
                  </p:ext>
                </p:extLst>
              </p:nvPr>
            </p:nvGraphicFramePr>
            <p:xfrm>
              <a:off x="540056" y="4304235"/>
              <a:ext cx="4441572" cy="1270382"/>
            </p:xfrm>
            <a:graphic>
              <a:graphicData uri="http://schemas.openxmlformats.org/drawingml/2006/table">
                <a:tbl>
                  <a:tblPr/>
                  <a:tblGrid>
                    <a:gridCol w="2989390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452182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12" name="yt_table_12412" descr="{&quot;rangeId&quot;:9,&quot;type&quot;:&quot;Option&quot;}" title="H_100.03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47722802"/>
                  </p:ext>
                </p:extLst>
              </p:nvPr>
            </p:nvGraphicFramePr>
            <p:xfrm>
              <a:off x="540056" y="4304235"/>
              <a:ext cx="4441572" cy="1270382"/>
            </p:xfrm>
            <a:graphic>
              <a:graphicData uri="http://schemas.openxmlformats.org/drawingml/2006/table">
                <a:tbl>
                  <a:tblPr/>
                  <a:tblGrid>
                    <a:gridCol w="2989390">
                      <a:extLst>
                        <a:ext uri="{9D8B030D-6E8A-4147-A177-3AD203B41FA5}">
                          <a16:colId xmlns:a16="http://schemas.microsoft.com/office/drawing/2014/main" val="10545"/>
                        </a:ext>
                      </a:extLst>
                    </a:gridCol>
                    <a:gridCol w="1452182">
                      <a:extLst>
                        <a:ext uri="{9D8B030D-6E8A-4147-A177-3AD203B41FA5}">
                          <a16:colId xmlns:a16="http://schemas.microsoft.com/office/drawing/2014/main" val="10546"/>
                        </a:ext>
                      </a:extLst>
                    </a:gridCol>
                  </a:tblGrid>
                  <a:tr h="63519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5439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5"/>
                      </a:ext>
                    </a:extLst>
                  </a:tr>
                  <a:tr h="6351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4867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5439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843657">
            <a:extLst>
              <a:ext uri="{FF2B5EF4-FFF2-40B4-BE49-F238E27FC236}">
                <a16:creationId xmlns:a16="http://schemas.microsoft.com/office/drawing/2014/main" id="{2CBA25B5-4E4E-73C6-E25B-2626B605F54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4C3131E-AD7A-ECC4-CDAD-7942BF413977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068E6BF-B9B7-757B-90A6-D62E0DCEE642}"/>
              </a:ext>
            </a:extLst>
          </p:cNvPr>
          <p:cNvSpPr txBox="1"/>
          <p:nvPr/>
        </p:nvSpPr>
        <p:spPr>
          <a:xfrm>
            <a:off x="7841389" y="377812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413" name="yt_shape_12413"/>
              <p:cNvSpPr txBox="1"/>
              <p:nvPr/>
            </p:nvSpPr>
            <p:spPr>
              <a:xfrm>
                <a:off x="540119" y="900000"/>
                <a:ext cx="11492915" cy="21375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54be,isEnd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其中单项式有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 dirty="0" err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xy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0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m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多项式有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2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en-US" altLang="zh-CN" sz="24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x</a:t>
                </a:r>
                <a:r>
                  <a:rPr lang="en-US" altLang="zh-CN" sz="2400" b="0" i="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3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整式有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413" name="yt_shape_124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37553"/>
              </a:xfrm>
              <a:prstGeom prst="rect">
                <a:avLst/>
              </a:prstGeom>
              <a:blipFill>
                <a:blip r:embed="rId2"/>
                <a:stretch>
                  <a:fillRect l="-1645" b="-6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DA0C9E-D959-5C57-DEFD-5CC7C5330F39}"/>
                  </a:ext>
                </a:extLst>
              </p:cNvPr>
              <p:cNvSpPr txBox="1"/>
              <p:nvPr/>
            </p:nvSpPr>
            <p:spPr>
              <a:xfrm>
                <a:off x="3073865" y="1564524"/>
                <a:ext cx="2959164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99DA0C9E-D959-5C57-DEFD-5CC7C5330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3865" y="1564524"/>
                <a:ext cx="2959164" cy="832688"/>
              </a:xfrm>
              <a:prstGeom prst="rect">
                <a:avLst/>
              </a:prstGeom>
              <a:blipFill>
                <a:blip r:embed="rId3"/>
                <a:stretch>
                  <a:fillRect l="-3086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F056A6E-6920-F1C8-7C08-1538B8ECD5B2}"/>
              </a:ext>
            </a:extLst>
          </p:cNvPr>
          <p:cNvCxnSpPr/>
          <p:nvPr/>
        </p:nvCxnSpPr>
        <p:spPr>
          <a:xfrm>
            <a:off x="2859076" y="2397203"/>
            <a:ext cx="308394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56E9E58-A5C9-C000-1243-9AF09E71E88F}"/>
                  </a:ext>
                </a:extLst>
              </p:cNvPr>
              <p:cNvSpPr txBox="1"/>
              <p:nvPr/>
            </p:nvSpPr>
            <p:spPr>
              <a:xfrm>
                <a:off x="7681741" y="1592271"/>
                <a:ext cx="2206943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hasSerialNum': 1, 'mathAnswerShape': 1}">
                <a:extLst>
                  <a:ext uri="{FF2B5EF4-FFF2-40B4-BE49-F238E27FC236}">
                    <a16:creationId xmlns:a16="http://schemas.microsoft.com/office/drawing/2014/main" id="{756E9E58-A5C9-C000-1243-9AF09E71E8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1741" y="1592271"/>
                <a:ext cx="2206943" cy="832688"/>
              </a:xfrm>
              <a:prstGeom prst="rect">
                <a:avLst/>
              </a:prstGeom>
              <a:blipFill>
                <a:blip r:embed="rId4"/>
                <a:stretch>
                  <a:fillRect l="-4144" b="-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49554F9-17F8-8115-91F3-A777B9C9462F}"/>
              </a:ext>
            </a:extLst>
          </p:cNvPr>
          <p:cNvCxnSpPr/>
          <p:nvPr/>
        </p:nvCxnSpPr>
        <p:spPr>
          <a:xfrm>
            <a:off x="7466953" y="2397203"/>
            <a:ext cx="2331720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5C447F-54EA-6933-8F82-982190749B09}"/>
                  </a:ext>
                </a:extLst>
              </p:cNvPr>
              <p:cNvSpPr txBox="1"/>
              <p:nvPr/>
            </p:nvSpPr>
            <p:spPr>
              <a:xfrm>
                <a:off x="450108" y="2204864"/>
                <a:ext cx="4785995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4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15C447F-54EA-6933-8F82-982190749B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04864"/>
                <a:ext cx="4785995" cy="832689"/>
              </a:xfrm>
              <a:prstGeom prst="rect">
                <a:avLst/>
              </a:prstGeom>
              <a:blipFill>
                <a:blip r:embed="rId5"/>
                <a:stretch>
                  <a:fillRect l="-2038" b="-44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6" name="yt_shape_12416"/>
          <p:cNvSpPr txBox="1"/>
          <p:nvPr/>
        </p:nvSpPr>
        <p:spPr>
          <a:xfrm>
            <a:off x="540119" y="900000"/>
            <a:ext cx="11492915" cy="38251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对多项式的次数混淆不清致错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的六次多项式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e87f"/>
              </a:rPr>
              <a:t>并写出该多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下面是一位同学给出的解法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由原多项式可知最高次项为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</a:p>
          <a:p>
            <a:pPr algn="l" eaLnBrk="1" latinLnBrk="0" hangingPunct="0">
              <a:lnSpc>
                <a:spcPct val="129999"/>
              </a:lnSpc>
              <a:tabLst>
                <a:tab pos="2588460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</a:p>
          <a:p>
            <a:pPr algn="l" eaLnBrk="1" latinLnBrk="0" hangingPunct="0">
              <a:lnSpc>
                <a:spcPct val="129999"/>
              </a:lnSpc>
              <a:tabLst>
                <a:tab pos="2588460" algn="l"/>
              </a:tabLst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所以原多项式为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3" name="yt_shape_12423"/>
          <p:cNvSpPr txBox="1"/>
          <p:nvPr/>
        </p:nvSpPr>
        <p:spPr>
          <a:xfrm>
            <a:off x="540000" y="1444479"/>
            <a:ext cx="626453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该同学的解法不对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错在第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正确的解法如下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得该多项式的最高次项为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1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所以原多项式为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5F593F-5C97-03D5-0A21-AC3DAB12C2AF}"/>
              </a:ext>
            </a:extLst>
          </p:cNvPr>
          <p:cNvSpPr txBox="1"/>
          <p:nvPr/>
        </p:nvSpPr>
        <p:spPr>
          <a:xfrm>
            <a:off x="449989" y="1397673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该同学的解法不对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错在第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CD12D3-6E9B-C203-341B-6885479EE711}"/>
              </a:ext>
            </a:extLst>
          </p:cNvPr>
          <p:cNvSpPr txBox="1"/>
          <p:nvPr/>
        </p:nvSpPr>
        <p:spPr>
          <a:xfrm>
            <a:off x="449989" y="1873161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正确的解法如下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3EF624-A659-03EA-BE58-00B2D7E89DD0}"/>
              </a:ext>
            </a:extLst>
          </p:cNvPr>
          <p:cNvSpPr txBox="1"/>
          <p:nvPr/>
        </p:nvSpPr>
        <p:spPr>
          <a:xfrm>
            <a:off x="449989" y="2348649"/>
            <a:ext cx="638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得该多项式的最高次项为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8A7F78-D19B-78F5-1393-D84BD725BEEE}"/>
              </a:ext>
            </a:extLst>
          </p:cNvPr>
          <p:cNvSpPr txBox="1"/>
          <p:nvPr/>
        </p:nvSpPr>
        <p:spPr>
          <a:xfrm>
            <a:off x="449989" y="2824137"/>
            <a:ext cx="2324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2425B0F-88E9-85B5-999E-798AFE19A84E}"/>
              </a:ext>
            </a:extLst>
          </p:cNvPr>
          <p:cNvSpPr txBox="1"/>
          <p:nvPr/>
        </p:nvSpPr>
        <p:spPr>
          <a:xfrm>
            <a:off x="449989" y="3299625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19DF862-CBBD-5B3E-9F4D-AFED8A32D01F}"/>
              </a:ext>
            </a:extLst>
          </p:cNvPr>
          <p:cNvSpPr txBox="1"/>
          <p:nvPr/>
        </p:nvSpPr>
        <p:spPr>
          <a:xfrm>
            <a:off x="449989" y="3775113"/>
            <a:ext cx="5363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所以原多项式为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416">
            <a:extLst>
              <a:ext uri="{FF2B5EF4-FFF2-40B4-BE49-F238E27FC236}">
                <a16:creationId xmlns:a16="http://schemas.microsoft.com/office/drawing/2014/main" id="{CB10C9B4-F08D-0F0D-B093-3C2733370341}"/>
              </a:ext>
            </a:extLst>
          </p:cNvPr>
          <p:cNvSpPr txBox="1"/>
          <p:nvPr/>
        </p:nvSpPr>
        <p:spPr>
          <a:xfrm>
            <a:off x="540119" y="900000"/>
            <a:ext cx="11492915" cy="49924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阅读以上过程并讨论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该同学的解法对吗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如果不对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错在哪一步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6" name="yt_shape_1242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425" name="yt_image_12425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8" name="yt_shape_12428"/>
          <p:cNvSpPr txBox="1"/>
          <p:nvPr/>
        </p:nvSpPr>
        <p:spPr>
          <a:xfrm>
            <a:off x="540000" y="1482165"/>
            <a:ext cx="47511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29" name="yt_table_12429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072265"/>
                  </p:ext>
                </p:extLst>
              </p:nvPr>
            </p:nvGraphicFramePr>
            <p:xfrm>
              <a:off x="540056" y="1961468"/>
              <a:ext cx="6115050" cy="1905827"/>
            </p:xfrm>
            <a:graphic>
              <a:graphicData uri="http://schemas.openxmlformats.org/drawingml/2006/table">
                <a:tbl>
                  <a:tblPr/>
                  <a:tblGrid>
                    <a:gridCol w="611505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的常数项是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429" name="yt_table_12429" descr="{&quot;rangeId&quot;:13,&quot;type&quot;:&quot;Option&quot;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4072265"/>
                  </p:ext>
                </p:extLst>
              </p:nvPr>
            </p:nvGraphicFramePr>
            <p:xfrm>
              <a:off x="540056" y="1961468"/>
              <a:ext cx="6115050" cy="1905827"/>
            </p:xfrm>
            <a:graphic>
              <a:graphicData uri="http://schemas.openxmlformats.org/drawingml/2006/table">
                <a:tbl>
                  <a:tblPr/>
                  <a:tblGrid>
                    <a:gridCol w="6115050">
                      <a:extLst>
                        <a:ext uri="{9D8B030D-6E8A-4147-A177-3AD203B41FA5}">
                          <a16:colId xmlns:a16="http://schemas.microsoft.com/office/drawing/2014/main" val="10547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是二次三项式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8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多项式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的常数项是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430" name="yt_shape_12430"/>
              <p:cNvSpPr txBox="1"/>
              <p:nvPr/>
            </p:nvSpPr>
            <p:spPr>
              <a:xfrm>
                <a:off x="540119" y="3917663"/>
                <a:ext cx="11492915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南阳唐河县期末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8ad9"/>
                  </a:rPr>
                  <a:t>的三次二项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430" name="yt_shape_12430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17663"/>
                <a:ext cx="11492915" cy="1109535"/>
              </a:xfrm>
              <a:prstGeom prst="rect">
                <a:avLst/>
              </a:prstGeom>
              <a:blipFill>
                <a:blip r:embed="rId4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432" name="yt_table_124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509591"/>
              </p:ext>
            </p:extLst>
          </p:nvPr>
        </p:nvGraphicFramePr>
        <p:xfrm>
          <a:off x="540056" y="5077986"/>
          <a:ext cx="3878580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548"/>
                    </a:ext>
                  </a:extLst>
                </a:gridCol>
                <a:gridCol w="1473200">
                  <a:extLst>
                    <a:ext uri="{9D8B030D-6E8A-4147-A177-3AD203B41FA5}">
                      <a16:colId xmlns:a16="http://schemas.microsoft.com/office/drawing/2014/main" val="105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872DF71-10C3-7BBD-C92E-95E4CC883F78}"/>
              </a:ext>
            </a:extLst>
          </p:cNvPr>
          <p:cNvSpPr txBox="1"/>
          <p:nvPr/>
        </p:nvSpPr>
        <p:spPr>
          <a:xfrm>
            <a:off x="43248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EE802F6-ECDE-CAF1-E3A7-4DA2A81BE4B1}"/>
              </a:ext>
            </a:extLst>
          </p:cNvPr>
          <p:cNvSpPr txBox="1"/>
          <p:nvPr/>
        </p:nvSpPr>
        <p:spPr>
          <a:xfrm>
            <a:off x="3204421" y="4545291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4" name="yt_shape_1243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的值与字母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f9915"/>
              </a:rPr>
              <a:t>的值是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35" name="yt_table_1243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63901"/>
              </p:ext>
            </p:extLst>
          </p:nvPr>
        </p:nvGraphicFramePr>
        <p:xfrm>
          <a:off x="540056" y="1859435"/>
          <a:ext cx="4353243" cy="950976"/>
        </p:xfrm>
        <a:graphic>
          <a:graphicData uri="http://schemas.openxmlformats.org/drawingml/2006/table">
            <a:tbl>
              <a:tblPr/>
              <a:tblGrid>
                <a:gridCol w="2405380">
                  <a:extLst>
                    <a:ext uri="{9D8B030D-6E8A-4147-A177-3AD203B41FA5}">
                      <a16:colId xmlns:a16="http://schemas.microsoft.com/office/drawing/2014/main" val="1055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4"/>
                  </a:ext>
                </a:extLst>
              </a:tr>
            </a:tbl>
          </a:graphicData>
        </a:graphic>
      </p:graphicFrame>
      <p:sp>
        <p:nvSpPr>
          <p:cNvPr id="12437" name="yt_shape_12437"/>
          <p:cNvSpPr txBox="1"/>
          <p:nvPr/>
        </p:nvSpPr>
        <p:spPr>
          <a:xfrm>
            <a:off x="540119" y="2860989"/>
            <a:ext cx="11492915" cy="9509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有一个多项式为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＋…，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按此规律排下去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c18e,isEnd"/>
              </a:rPr>
              <a:t>则这个多项式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的第六项为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最后一项是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B9EAB9-3538-F60F-0D55-23086133634F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E90D3B-A1FA-6C51-A92E-0F549A5F2AD5}"/>
              </a:ext>
            </a:extLst>
          </p:cNvPr>
          <p:cNvSpPr txBox="1"/>
          <p:nvPr/>
        </p:nvSpPr>
        <p:spPr>
          <a:xfrm>
            <a:off x="2278908" y="3289671"/>
            <a:ext cx="1392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D5B7C3-6CC4-B875-A90E-5E3E7B546102}"/>
              </a:ext>
            </a:extLst>
          </p:cNvPr>
          <p:cNvSpPr txBox="1"/>
          <p:nvPr/>
        </p:nvSpPr>
        <p:spPr>
          <a:xfrm>
            <a:off x="5672983" y="3289671"/>
            <a:ext cx="73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9" name="yt_shape_12439"/>
          <p:cNvSpPr txBox="1"/>
          <p:nvPr/>
        </p:nvSpPr>
        <p:spPr>
          <a:xfrm>
            <a:off x="540000" y="899999"/>
            <a:ext cx="7716240" cy="51947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若此整式是单项式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因为关于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的整式是单项式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若此整式是二次多项式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因为关于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的整式是二次多项式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34757D-C413-273F-8782-7646E3017B5F}"/>
              </a:ext>
            </a:extLst>
          </p:cNvPr>
          <p:cNvSpPr txBox="1"/>
          <p:nvPr/>
        </p:nvSpPr>
        <p:spPr>
          <a:xfrm>
            <a:off x="449989" y="1772816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的整式是单项式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611E38-156D-71DE-678F-91F92F438369}"/>
              </a:ext>
            </a:extLst>
          </p:cNvPr>
          <p:cNvSpPr txBox="1"/>
          <p:nvPr/>
        </p:nvSpPr>
        <p:spPr>
          <a:xfrm>
            <a:off x="449989" y="224830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08E301D-FA8A-82BA-D931-212B48643084}"/>
              </a:ext>
            </a:extLst>
          </p:cNvPr>
          <p:cNvSpPr txBox="1"/>
          <p:nvPr/>
        </p:nvSpPr>
        <p:spPr>
          <a:xfrm>
            <a:off x="449989" y="2723792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09B6F64-BFB2-247C-C142-A3883DD38148}"/>
              </a:ext>
            </a:extLst>
          </p:cNvPr>
          <p:cNvSpPr txBox="1"/>
          <p:nvPr/>
        </p:nvSpPr>
        <p:spPr>
          <a:xfrm>
            <a:off x="449989" y="3199280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B9F5496-06AD-1B13-E6E3-9D5E684E3419}"/>
              </a:ext>
            </a:extLst>
          </p:cNvPr>
          <p:cNvSpPr txBox="1"/>
          <p:nvPr/>
        </p:nvSpPr>
        <p:spPr>
          <a:xfrm>
            <a:off x="449989" y="4150256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的整式是二次多项式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F7C046-0BAE-CABA-A40A-F500FB489A37}"/>
              </a:ext>
            </a:extLst>
          </p:cNvPr>
          <p:cNvSpPr txBox="1"/>
          <p:nvPr/>
        </p:nvSpPr>
        <p:spPr>
          <a:xfrm>
            <a:off x="449989" y="4625744"/>
            <a:ext cx="4298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EA9A99-708F-A360-A834-6AD2E7080EAB}"/>
              </a:ext>
            </a:extLst>
          </p:cNvPr>
          <p:cNvSpPr txBox="1"/>
          <p:nvPr/>
        </p:nvSpPr>
        <p:spPr>
          <a:xfrm>
            <a:off x="449989" y="5101232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8872DF4-01DE-A591-CC58-86E2CAE24265}"/>
              </a:ext>
            </a:extLst>
          </p:cNvPr>
          <p:cNvSpPr txBox="1"/>
          <p:nvPr/>
        </p:nvSpPr>
        <p:spPr>
          <a:xfrm>
            <a:off x="449989" y="5576720"/>
            <a:ext cx="25438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1721</Words>
  <Application>Microsoft Office PowerPoint</Application>
  <PresentationFormat>宽屏</PresentationFormat>
  <Paragraphs>147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2024-07-30T02:46:23Z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