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11" r:id="rId6"/>
    <p:sldId id="313" r:id="rId7"/>
    <p:sldId id="315" r:id="rId8"/>
    <p:sldId id="316" r:id="rId9"/>
    <p:sldId id="318" r:id="rId10"/>
    <p:sldId id="321" r:id="rId11"/>
    <p:sldId id="325" r:id="rId12"/>
    <p:sldId id="326" r:id="rId13"/>
    <p:sldId id="329" r:id="rId14"/>
    <p:sldId id="25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7" name="yt_shape_123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2326" name="yt_image_123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9" name="yt_shape_12329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方程的概念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2330" name="yt_shape_12330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331" name="yt_table_12331" title="H_74.88"/>
          <p:cNvGraphicFramePr>
            <a:graphicFrameLocks noGrp="1"/>
          </p:cNvGraphicFramePr>
          <p:nvPr/>
        </p:nvGraphicFramePr>
        <p:xfrm>
          <a:off x="540056" y="2450902"/>
          <a:ext cx="5632768" cy="950976"/>
        </p:xfrm>
        <a:graphic>
          <a:graphicData uri="http://schemas.openxmlformats.org/drawingml/2006/table">
            <a:tbl>
              <a:tblPr/>
              <a:tblGrid>
                <a:gridCol w="3245168"/>
                <a:gridCol w="23876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33" name="yt_shape_12333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dceb4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其中为等式的是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为方程的是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5368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7708" y="38601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65307" y="386011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2380" name="yt_image_12380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3" name="yt_shape_12383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在一次植树活动中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甲班植树的株数比乙班多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965b9"/>
              </a:rPr>
              <a:t>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班植树的株数比甲班的一半多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设乙班植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树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列两个不同的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分别表示甲班植树的株数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根据甲班植树的株数比乙班多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得甲班植树的株数为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05c35"/>
              </a:rPr>
              <a:t>20</a:t>
            </a:r>
            <a:b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％）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 spc="15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根据乙班植树的株数比甲班的一半多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株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得甲班植树的株数为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spc="15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列出含未知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2861823"/>
            <a:ext cx="110194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根据甲班植树的株数比乙班多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得甲班植树的株数为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  <a:sym typeface="_⨹_2_05c35"/>
              </a:rPr>
              <a:t>20</a:t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337311"/>
            <a:ext cx="130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％）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3812799"/>
            <a:ext cx="1107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根据乙班植树的株数比甲班的一半多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得甲班植树的株数为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4763776"/>
            <a:ext cx="551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8" name="yt_shape_1238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检验乙班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甲班植树的株数是不是分别为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株和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分别代入方程的左边和右边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1e49d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因为左边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是方程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faec7"/>
              </a:rPr>
              <a:t>2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所以从检验过程可得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乙班植树株数是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甲班植树株数是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而不是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1328682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分别代入方程的左边和右边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1_1e49d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1804170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因为左边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是方程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  <a:sym typeface="_⨹_1_faec7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279658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2755146"/>
            <a:ext cx="1100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所以从检验过程可得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乙班植树株数是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甲班植树株数是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而不是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90" name="yt_shape_12390"/>
          <p:cNvSpPr txBox="1"/>
          <p:nvPr/>
        </p:nvSpPr>
        <p:spPr>
          <a:xfrm>
            <a:off x="540119" y="3284984"/>
            <a:ext cx="784830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列方程解决实际问题时一定要找准题目中的等量关系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4" name="yt_shape_12334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方程的解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2335" name="yt_shape_12335"/>
          <p:cNvSpPr txBox="1"/>
          <p:nvPr/>
        </p:nvSpPr>
        <p:spPr>
          <a:xfrm>
            <a:off x="540000" y="1389434"/>
            <a:ext cx="5225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是下列哪个方程的解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336" name="yt_table_12336" title="H_74.88"/>
          <p:cNvGraphicFramePr>
            <a:graphicFrameLocks noGrp="1"/>
          </p:cNvGraphicFramePr>
          <p:nvPr/>
        </p:nvGraphicFramePr>
        <p:xfrm>
          <a:off x="540056" y="1868737"/>
          <a:ext cx="6280468" cy="950976"/>
        </p:xfrm>
        <a:graphic>
          <a:graphicData uri="http://schemas.openxmlformats.org/drawingml/2006/table">
            <a:tbl>
              <a:tblPr/>
              <a:tblGrid>
                <a:gridCol w="3415030"/>
                <a:gridCol w="286543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38" name="yt_shape_12338"/>
          <p:cNvSpPr txBox="1"/>
          <p:nvPr/>
        </p:nvSpPr>
        <p:spPr>
          <a:xfrm>
            <a:off x="540119" y="287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能使方程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左右两边相等的是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4427c,isEnd"/>
              </a:rPr>
              <a:t>故方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39" name="yt_shape_12339"/>
              <p:cNvSpPr txBox="1"/>
              <p:nvPr/>
            </p:nvSpPr>
            <p:spPr>
              <a:xfrm>
                <a:off x="540119" y="3829726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在方程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3_e7b2f,isEnd"/>
                  </a:rPr>
                  <a:t>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是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把你认为正确的序号都填上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2339" name="yt_shape_12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9726"/>
                <a:ext cx="11492915" cy="1090042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4" b="-5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5369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4977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94096" y="2823485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5921" y="3298973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708" y="445436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2" name="yt_shape_12342"/>
          <p:cNvSpPr txBox="1"/>
          <p:nvPr/>
        </p:nvSpPr>
        <p:spPr>
          <a:xfrm>
            <a:off x="540119" y="1342727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{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2_16260"/>
              </a:rPr>
              <a:t>左边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是方程的解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{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2}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左边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27275"/>
              </a:rPr>
              <a:t>≠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是方程的解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1771409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2_16260"/>
              </a:rPr>
              <a:t>左边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24689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722385"/>
            <a:ext cx="1092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3197873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是方程的解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4148849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1_27275"/>
              </a:rPr>
              <a:t>≠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46243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108" y="5099825"/>
            <a:ext cx="1062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08" y="5575313"/>
            <a:ext cx="566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是方程的解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41" name="yt_shape_12341"/>
          <p:cNvSpPr txBox="1"/>
          <p:nvPr/>
        </p:nvSpPr>
        <p:spPr>
          <a:xfrm>
            <a:off x="450108" y="867239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检验下列各题括号内的值是否为相应方程的解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根据问题中的数量关系列方程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2347" name="yt_shape_1234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为了参加文艺演出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某校组建了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人的合唱队和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人的舞蹈队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17213"/>
              </a:rPr>
              <a:t>现根据演出需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从舞蹈队中抽调了部分同学参加合唱队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6_d6eea"/>
              </a:rPr>
              <a:t>使合唱队的人数恰好是舞蹈队人数的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设从舞蹈队中抽调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正确的方程是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348" name="yt_table_12348" title="H_74.88"/>
          <p:cNvGraphicFramePr>
            <a:graphicFrameLocks noGrp="1"/>
          </p:cNvGraphicFramePr>
          <p:nvPr/>
        </p:nvGraphicFramePr>
        <p:xfrm>
          <a:off x="540056" y="2829000"/>
          <a:ext cx="8615681" cy="950976"/>
        </p:xfrm>
        <a:graphic>
          <a:graphicData uri="http://schemas.openxmlformats.org/drawingml/2006/table">
            <a:tbl>
              <a:tblPr/>
              <a:tblGrid>
                <a:gridCol w="4759643"/>
                <a:gridCol w="385603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53699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05096" y="22936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设未知数并列出方程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张强与刘伟参加植树活动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两人共植树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其中张强比刘伟多植了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5fa62"/>
              </a:rPr>
              <a:t>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问刘伟植了多少棵树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设刘伟植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则张强植了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列方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某校的学生中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女生占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男生人数为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问该校共有多少名学生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设该校共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名学生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则女生人数为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或男生人数为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d68fb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列方程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2279658"/>
            <a:ext cx="1115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设刘伟植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则张强植了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列方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230634"/>
            <a:ext cx="1138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设该校共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名学生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则女生人数为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或男生人数为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1_d68fb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3706122"/>
            <a:ext cx="666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列方程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未找准等量关系导致列方程出错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未找准等量关系导致列方程出错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56" name="yt_shape_12356"/>
              <p:cNvSpPr txBox="1"/>
              <p:nvPr/>
            </p:nvSpPr>
            <p:spPr>
              <a:xfrm>
                <a:off x="540119" y="1412776"/>
                <a:ext cx="11492915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一批零件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甲车间单独生产需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乙车间单独生产需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5_cb3fa,isEnd"/>
                  </a:rPr>
                  <a:t>若两车间共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同生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产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天完成了这批零件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则可列方程为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sym typeface="IsAddLine"/>
                  </a:rPr>
                  <a:t>）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  <a:sym typeface="IsAddLine"/>
                  </a:rPr>
                  <a:t>x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sym typeface="IsAddLine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甲班有学生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乙班有学生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应如何调动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才能使甲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5_6220a,isEnd"/>
                  </a:rPr>
                  <a:t>乙两班人数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设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则可列方程为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>
                    <a:latin typeface="Times New Roman" panose="02020603050405020304" pitchFamily="26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2356" name="yt_shape_12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492915" cy="2069797"/>
              </a:xfrm>
              <a:prstGeom prst="rect">
                <a:avLst/>
              </a:prstGeom>
              <a:blipFill rotWithShape="1">
                <a:blip r:embed="rId1"/>
                <a:stretch>
                  <a:fillRect l="-3" t="-26" r="4" b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7000132" y="1841458"/>
                <a:ext cx="26057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132" y="1841458"/>
                <a:ext cx="2605786" cy="768046"/>
              </a:xfrm>
              <a:prstGeom prst="rect">
                <a:avLst/>
              </a:prstGeom>
              <a:blipFill rotWithShape="1">
                <a:blip r:embed="rId2"/>
                <a:stretch>
                  <a:fillRect l="-20" t="-77" r="10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>
            <a:off x="6785344" y="2581748"/>
            <a:ext cx="27305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74108" y="2991380"/>
            <a:ext cx="31534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从甲班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人到乙班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5896" y="2991380"/>
            <a:ext cx="2469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yt_shape_123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2359" name="yt_image_12359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2" name="yt_shape_12362"/>
          <p:cNvSpPr txBox="1"/>
          <p:nvPr/>
        </p:nvSpPr>
        <p:spPr>
          <a:xfrm>
            <a:off x="540000" y="1482165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363" name="yt_table_12363" title="H_37.44"/>
          <p:cNvGraphicFramePr>
            <a:graphicFrameLocks noGrp="1"/>
          </p:cNvGraphicFramePr>
          <p:nvPr/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100580"/>
                <a:gridCol w="21005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65" name="yt_shape_12365"/>
          <p:cNvSpPr txBox="1"/>
          <p:nvPr/>
        </p:nvSpPr>
        <p:spPr>
          <a:xfrm>
            <a:off x="540120" y="248763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超市正在热销某种商品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其标价为每件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若这种商品打八折销售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7914c"/>
              </a:rPr>
              <a:t>则每件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设该商品每件的进价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5_e0052"/>
              </a:rPr>
              <a:t>根据题意可列出的一元一次方程为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366" name="yt_table_12366" title="H_149.76"/>
          <p:cNvGraphicFramePr>
            <a:graphicFrameLocks noGrp="1"/>
          </p:cNvGraphicFramePr>
          <p:nvPr/>
        </p:nvGraphicFramePr>
        <p:xfrm>
          <a:off x="540056" y="3927205"/>
          <a:ext cx="3989388" cy="1901952"/>
        </p:xfrm>
        <a:graphic>
          <a:graphicData uri="http://schemas.openxmlformats.org/drawingml/2006/table">
            <a:tbl>
              <a:tblPr/>
              <a:tblGrid>
                <a:gridCol w="398938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408001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9709" y="33918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先列方程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再写出方程的解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甲型钢笔每支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乙型钢笔每支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元钱买了两种钢笔共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5342c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问两种钢笔各买了多少支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设买了甲型钢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则买了乙型钢笔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832a2,isEnd"/>
              </a:rPr>
              <a:t>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列表计算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graphicFrame>
        <p:nvGraphicFramePr>
          <p:cNvPr id="12372" name="yt_table_12372" title="H_89.28"/>
          <p:cNvGraphicFramePr>
            <a:graphicFrameLocks noGrp="1"/>
          </p:cNvGraphicFramePr>
          <p:nvPr/>
        </p:nvGraphicFramePr>
        <p:xfrm>
          <a:off x="540000" y="3913360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86221"/>
                <a:gridCol w="815205"/>
                <a:gridCol w="815205"/>
                <a:gridCol w="815894"/>
                <a:gridCol w="815894"/>
                <a:gridCol w="815894"/>
                <a:gridCol w="815894"/>
                <a:gridCol w="815894"/>
                <a:gridCol w="815894"/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支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2374" name="yt_shape_12374"/>
          <p:cNvSpPr txBox="1"/>
          <p:nvPr/>
        </p:nvSpPr>
        <p:spPr>
          <a:xfrm>
            <a:off x="540000" y="5316966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从表中看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是原方程的解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6693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1496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9708" y="3230634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3777" y="52701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根据题意列方程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某校组织知识竞赛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每道题答对得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答错或不答倒扣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72b12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已知选手甲得到了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那么选手甲答对了几道题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设选手甲答对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则不答或答错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6_d9abb"/>
              </a:rPr>
              <a:t>根据题意列方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楷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水上公园某一天共售出门票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门票价格为成人每张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242b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学生可享受六折优惠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这一天售出成人票与学生票各多少张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设售出成人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则售出学生票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根据题意列方程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得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楷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2279658"/>
            <a:ext cx="10927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设选手甲答对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则不答或答错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6_d9abb"/>
              </a:rPr>
              <a:t>根据题意列方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3230634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4657098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设售出成人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则售出学生票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根据题意列方程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5608074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3631</Words>
  <Application>WPS 演示</Application>
  <PresentationFormat>宽屏</PresentationFormat>
  <Paragraphs>249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_⨹_1_dceb4,isEnd</vt:lpstr>
      <vt:lpstr>,isEnd</vt:lpstr>
      <vt:lpstr>_⨹_2_4427c,isEnd</vt:lpstr>
      <vt:lpstr>Cambria Math</vt:lpstr>
      <vt:lpstr>Times New Roman</vt:lpstr>
      <vt:lpstr>_⨹_3_e7b2f,isEnd</vt:lpstr>
      <vt:lpstr>楷体</vt:lpstr>
      <vt:lpstr>_⨹_2_16260</vt:lpstr>
      <vt:lpstr>_⨹_1_27275</vt:lpstr>
      <vt:lpstr>_⨹_6_17213</vt:lpstr>
      <vt:lpstr>_⨹_16_d6eea</vt:lpstr>
      <vt:lpstr>_⨹_1_5fa62</vt:lpstr>
      <vt:lpstr>_⨹_1_d68fb</vt:lpstr>
      <vt:lpstr>_⨹_5_cb3fa,isEnd</vt:lpstr>
      <vt:lpstr>IsAddLine</vt:lpstr>
      <vt:lpstr>_⨹_5_6220a,isEnd</vt:lpstr>
      <vt:lpstr>_⨹_3_7914c</vt:lpstr>
      <vt:lpstr>_⨹_15_e0052</vt:lpstr>
      <vt:lpstr>_⨹_1_5342c,isEnd</vt:lpstr>
      <vt:lpstr>_⨹_2_832a2,isEnd</vt:lpstr>
      <vt:lpstr>_⨹_1_72b12</vt:lpstr>
      <vt:lpstr>_⨹_6_d9abb</vt:lpstr>
      <vt:lpstr>_⨹_1_242b3</vt:lpstr>
      <vt:lpstr>_⨹_1_965b9</vt:lpstr>
      <vt:lpstr>_⨹_2_05c35</vt:lpstr>
      <vt:lpstr>_⨹_1_1e49d</vt:lpstr>
      <vt:lpstr>_⨹_1_faec7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13</cp:revision>
  <dcterms:created xsi:type="dcterms:W3CDTF">2024-08-14T05:26:00Z</dcterms:created>
  <dcterms:modified xsi:type="dcterms:W3CDTF">2025-06-20T06:40:32Z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