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5" r:id="rId5"/>
    <p:sldId id="315" r:id="rId6"/>
    <p:sldId id="316" r:id="rId7"/>
    <p:sldId id="307" r:id="rId8"/>
    <p:sldId id="317" r:id="rId9"/>
    <p:sldId id="318" r:id="rId10"/>
    <p:sldId id="319" r:id="rId11"/>
    <p:sldId id="309" r:id="rId12"/>
    <p:sldId id="320" r:id="rId13"/>
    <p:sldId id="311" r:id="rId14"/>
    <p:sldId id="321" r:id="rId15"/>
    <p:sldId id="313" r:id="rId16"/>
    <p:sldId id="324" r:id="rId17"/>
    <p:sldId id="323" r:id="rId18"/>
    <p:sldId id="25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7" autoAdjust="0"/>
    <p:restoredTop sz="94660"/>
  </p:normalViewPr>
  <p:slideViewPr>
    <p:cSldViewPr showGuides="1">
      <p:cViewPr varScale="1">
        <p:scale>
          <a:sx n="90" d="100"/>
          <a:sy n="90" d="100"/>
        </p:scale>
        <p:origin x="96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8" name="yt_shape_11218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有理数的简便运算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楷体" panose="02010609060101010101" pitchFamily="24" charset="-122"/>
            </a:endParaRPr>
          </a:p>
        </p:txBody>
      </p:sp>
      <p:sp>
        <p:nvSpPr>
          <p:cNvPr id="11219" name="yt_shape_11219"/>
          <p:cNvSpPr txBox="1"/>
          <p:nvPr/>
        </p:nvSpPr>
        <p:spPr>
          <a:xfrm>
            <a:off x="540000" y="132851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【解题技巧】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</a:endParaRPr>
          </a:p>
        </p:txBody>
      </p:sp>
      <p:sp>
        <p:nvSpPr>
          <p:cNvPr id="11220" name="yt_shape_11220"/>
          <p:cNvSpPr txBox="1"/>
          <p:nvPr/>
        </p:nvSpPr>
        <p:spPr>
          <a:xfrm>
            <a:off x="540119" y="180781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600"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在有理数的混合运算中除了熟练掌握每种运算的法则外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  <a:sym typeface="_⨹_9_4ad82"/>
              </a:rPr>
              <a:t>还应注意观察算式的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结构特点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恰当运用运算律加以转化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即可化繁为简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63" name="yt_shape_11263"/>
              <p:cNvSpPr txBox="1"/>
              <p:nvPr/>
            </p:nvSpPr>
            <p:spPr>
              <a:xfrm>
                <a:off x="540000" y="900000"/>
                <a:ext cx="4145366" cy="22656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63" name="yt_shape_112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45366" cy="2265685"/>
              </a:xfrm>
              <a:prstGeom prst="rect">
                <a:avLst/>
              </a:prstGeom>
              <a:blipFill rotWithShape="1">
                <a:blip r:embed="rId1"/>
                <a:stretch>
                  <a:fillRect l="-6" t="-9" r="-2443" b="-1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25659"/>
                <a:ext cx="4285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4285361" cy="765061"/>
              </a:xfrm>
              <a:prstGeom prst="rect">
                <a:avLst/>
              </a:prstGeom>
              <a:blipFill rotWithShape="1">
                <a:blip r:embed="rId2"/>
                <a:stretch>
                  <a:fillRect l="-10" t="-51" r="4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449989" y="219710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267259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yt_shape_11267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除法变乘法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再用分配律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</a:endParaRPr>
          </a:p>
        </p:txBody>
      </p:sp>
      <p:sp>
        <p:nvSpPr>
          <p:cNvPr id="11268" name="yt_shape_11268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69" name="yt_shape_11269"/>
              <p:cNvSpPr txBox="1"/>
              <p:nvPr/>
            </p:nvSpPr>
            <p:spPr>
              <a:xfrm>
                <a:off x="540000" y="1868737"/>
                <a:ext cx="4703211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69" name="yt_shape_112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4703211" cy="642227"/>
              </a:xfrm>
              <a:prstGeom prst="rect">
                <a:avLst/>
              </a:prstGeom>
              <a:blipFill rotWithShape="1">
                <a:blip r:embed="rId1"/>
                <a:stretch>
                  <a:fillRect l="-5" t="-88" r="-1579" b="-5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71" name="yt_shape_11271"/>
              <p:cNvSpPr txBox="1"/>
              <p:nvPr/>
            </p:nvSpPr>
            <p:spPr>
              <a:xfrm>
                <a:off x="540000" y="2561752"/>
                <a:ext cx="6347892" cy="2271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71" name="yt_shape_112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752"/>
                <a:ext cx="6347892" cy="2271712"/>
              </a:xfrm>
              <a:prstGeom prst="rect">
                <a:avLst/>
              </a:prstGeom>
              <a:blipFill rotWithShape="1">
                <a:blip r:embed="rId2"/>
                <a:stretch>
                  <a:fillRect l="-4" t="-7" r="-1090" b="-1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340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2514946"/>
                <a:ext cx="5247386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4946"/>
                <a:ext cx="5247386" cy="768554"/>
              </a:xfrm>
              <a:prstGeom prst="rect">
                <a:avLst/>
              </a:prstGeom>
              <a:blipFill rotWithShape="1">
                <a:blip r:embed="rId4"/>
                <a:stretch>
                  <a:fillRect l="-8" t="-45" r="3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3189888"/>
                <a:ext cx="6466586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9888"/>
                <a:ext cx="6466586" cy="768553"/>
              </a:xfrm>
              <a:prstGeom prst="rect">
                <a:avLst/>
              </a:prstGeom>
              <a:blipFill rotWithShape="1">
                <a:blip r:embed="rId5"/>
                <a:stretch>
                  <a:fillRect l="-6" t="-37" r="2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49989" y="3864829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89" y="434031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73" name="yt_shape_11273"/>
              <p:cNvSpPr txBox="1"/>
              <p:nvPr/>
            </p:nvSpPr>
            <p:spPr>
              <a:xfrm>
                <a:off x="540000" y="900000"/>
                <a:ext cx="6809556" cy="31749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en-US" altLang="zh-CN" sz="1500" b="0" i="1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48" charset="0"/>
                  <a:ea typeface="Cambria Math" panose="02040503050406030204" pitchFamily="18" charset="0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73" name="yt_shape_11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09556" cy="3174908"/>
              </a:xfrm>
              <a:prstGeom prst="rect">
                <a:avLst/>
              </a:prstGeom>
              <a:blipFill rotWithShape="1">
                <a:blip r:embed="rId1"/>
                <a:stretch>
                  <a:fillRect l="-4" t="-6" r="-950" b="-3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33152"/>
                <a:ext cx="54950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3152"/>
                <a:ext cx="5495036" cy="773570"/>
              </a:xfrm>
              <a:prstGeom prst="rect">
                <a:avLst/>
              </a:prstGeom>
              <a:blipFill rotWithShape="1">
                <a:blip r:embed="rId2"/>
                <a:stretch>
                  <a:fillRect l="-7" t="-34" r="3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2213110"/>
                <a:ext cx="357098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3110"/>
                <a:ext cx="3570986" cy="773570"/>
              </a:xfrm>
              <a:prstGeom prst="rect">
                <a:avLst/>
              </a:prstGeom>
              <a:blipFill rotWithShape="1">
                <a:blip r:embed="rId3"/>
                <a:stretch>
                  <a:fillRect l="-11" t="-17" r="4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893068"/>
                <a:ext cx="24089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3068"/>
                <a:ext cx="2408936" cy="773570"/>
              </a:xfrm>
              <a:prstGeom prst="rect">
                <a:avLst/>
              </a:prstGeom>
              <a:blipFill rotWithShape="1">
                <a:blip r:embed="rId4"/>
                <a:stretch>
                  <a:fillRect l="-17" t="-1" r="6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49989" y="357302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yt_shape_11277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先变倒数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再用分配律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78" name="yt_shape_11278"/>
              <p:cNvSpPr txBox="1"/>
              <p:nvPr/>
            </p:nvSpPr>
            <p:spPr>
              <a:xfrm>
                <a:off x="540119" y="1389434"/>
                <a:ext cx="11111999" cy="11008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数学老师吕老师布置了一道思考题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4_e682c"/>
                  </a:rPr>
                  <a:t>小明仔细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思考了一番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用了一种不同的方法解决了这个问题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78" name="yt_shape_112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00879"/>
              </a:xfrm>
              <a:prstGeom prst="rect">
                <a:avLst/>
              </a:prstGeom>
              <a:blipFill rotWithShape="1">
                <a:blip r:embed="rId1"/>
                <a:stretch>
                  <a:fillRect l="-3" t="-5" r="5" b="-55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80" name="yt_shape_11280"/>
              <p:cNvSpPr txBox="1"/>
              <p:nvPr/>
            </p:nvSpPr>
            <p:spPr>
              <a:xfrm>
                <a:off x="540119" y="2541101"/>
                <a:ext cx="10740457" cy="133799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原式的倒数为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_⨹_1_b439b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80" name="yt_shape_112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41101"/>
                <a:ext cx="10740457" cy="1337995"/>
              </a:xfrm>
              <a:prstGeom prst="rect">
                <a:avLst/>
              </a:prstGeom>
              <a:blipFill rotWithShape="1">
                <a:blip r:embed="rId2"/>
                <a:stretch>
                  <a:fillRect l="-45" t="-367" r="-43" b="-266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349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yt_shape_11282"/>
          <p:cNvSpPr txBox="1"/>
          <p:nvPr/>
        </p:nvSpPr>
        <p:spPr>
          <a:xfrm>
            <a:off x="540000" y="836712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请你通过计算验证小明的解法的正确性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1328682"/>
                <a:ext cx="47901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790186" cy="775793"/>
              </a:xfrm>
              <a:prstGeom prst="rect">
                <a:avLst/>
              </a:prstGeom>
              <a:blipFill rotWithShape="1">
                <a:blip r:embed="rId1"/>
                <a:stretch>
                  <a:fillRect l="-9" t="-34" r="3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010863"/>
                <a:ext cx="25851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863"/>
                <a:ext cx="2585149" cy="765061"/>
              </a:xfrm>
              <a:prstGeom prst="rect">
                <a:avLst/>
              </a:prstGeom>
              <a:blipFill rotWithShape="1">
                <a:blip r:embed="rId2"/>
                <a:stretch>
                  <a:fillRect l="-16" t="-59" r="18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2682312"/>
                <a:ext cx="12945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2312"/>
                <a:ext cx="1294512" cy="765061"/>
              </a:xfrm>
              <a:prstGeom prst="rect">
                <a:avLst/>
              </a:prstGeom>
              <a:blipFill rotWithShape="1">
                <a:blip r:embed="rId3"/>
                <a:stretch>
                  <a:fillRect l="-32" t="-9" r="12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49989" y="3353761"/>
                <a:ext cx="10135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3761"/>
                <a:ext cx="1013524" cy="768045"/>
              </a:xfrm>
              <a:prstGeom prst="rect">
                <a:avLst/>
              </a:prstGeom>
              <a:blipFill rotWithShape="1">
                <a:blip r:embed="rId4"/>
                <a:stretch>
                  <a:fillRect l="-40" t="-42" r="47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449989" y="4028194"/>
            <a:ext cx="1551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所以正确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283" name="yt_shape_11283"/>
          <p:cNvSpPr txBox="1"/>
          <p:nvPr/>
        </p:nvSpPr>
        <p:spPr>
          <a:xfrm>
            <a:off x="540000" y="4562890"/>
            <a:ext cx="8463855" cy="5222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由此可以得到结论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一个数的倒数的倒数等于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100" spc="-100" dirty="0">
                <a:latin typeface="Times New Roman" panose="02020603050405020304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所以正确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12789" y="4516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86" name="yt_shape_11286"/>
              <p:cNvSpPr txBox="1"/>
              <p:nvPr/>
            </p:nvSpPr>
            <p:spPr>
              <a:xfrm>
                <a:off x="540000" y="900000"/>
                <a:ext cx="8112798" cy="48108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请你运用小明的解法计算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原式的倒数为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86" name="yt_shape_11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12798" cy="4810804"/>
              </a:xfrm>
              <a:prstGeom prst="rect">
                <a:avLst/>
              </a:prstGeom>
              <a:blipFill rotWithShape="1">
                <a:blip r:embed="rId1"/>
                <a:stretch>
                  <a:fillRect l="-3" t="-4" r="-576" b="-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49989" y="152889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原式的倒数为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754789" y="2004386"/>
                <a:ext cx="3642423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2004386"/>
                <a:ext cx="3642423" cy="769315"/>
              </a:xfrm>
              <a:prstGeom prst="rect">
                <a:avLst/>
              </a:prstGeom>
              <a:blipFill rotWithShape="1">
                <a:blip r:embed="rId2"/>
                <a:stretch>
                  <a:fillRect l="-11" t="-42" r="1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680089"/>
                <a:ext cx="3899598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0089"/>
                <a:ext cx="3899598" cy="769316"/>
              </a:xfrm>
              <a:prstGeom prst="rect">
                <a:avLst/>
              </a:prstGeom>
              <a:blipFill rotWithShape="1">
                <a:blip r:embed="rId3"/>
                <a:stretch>
                  <a:fillRect l="-10" t="-51" r="12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3355793"/>
                <a:ext cx="6337998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5793"/>
                <a:ext cx="6337998" cy="769315"/>
              </a:xfrm>
              <a:prstGeom prst="rect">
                <a:avLst/>
              </a:prstGeom>
              <a:blipFill rotWithShape="1">
                <a:blip r:embed="rId4"/>
                <a:stretch>
                  <a:fillRect l="-6" t="-59" r="7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49989" y="403149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989" y="450698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49989" y="4982472"/>
                <a:ext cx="251371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2472"/>
                <a:ext cx="2513711" cy="728612"/>
              </a:xfrm>
              <a:prstGeom prst="rect">
                <a:avLst/>
              </a:prstGeom>
              <a:blipFill rotWithShape="1">
                <a:blip r:embed="rId5"/>
                <a:stretch>
                  <a:fillRect l="-16" t="-36" r="6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1" name="yt_shape_11221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运用乘法交换律和结合律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</a:endParaRPr>
          </a:p>
        </p:txBody>
      </p:sp>
      <p:sp>
        <p:nvSpPr>
          <p:cNvPr id="11222" name="yt_shape_11222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23" name="yt_shape_11223"/>
          <p:cNvSpPr txBox="1"/>
          <p:nvPr/>
        </p:nvSpPr>
        <p:spPr>
          <a:xfrm>
            <a:off x="540000" y="1868737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24" name="yt_shape_11224"/>
          <p:cNvSpPr txBox="1"/>
          <p:nvPr/>
        </p:nvSpPr>
        <p:spPr>
          <a:xfrm>
            <a:off x="540000" y="2348040"/>
            <a:ext cx="430887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125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4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125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4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25" name="yt_shape_11225"/>
              <p:cNvSpPr txBox="1"/>
              <p:nvPr/>
            </p:nvSpPr>
            <p:spPr>
              <a:xfrm>
                <a:off x="540000" y="3787606"/>
                <a:ext cx="575638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25" name="yt_shape_112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7606"/>
                <a:ext cx="5756384" cy="641779"/>
              </a:xfrm>
              <a:prstGeom prst="rect">
                <a:avLst/>
              </a:prstGeom>
              <a:blipFill rotWithShape="1">
                <a:blip r:embed="rId1"/>
                <a:stretch>
                  <a:fillRect l="-4" t="-73" r="-1395" b="-5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27" name="yt_shape_11227"/>
              <p:cNvSpPr txBox="1"/>
              <p:nvPr/>
            </p:nvSpPr>
            <p:spPr>
              <a:xfrm>
                <a:off x="540000" y="4480173"/>
                <a:ext cx="4986943" cy="1589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27" name="yt_shape_112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80173"/>
                <a:ext cx="4986943" cy="1589666"/>
              </a:xfrm>
              <a:prstGeom prst="rect">
                <a:avLst/>
              </a:prstGeom>
              <a:blipFill rotWithShape="1">
                <a:blip r:embed="rId2"/>
                <a:stretch>
                  <a:fillRect l="-5" t="-16" r="-1759" b="-2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289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9989" y="230123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277672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325221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49989" y="4433367"/>
                <a:ext cx="51187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3367"/>
                <a:ext cx="5118798" cy="768046"/>
              </a:xfrm>
              <a:prstGeom prst="rect">
                <a:avLst/>
              </a:prstGeom>
              <a:blipFill rotWithShape="1">
                <a:blip r:embed="rId4"/>
                <a:stretch>
                  <a:fillRect l="-8" t="-56" r="9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449989" y="510780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989" y="5583289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29" name="yt_shape_11229"/>
              <p:cNvSpPr txBox="1"/>
              <p:nvPr/>
            </p:nvSpPr>
            <p:spPr>
              <a:xfrm>
                <a:off x="540000" y="900000"/>
                <a:ext cx="6549870" cy="33864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en-US" altLang="zh-CN" sz="1500" b="0" i="1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48" charset="0"/>
                  <a:ea typeface="Cambria Math" panose="02040503050406030204" pitchFamily="18" charset="0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29" name="yt_shape_11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49870" cy="3386440"/>
              </a:xfrm>
              <a:prstGeom prst="rect">
                <a:avLst/>
              </a:prstGeom>
              <a:blipFill rotWithShape="1">
                <a:blip r:embed="rId1"/>
                <a:stretch>
                  <a:fillRect l="-4" t="-6" r="-861" b="-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34803"/>
                <a:ext cx="37710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03"/>
                <a:ext cx="3771011" cy="775221"/>
              </a:xfrm>
              <a:prstGeom prst="rect">
                <a:avLst/>
              </a:prstGeom>
              <a:blipFill rotWithShape="1">
                <a:blip r:embed="rId2"/>
                <a:stretch>
                  <a:fillRect l="-11" t="-1" r="4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2216412"/>
                <a:ext cx="37710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6412"/>
                <a:ext cx="3771011" cy="775221"/>
              </a:xfrm>
              <a:prstGeom prst="rect">
                <a:avLst/>
              </a:prstGeom>
              <a:blipFill rotWithShape="1">
                <a:blip r:embed="rId3"/>
                <a:stretch>
                  <a:fillRect l="-11" t="-34" r="4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898021"/>
                <a:ext cx="11659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8021"/>
                <a:ext cx="1165924" cy="767474"/>
              </a:xfrm>
              <a:prstGeom prst="rect">
                <a:avLst/>
              </a:prstGeom>
              <a:blipFill rotWithShape="1">
                <a:blip r:embed="rId4"/>
                <a:stretch>
                  <a:fillRect l="-35" t="-67" r="41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3571883"/>
                <a:ext cx="8611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1883"/>
                <a:ext cx="861124" cy="728612"/>
              </a:xfrm>
              <a:prstGeom prst="rect">
                <a:avLst/>
              </a:prstGeom>
              <a:blipFill rotWithShape="1">
                <a:blip r:embed="rId5"/>
                <a:stretch>
                  <a:fillRect l="-47" t="-1" r="5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33" name="yt_shape_11233"/>
              <p:cNvSpPr txBox="1"/>
              <p:nvPr/>
            </p:nvSpPr>
            <p:spPr>
              <a:xfrm>
                <a:off x="540000" y="900000"/>
                <a:ext cx="4009111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3100" b="0" i="0" u="none">
                    <a:solidFill>
                      <a:srgbClr val="1EE3CF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sym typeface="Finished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0" u="none">
                    <a:solidFill>
                      <a:srgbClr val="1EE3CF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33" name="yt_shape_112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09111" cy="649152"/>
              </a:xfrm>
              <a:prstGeom prst="rect">
                <a:avLst/>
              </a:prstGeom>
              <a:blipFill rotWithShape="1">
                <a:blip r:embed="rId1"/>
                <a:stretch>
                  <a:fillRect l="-6" t="-32" r="-2424" b="-174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35" name="yt_shape_11235"/>
              <p:cNvSpPr txBox="1"/>
              <p:nvPr/>
            </p:nvSpPr>
            <p:spPr>
              <a:xfrm>
                <a:off x="540000" y="1599940"/>
                <a:ext cx="3803926" cy="27024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en-US" altLang="zh-CN" sz="1500" b="0" i="1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48" charset="0"/>
                  <a:ea typeface="Cambria Math" panose="02040503050406030204" pitchFamily="18" charset="0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35" name="yt_shape_112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9940"/>
                <a:ext cx="3803926" cy="2702471"/>
              </a:xfrm>
              <a:prstGeom prst="rect">
                <a:avLst/>
              </a:prstGeom>
              <a:blipFill rotWithShape="1">
                <a:blip r:embed="rId2"/>
                <a:stretch>
                  <a:fillRect l="-7" t="-14" r="-2323" b="-1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31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475" y="1076986"/>
            <a:ext cx="98489" cy="288901"/>
          </a:xfrm>
          <a:prstGeom prst="rect">
            <a:avLst/>
          </a:prstGeom>
        </p:spPr>
      </p:pic>
      <p:pic>
        <p:nvPicPr>
          <p:cNvPr id="5" name="yt_shape_17236134031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313" y="1151495"/>
            <a:ext cx="47688" cy="1398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53134"/>
                <a:ext cx="394722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53134"/>
                <a:ext cx="3947223" cy="775793"/>
              </a:xfrm>
              <a:prstGeom prst="rect">
                <a:avLst/>
              </a:prstGeom>
              <a:blipFill rotWithShape="1">
                <a:blip r:embed="rId5"/>
                <a:stretch>
                  <a:fillRect l="-10" t="-72" r="12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235315"/>
                <a:ext cx="394722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35315"/>
                <a:ext cx="3947223" cy="775792"/>
              </a:xfrm>
              <a:prstGeom prst="rect">
                <a:avLst/>
              </a:prstGeom>
              <a:blipFill rotWithShape="1">
                <a:blip r:embed="rId6"/>
                <a:stretch>
                  <a:fillRect l="-10" t="-15" r="12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49989" y="2917495"/>
                <a:ext cx="15993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7495"/>
                <a:ext cx="1599312" cy="769062"/>
              </a:xfrm>
              <a:prstGeom prst="rect">
                <a:avLst/>
              </a:prstGeom>
              <a:blipFill rotWithShape="1">
                <a:blip r:embed="rId7"/>
                <a:stretch>
                  <a:fillRect l="-26" t="-40" r="10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449989" y="3592945"/>
                <a:ext cx="12945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2945"/>
                <a:ext cx="1294512" cy="730136"/>
              </a:xfrm>
              <a:prstGeom prst="rect">
                <a:avLst/>
              </a:prstGeom>
              <a:blipFill rotWithShape="1">
                <a:blip r:embed="rId8"/>
                <a:stretch>
                  <a:fillRect l="-32" t="-16" r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7" name="yt_shape_11237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正用分配律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</a:endParaRPr>
          </a:p>
        </p:txBody>
      </p:sp>
      <p:sp>
        <p:nvSpPr>
          <p:cNvPr id="11238" name="yt_shape_11238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39" name="yt_shape_11239"/>
              <p:cNvSpPr txBox="1"/>
              <p:nvPr/>
            </p:nvSpPr>
            <p:spPr>
              <a:xfrm>
                <a:off x="540000" y="1868737"/>
                <a:ext cx="496289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39" name="yt_shape_112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4962897" cy="649152"/>
              </a:xfrm>
              <a:prstGeom prst="rect">
                <a:avLst/>
              </a:prstGeom>
              <a:blipFill rotWithShape="1">
                <a:blip r:embed="rId1"/>
                <a:stretch>
                  <a:fillRect l="-5" t="-87" r="-1664" b="-5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41" name="yt_shape_11241"/>
              <p:cNvSpPr txBox="1"/>
              <p:nvPr/>
            </p:nvSpPr>
            <p:spPr>
              <a:xfrm>
                <a:off x="540000" y="2568677"/>
                <a:ext cx="7578998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21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41" name="yt_shape_112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677"/>
                <a:ext cx="7578998" cy="1597489"/>
              </a:xfrm>
              <a:prstGeom prst="rect">
                <a:avLst/>
              </a:prstGeom>
              <a:blipFill rotWithShape="1">
                <a:blip r:embed="rId2"/>
                <a:stretch>
                  <a:fillRect l="-3" t="-6" r="-756" b="-2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32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2521871"/>
                <a:ext cx="768578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1871"/>
                <a:ext cx="7685787" cy="775793"/>
              </a:xfrm>
              <a:prstGeom prst="rect">
                <a:avLst/>
              </a:prstGeom>
              <a:blipFill rotWithShape="1">
                <a:blip r:embed="rId4"/>
                <a:stretch>
                  <a:fillRect l="-5" t="-37" r="2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449989" y="320405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3679541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43" name="yt_shape_11243"/>
              <p:cNvSpPr txBox="1"/>
              <p:nvPr/>
            </p:nvSpPr>
            <p:spPr>
              <a:xfrm>
                <a:off x="540000" y="900000"/>
                <a:ext cx="4664739" cy="33607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en-US" altLang="zh-CN" sz="1500" b="0" i="1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48" charset="0"/>
                  <a:ea typeface="Cambria Math" panose="02040503050406030204" pitchFamily="18" charset="0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89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43" name="yt_shape_112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64739" cy="3360728"/>
              </a:xfrm>
              <a:prstGeom prst="rect">
                <a:avLst/>
              </a:prstGeom>
              <a:blipFill rotWithShape="1">
                <a:blip r:embed="rId1"/>
                <a:stretch>
                  <a:fillRect l="-5" t="-6" r="-2063" b="-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27882"/>
                <a:ext cx="479971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100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882"/>
                <a:ext cx="4799711" cy="768299"/>
              </a:xfrm>
              <a:prstGeom prst="rect">
                <a:avLst/>
              </a:prstGeom>
              <a:blipFill rotWithShape="1">
                <a:blip r:embed="rId2"/>
                <a:stretch>
                  <a:fillRect l="-9" t="-9" r="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2202569"/>
                <a:ext cx="434251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569"/>
                <a:ext cx="4342511" cy="768300"/>
              </a:xfrm>
              <a:prstGeom prst="rect">
                <a:avLst/>
              </a:prstGeom>
              <a:blipFill rotWithShape="1">
                <a:blip r:embed="rId3"/>
                <a:stretch>
                  <a:fillRect l="-9" t="-51" r="4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877257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900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257"/>
                <a:ext cx="1775523" cy="765061"/>
              </a:xfrm>
              <a:prstGeom prst="rect">
                <a:avLst/>
              </a:prstGeom>
              <a:blipFill rotWithShape="1">
                <a:blip r:embed="rId4"/>
                <a:stretch>
                  <a:fillRect l="-23" t="-9" r="-546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3548706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89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8706"/>
                <a:ext cx="1623124" cy="726326"/>
              </a:xfrm>
              <a:prstGeom prst="rect">
                <a:avLst/>
              </a:prstGeom>
              <a:blipFill rotWithShape="1">
                <a:blip r:embed="rId5"/>
                <a:stretch>
                  <a:fillRect l="-25" t="-45" r="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47" name="yt_shape_11247"/>
              <p:cNvSpPr txBox="1"/>
              <p:nvPr/>
            </p:nvSpPr>
            <p:spPr>
              <a:xfrm>
                <a:off x="540000" y="900000"/>
                <a:ext cx="3683701" cy="33866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en-US" altLang="zh-CN" sz="1500" b="0" i="1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48" charset="0"/>
                  <a:ea typeface="Cambria Math" panose="02040503050406030204" pitchFamily="18" charset="0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en-US" altLang="zh-CN" sz="1500" b="0" i="1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48" charset="0"/>
                  <a:ea typeface="Cambria Math" panose="02040503050406030204" pitchFamily="18" charset="0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en-US" altLang="zh-CN" sz="1500" b="0" i="1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48" charset="0"/>
                  <a:ea typeface="Cambria Math" panose="02040503050406030204" pitchFamily="18" charset="0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47" name="yt_shape_112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683701" cy="3386633"/>
              </a:xfrm>
              <a:prstGeom prst="rect">
                <a:avLst/>
              </a:prstGeom>
              <a:blipFill rotWithShape="1">
                <a:blip r:embed="rId1"/>
                <a:stretch>
                  <a:fillRect l="-7" t="-6" r="-1457" b="-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34867"/>
                <a:ext cx="3828161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105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67"/>
                <a:ext cx="3828161" cy="775284"/>
              </a:xfrm>
              <a:prstGeom prst="rect">
                <a:avLst/>
              </a:prstGeom>
              <a:blipFill rotWithShape="1">
                <a:blip r:embed="rId2"/>
                <a:stretch>
                  <a:fillRect l="-11" t="-9" r="-11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2216539"/>
                <a:ext cx="2527999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105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6539"/>
                <a:ext cx="2527999" cy="775285"/>
              </a:xfrm>
              <a:prstGeom prst="rect">
                <a:avLst/>
              </a:prstGeom>
              <a:blipFill rotWithShape="1">
                <a:blip r:embed="rId3"/>
                <a:stretch>
                  <a:fillRect l="-16" t="-50" r="19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2898212"/>
                <a:ext cx="13183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8212"/>
                <a:ext cx="1318324" cy="767474"/>
              </a:xfrm>
              <a:prstGeom prst="rect">
                <a:avLst/>
              </a:prstGeom>
              <a:blipFill rotWithShape="1">
                <a:blip r:embed="rId4"/>
                <a:stretch>
                  <a:fillRect l="-31" t="-9" r="-735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3572074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2074"/>
                <a:ext cx="1165924" cy="728612"/>
              </a:xfrm>
              <a:prstGeom prst="rect">
                <a:avLst/>
              </a:prstGeom>
              <a:blipFill rotWithShape="1">
                <a:blip r:embed="rId5"/>
                <a:stretch>
                  <a:fillRect l="-35" t="-27" r="41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51" name="yt_shape_11251"/>
              <p:cNvSpPr txBox="1"/>
              <p:nvPr/>
            </p:nvSpPr>
            <p:spPr>
              <a:xfrm>
                <a:off x="540000" y="900000"/>
                <a:ext cx="9781524" cy="22863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35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51" name="yt_shape_112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81524" cy="2286332"/>
              </a:xfrm>
              <a:prstGeom prst="rect">
                <a:avLst/>
              </a:prstGeom>
              <a:blipFill rotWithShape="1">
                <a:blip r:embed="rId1"/>
                <a:stretch>
                  <a:fillRect l="-3" t="-9" r="-257" b="-1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1535375"/>
                <a:ext cx="9867012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9867012" cy="775792"/>
              </a:xfrm>
              <a:prstGeom prst="rect">
                <a:avLst/>
              </a:prstGeom>
              <a:blipFill rotWithShape="1">
                <a:blip r:embed="rId2"/>
                <a:stretch>
                  <a:fillRect l="-4" t="-75" r="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449989" y="221755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269304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5" name="yt_shape_11255"/>
          <p:cNvSpPr txBox="1"/>
          <p:nvPr/>
        </p:nvSpPr>
        <p:spPr>
          <a:xfrm>
            <a:off x="540000" y="764704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Times New Roman" panose="02020603050405020304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逆用分配律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4"/>
              <a:ea typeface="黑体" panose="02010609060101010101" pitchFamily="24" charset="-122"/>
            </a:endParaRPr>
          </a:p>
        </p:txBody>
      </p:sp>
      <p:sp>
        <p:nvSpPr>
          <p:cNvPr id="11256" name="yt_shape_11256"/>
          <p:cNvSpPr txBox="1"/>
          <p:nvPr/>
        </p:nvSpPr>
        <p:spPr>
          <a:xfrm>
            <a:off x="540000" y="120335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59" name="yt_shape_11259"/>
              <p:cNvSpPr txBox="1"/>
              <p:nvPr/>
            </p:nvSpPr>
            <p:spPr>
              <a:xfrm>
                <a:off x="540000" y="2376181"/>
                <a:ext cx="5126403" cy="20039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1259" name="yt_shape_112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6181"/>
                <a:ext cx="5126403" cy="200394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-1790" b="-1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61" name="yt_shape_11261"/>
          <p:cNvSpPr txBox="1"/>
          <p:nvPr/>
        </p:nvSpPr>
        <p:spPr>
          <a:xfrm>
            <a:off x="540000" y="4430916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2" name="yt_shape_11262"/>
          <p:cNvSpPr txBox="1"/>
          <p:nvPr/>
        </p:nvSpPr>
        <p:spPr>
          <a:xfrm>
            <a:off x="540000" y="4910219"/>
            <a:ext cx="738663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8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4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yt_shape_17236134033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16973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2329375"/>
                <a:ext cx="52569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9375"/>
                <a:ext cx="5256911" cy="769062"/>
              </a:xfrm>
              <a:prstGeom prst="rect">
                <a:avLst/>
              </a:prstGeom>
              <a:blipFill rotWithShape="1">
                <a:blip r:embed="rId3"/>
                <a:stretch>
                  <a:fillRect l="-8" t="-25" r="3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3004825"/>
                <a:ext cx="23613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4825"/>
                <a:ext cx="2361311" cy="769061"/>
              </a:xfrm>
              <a:prstGeom prst="rect">
                <a:avLst/>
              </a:prstGeom>
              <a:blipFill rotWithShape="1">
                <a:blip r:embed="rId4"/>
                <a:stretch>
                  <a:fillRect l="-17" t="-1" r="7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3680274"/>
                <a:ext cx="11659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0274"/>
                <a:ext cx="1165924" cy="727279"/>
              </a:xfrm>
              <a:prstGeom prst="rect">
                <a:avLst/>
              </a:prstGeom>
              <a:blipFill rotWithShape="1">
                <a:blip r:embed="rId5"/>
                <a:stretch>
                  <a:fillRect l="-35" t="-62" r="41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49989" y="4863413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989" y="5338901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989" y="581438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989" y="628987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750" y="1649730"/>
            <a:ext cx="6692900" cy="8521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3173</Words>
  <Application>WPS 演示</Application>
  <PresentationFormat>宽屏</PresentationFormat>
  <Paragraphs>244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楷体</vt:lpstr>
      <vt:lpstr>黑体</vt:lpstr>
      <vt:lpstr>_⨹_9_4ad82</vt:lpstr>
      <vt:lpstr>Segoe Print</vt:lpstr>
      <vt:lpstr>Finished</vt:lpstr>
      <vt:lpstr>Cambria Math</vt:lpstr>
      <vt:lpstr>Times New Roman</vt:lpstr>
      <vt:lpstr>_⨹_4_e682c</vt:lpstr>
      <vt:lpstr>_⨹_1_b439b</vt:lpstr>
      <vt:lpstr>,isEnd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9</cp:revision>
  <dcterms:created xsi:type="dcterms:W3CDTF">2024-08-14T05:26:00Z</dcterms:created>
  <dcterms:modified xsi:type="dcterms:W3CDTF">2025-06-20T06:36:55Z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