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sldIdLst>
    <p:sldId id="303" r:id="rId4"/>
    <p:sldId id="306" r:id="rId5"/>
    <p:sldId id="308" r:id="rId6"/>
    <p:sldId id="310" r:id="rId7"/>
    <p:sldId id="315" r:id="rId8"/>
    <p:sldId id="319" r:id="rId9"/>
    <p:sldId id="325" r:id="rId10"/>
    <p:sldId id="321" r:id="rId11"/>
    <p:sldId id="322" r:id="rId12"/>
    <p:sldId id="323" r:id="rId13"/>
    <p:sldId id="324" r:id="rId14"/>
    <p:sldId id="326" r:id="rId15"/>
    <p:sldId id="25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83" autoAdjust="0"/>
    <p:restoredTop sz="94660"/>
  </p:normalViewPr>
  <p:slideViewPr>
    <p:cSldViewPr showGuides="1">
      <p:cViewPr varScale="1">
        <p:scale>
          <a:sx n="91" d="100"/>
          <a:sy n="91" d="100"/>
        </p:scale>
        <p:origin x="108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slideLayout" Target="../slideLayouts/slideLayout9.xml"/><Relationship Id="rId7" Type="http://schemas.openxmlformats.org/officeDocument/2006/relationships/slideLayout" Target="../slideLayouts/slideLayout8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59" name="yt_shape_15359"/>
          <p:cNvSpPr txBox="1"/>
          <p:nvPr/>
        </p:nvSpPr>
        <p:spPr>
          <a:xfrm>
            <a:off x="540000" y="900000"/>
            <a:ext cx="643766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一、选择题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黑体" panose="02010609060101010101" pitchFamily="24" charset="-122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是二元一次方程的是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5361" name="yt_table_15361" title="H_74.88"/>
          <p:cNvGraphicFramePr>
            <a:graphicFrameLocks noGrp="1"/>
          </p:cNvGraphicFramePr>
          <p:nvPr/>
        </p:nvGraphicFramePr>
        <p:xfrm>
          <a:off x="540056" y="1858606"/>
          <a:ext cx="7496811" cy="950976"/>
        </p:xfrm>
        <a:graphic>
          <a:graphicData uri="http://schemas.openxmlformats.org/drawingml/2006/table">
            <a:tbl>
              <a:tblPr/>
              <a:tblGrid>
                <a:gridCol w="4828223"/>
                <a:gridCol w="2668588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12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14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5363" name="yt_shape_15363"/>
              <p:cNvSpPr txBox="1"/>
              <p:nvPr/>
            </p:nvSpPr>
            <p:spPr>
              <a:xfrm>
                <a:off x="540000" y="2860160"/>
                <a:ext cx="9279913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如果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是二元一次方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5363" name="yt_shape_153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60160"/>
                <a:ext cx="9279913" cy="1070934"/>
              </a:xfrm>
              <a:prstGeom prst="rect">
                <a:avLst/>
              </a:prstGeom>
              <a:blipFill rotWithShape="1">
                <a:blip r:embed="rId1"/>
                <a:stretch>
                  <a:fillRect l="-3" t="-11" r="-237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365" name="yt_table_15365" title="H_37.44"/>
          <p:cNvGraphicFramePr>
            <a:graphicFrameLocks noGrp="1"/>
          </p:cNvGraphicFramePr>
          <p:nvPr/>
        </p:nvGraphicFramePr>
        <p:xfrm>
          <a:off x="540056" y="3981882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/>
                <a:gridCol w="2405380"/>
                <a:gridCol w="2100580"/>
                <a:gridCol w="11858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1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01258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27353" y="2922883"/>
            <a:ext cx="383285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429" name="yt_shape_15429"/>
              <p:cNvSpPr txBox="1"/>
              <p:nvPr/>
            </p:nvSpPr>
            <p:spPr>
              <a:xfrm>
                <a:off x="540119" y="900000"/>
                <a:ext cx="11492915" cy="43620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易错题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地的路有一段上坡路与一段平路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sym typeface="_⨹_5_0e3ca"/>
                  </a:rPr>
                  <a:t>小强骑自行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车保持上坡每小时走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10km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平路每小时走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12km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下坡每小时走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20km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sym typeface="_⨹_1_9d6f3"/>
                  </a:rPr>
                  <a:t>B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地需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地需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45min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地的全程是多少千米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？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设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从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到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地的上坡路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平路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得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4"/>
                  <a:ea typeface="楷体" panose="02010609060101010101" pitchFamily="24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12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20</m:t>
                                </m:r>
                              </m:den>
                            </m:f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12</m:t>
                                </m:r>
                              </m:den>
                            </m:f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45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60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4"/>
                  <a:ea typeface="楷体" panose="02010609060101010101" pitchFamily="24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答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到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地的全程是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11km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5429" name="yt_shape_154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362028"/>
              </a:xfrm>
              <a:prstGeom prst="rect">
                <a:avLst/>
              </a:prstGeom>
              <a:blipFill rotWithShape="1">
                <a:blip r:embed="rId1"/>
                <a:stretch>
                  <a:fillRect l="-3" t="-5" r="4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450108" y="2279658"/>
            <a:ext cx="8990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设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到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地的上坡路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平路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50108" y="2755146"/>
                <a:ext cx="395344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20</m:t>
                                </m:r>
                              </m:den>
                            </m:f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12</m:t>
                                </m:r>
                              </m:den>
                            </m:f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45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60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3953446" cy="1611643"/>
              </a:xfrm>
              <a:prstGeom prst="rect">
                <a:avLst/>
              </a:prstGeom>
              <a:blipFill rotWithShape="1">
                <a:blip r:embed="rId2"/>
                <a:stretch>
                  <a:fillRect l="-13" t="-32" r="12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450108" y="4273177"/>
            <a:ext cx="421849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108" y="4748665"/>
            <a:ext cx="432009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到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地的全程是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11km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434" name="yt_shape_15434"/>
              <p:cNvSpPr txBox="1"/>
              <p:nvPr/>
            </p:nvSpPr>
            <p:spPr>
              <a:xfrm>
                <a:off x="540119" y="900000"/>
                <a:ext cx="11492915" cy="44909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福林制衣厂现有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名制作服装的工人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sym typeface="_⨹_13_32c41"/>
                  </a:rPr>
                  <a:t>每天都制作某种品牌的衬衫和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裤子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每人每天可制作这种衬衫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件或裤子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若该厂要求每天制作的衬衫和裤子数量相等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sym typeface="_⨹_13_70a46"/>
                  </a:rPr>
                  <a:t>则应各安排多少人制作衬衫和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裤子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？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设安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排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人制作衬衫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人制作裤子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可列方程组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sym typeface="_⨹_2_9e05c"/>
                  </a:rPr>
                  <a:t>解得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 smtClean="0">
                              <a:solidFill>
                                <a:srgbClr val="FE0000">
                                  <a:alpha val="0"/>
                                </a:srgbClr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15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20603050405020304" pitchFamily="48" charset="0"/>
                                  <a:ea typeface="宋体" panose="02010600030101010101" pitchFamily="2" charset="-122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9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20603050405020304" pitchFamily="48" charset="0"/>
                                  <a:ea typeface="宋体" panose="02010600030101010101" pitchFamily="2" charset="-122"/>
                                </a:rPr>
                                <m:t>.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4"/>
                  <a:ea typeface="楷体" panose="02010609060101010101" pitchFamily="24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安排制作衬衫和裤子的人数分别为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人和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5434" name="yt_shape_154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90909"/>
              </a:xfrm>
              <a:prstGeom prst="rect">
                <a:avLst/>
              </a:prstGeom>
              <a:blipFill rotWithShape="1">
                <a:blip r:embed="rId1"/>
                <a:stretch>
                  <a:fillRect l="-3" t="-5" r="4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50108" y="2755146"/>
                <a:ext cx="1062507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设安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排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人制作衬衫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人制作裤子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可列方程组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  <a:sym typeface="_⨹_2_9e05c"/>
                  </a:rPr>
                  <a:t>解得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10625075" cy="1154189"/>
              </a:xfrm>
              <a:prstGeom prst="rect">
                <a:avLst/>
              </a:prstGeom>
              <a:blipFill rotWithShape="1">
                <a:blip r:embed="rId2"/>
                <a:stretch>
                  <a:fillRect l="-5" t="-6702" r="1" b="-6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50108" y="3815723"/>
                <a:ext cx="154070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15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20603050405020304" pitchFamily="48" charset="0"/>
                                  <a:ea typeface="宋体" panose="02010600030101010101" pitchFamily="2" charset="-122"/>
                                </a:rPr>
                                <m:t>，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9</m:t>
                              </m:r>
                              <m:r>
                                <m:rPr>
                                  <m:nor/>
                                </m:rP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20603050405020304" pitchFamily="48" charset="0"/>
                                  <a:ea typeface="宋体" panose="02010600030101010101" pitchFamily="2" charset="-122"/>
                                </a:rPr>
                                <m:t>.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15723"/>
                <a:ext cx="1540701" cy="1154189"/>
              </a:xfrm>
              <a:prstGeom prst="rect">
                <a:avLst/>
              </a:prstGeom>
              <a:blipFill rotWithShape="1">
                <a:blip r:embed="rId3"/>
                <a:stretch>
                  <a:fillRect l="-34" t="-1" r="5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450108" y="4876300"/>
            <a:ext cx="6885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安排制作衬衫和裤子的人数分别为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人和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437" name="yt_shape_15437"/>
              <p:cNvSpPr txBox="1"/>
              <p:nvPr/>
            </p:nvSpPr>
            <p:spPr>
              <a:xfrm>
                <a:off x="540119" y="900000"/>
                <a:ext cx="11492915" cy="34199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已知制作一件衬衫可获得利润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制作一条裤子可获得利润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sym typeface="_⨹_3_868d0"/>
                  </a:rPr>
                  <a:t>若该厂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要求每天获得利润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则需要安排多少名工人制作衬衫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？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设安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排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人制作衬衫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人制作裤子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可获得要求的利润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  <a:sym typeface="_⨹_3_e2078"/>
                  </a:rPr>
                  <a:t>可列方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程组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4"/>
                  <a:ea typeface="楷体" panose="02010609060101010101" pitchFamily="24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30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16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2100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4"/>
                  <a:ea typeface="楷体" panose="02010609060101010101" pitchFamily="24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需要安排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名工人制作衬衫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5437" name="yt_shape_154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19975"/>
              </a:xfrm>
              <a:prstGeom prst="rect">
                <a:avLst/>
              </a:prstGeom>
              <a:blipFill rotWithShape="1">
                <a:blip r:embed="rId1"/>
                <a:stretch>
                  <a:fillRect l="-3" t="-6" r="4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450108" y="1804170"/>
            <a:ext cx="112671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设安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排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人制作衬衫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人制作裤子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可获得要求的利润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2100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  <a:sym typeface="_⨹_3_e2078"/>
              </a:rPr>
              <a:t>可列方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108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程组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50108" y="2755146"/>
                <a:ext cx="588111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16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2100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5881116" cy="1154189"/>
              </a:xfrm>
              <a:prstGeom prst="rect">
                <a:avLst/>
              </a:prstGeom>
              <a:blipFill rotWithShape="1">
                <a:blip r:embed="rId2"/>
                <a:stretch>
                  <a:fillRect l="-9" t="-45" r="5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/>
          <p:cNvSpPr txBox="1"/>
          <p:nvPr/>
        </p:nvSpPr>
        <p:spPr>
          <a:xfrm>
            <a:off x="450108" y="3815723"/>
            <a:ext cx="459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需要安排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名工人制作衬衫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4" charset="-122"/>
                <a:ea typeface="黑体" panose="02010609060101010101" pitchFamily="24" charset="-122"/>
                <a:cs typeface="+mn-cs"/>
              </a:rPr>
              <a:t>课件使用说明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24" charset="-122"/>
              <a:ea typeface="黑体" panose="02010609060101010101" pitchFamily="24" charset="-122"/>
              <a:cs typeface="+mn-cs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367" name="yt_shape_15367"/>
              <p:cNvSpPr txBox="1"/>
              <p:nvPr/>
            </p:nvSpPr>
            <p:spPr>
              <a:xfrm>
                <a:off x="540119" y="900000"/>
                <a:ext cx="11111999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用加减法解方程组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如果消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去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最简捷的方法是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5367" name="yt_shape_153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247008"/>
              </a:xfrm>
              <a:prstGeom prst="rect">
                <a:avLst/>
              </a:prstGeom>
              <a:blipFill rotWithShape="1">
                <a:blip r:embed="rId1"/>
                <a:stretch>
                  <a:fillRect l="-3" t="-16" r="-1447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369" name="yt_table_15369" title="H_74.88"/>
          <p:cNvGraphicFramePr>
            <a:graphicFrameLocks noGrp="1"/>
          </p:cNvGraphicFramePr>
          <p:nvPr/>
        </p:nvGraphicFramePr>
        <p:xfrm>
          <a:off x="540056" y="2197796"/>
          <a:ext cx="6639243" cy="950976"/>
        </p:xfrm>
        <a:graphic>
          <a:graphicData uri="http://schemas.openxmlformats.org/drawingml/2006/table">
            <a:tbl>
              <a:tblPr/>
              <a:tblGrid>
                <a:gridCol w="3794443"/>
                <a:gridCol w="2844800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①×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①×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①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①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5371" name="yt_shape_15371"/>
              <p:cNvSpPr txBox="1"/>
              <p:nvPr/>
            </p:nvSpPr>
            <p:spPr>
              <a:xfrm>
                <a:off x="540119" y="3199350"/>
                <a:ext cx="11492915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小明解得方程组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★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但由于不小心滴上了两滴墨水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sym typeface="_⨹_1_80b13"/>
                  </a:rPr>
                  <a:t>刚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好遮住了两个数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</a:rPr>
                  <a:t>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</a:rPr>
                  <a:t>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则这两个数分别为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5371" name="yt_shape_153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99350"/>
                <a:ext cx="11492915" cy="1499449"/>
              </a:xfrm>
              <a:prstGeom prst="rect">
                <a:avLst/>
              </a:prstGeom>
              <a:blipFill rotWithShape="1">
                <a:blip r:embed="rId2"/>
                <a:stretch>
                  <a:fillRect l="-3" t="-15" r="4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373" name="yt_table_15373" title="H_74.88"/>
          <p:cNvGraphicFramePr>
            <a:graphicFrameLocks noGrp="1"/>
          </p:cNvGraphicFramePr>
          <p:nvPr/>
        </p:nvGraphicFramePr>
        <p:xfrm>
          <a:off x="540056" y="4749587"/>
          <a:ext cx="5894706" cy="950976"/>
        </p:xfrm>
        <a:graphic>
          <a:graphicData uri="http://schemas.openxmlformats.org/drawingml/2006/table">
            <a:tbl>
              <a:tblPr/>
              <a:tblGrid>
                <a:gridCol w="3794443"/>
                <a:gridCol w="21002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26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8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26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8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26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26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5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0716788" y="948312"/>
            <a:ext cx="400748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79457" y="42131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375" name="yt_shape_15375"/>
              <p:cNvSpPr txBox="1"/>
              <p:nvPr/>
            </p:nvSpPr>
            <p:spPr>
              <a:xfrm>
                <a:off x="540000" y="900000"/>
                <a:ext cx="10036402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若单项式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5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与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b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a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1" u="none" spc="375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的值分别为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5375" name="yt_shape_153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036402" cy="641201"/>
              </a:xfrm>
              <a:prstGeom prst="rect">
                <a:avLst/>
              </a:prstGeom>
              <a:blipFill rotWithShape="1">
                <a:blip r:embed="rId1"/>
                <a:stretch>
                  <a:fillRect l="-2" t="-11916" r="-887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377" name="yt_table_15377" title="H_74.88"/>
          <p:cNvGraphicFramePr>
            <a:graphicFrameLocks noGrp="1"/>
          </p:cNvGraphicFramePr>
          <p:nvPr/>
        </p:nvGraphicFramePr>
        <p:xfrm>
          <a:off x="540056" y="1591989"/>
          <a:ext cx="7957186" cy="950976"/>
        </p:xfrm>
        <a:graphic>
          <a:graphicData uri="http://schemas.openxmlformats.org/drawingml/2006/table">
            <a:tbl>
              <a:tblPr/>
              <a:tblGrid>
                <a:gridCol w="4675823"/>
                <a:gridCol w="32813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5379" name="yt_shape_15379"/>
          <p:cNvSpPr txBox="1"/>
          <p:nvPr/>
        </p:nvSpPr>
        <p:spPr>
          <a:xfrm>
            <a:off x="540119" y="259354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解诗谜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悟空顺风探妖踪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千里只用四分钟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归时四分行六百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sym typeface="_⨹_6_350b5"/>
              </a:rPr>
              <a:t>试问风速是多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题目的意思是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孙悟空追寻妖精的行踪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去时顺风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里只用了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4min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sym typeface="_⨹_2_cb4a8"/>
              </a:rPr>
              <a:t>回来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时逆风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4min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只走了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则风的速度是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</a:rPr>
              <a:t>　　　　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/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古代单位制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sym typeface="_⨹_1_94775"/>
              </a:rPr>
              <a:t>1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500m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5380" name="yt_table_15380" title="H_37.44"/>
          <p:cNvGraphicFramePr>
            <a:graphicFrameLocks noGrp="1"/>
          </p:cNvGraphicFramePr>
          <p:nvPr/>
        </p:nvGraphicFramePr>
        <p:xfrm>
          <a:off x="540056" y="4513241"/>
          <a:ext cx="8571866" cy="475488"/>
        </p:xfrm>
        <a:graphic>
          <a:graphicData uri="http://schemas.openxmlformats.org/drawingml/2006/table">
            <a:tbl>
              <a:tblPr/>
              <a:tblGrid>
                <a:gridCol w="2270443"/>
                <a:gridCol w="2405380"/>
                <a:gridCol w="2405380"/>
                <a:gridCol w="14906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50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200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500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4"/>
                          <a:ea typeface="宋体" panose="02010600030101010101" pitchFamily="2" charset="-122"/>
                        </a:rPr>
                        <a:t> 600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9576526" y="853194"/>
            <a:ext cx="383285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7846" y="397320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384" name="yt_shape_15384"/>
              <p:cNvSpPr txBox="1"/>
              <p:nvPr/>
            </p:nvSpPr>
            <p:spPr>
              <a:xfrm>
                <a:off x="540119" y="900000"/>
                <a:ext cx="11492915" cy="52911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</a:rPr>
                  <a:t>二、填空题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</a:rPr>
                  <a:t>每题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</a:rPr>
                  <a:t>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sym typeface=",isEnd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,isEnd"/>
                </a:endParaRPr>
              </a:p>
              <a:p>
                <a:pPr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已知方程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含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的代数式表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</a:rPr>
                  <a:t> 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</a:rPr>
                  <a:t> </a:t>
                </a:r>
                <a:r>
                  <a:rPr sz="100" spc="-100">
                    <a:latin typeface="Times New Roman" panose="02020603050405020304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sym typeface=",isEnd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,isEnd"/>
                </a:endParaRPr>
              </a:p>
              <a:p>
                <a:pPr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的解为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IsAddLineIsAddLine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sym typeface=",isEnd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,isEnd"/>
                </a:endParaRPr>
              </a:p>
              <a:p>
                <a:pPr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一个长方形的周长是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70cm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长比宽多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设长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宽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sym typeface="_⨹_5_946f6,isEnd"/>
                  </a:rPr>
                  <a:t>可列出二元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一次方程组是</a:t>
                </a:r>
                <a:r>
                  <a:rPr sz="6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</a:rPr>
                  <a:t>                 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</a:rPr>
                  <a:t> </a:t>
                </a:r>
                <a:r>
                  <a:rPr sz="100" spc="-100">
                    <a:latin typeface="Times New Roman" panose="02020603050405020304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sym typeface=",isEnd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,isEnd"/>
                </a:endParaRPr>
              </a:p>
              <a:p>
                <a:pPr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三元一次方程组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的解为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IsAddLineIsAddLine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  <m:t>𝑧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IsAddLineIsAddLine"/>
                              </a:rPr>
                              <m:t>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sym typeface=",isEnd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,isEnd"/>
                </a:endParaRPr>
              </a:p>
            </p:txBody>
          </p:sp>
        </mc:Choice>
        <mc:Fallback>
          <p:sp>
            <p:nvSpPr>
              <p:cNvPr id="15384" name="yt_shape_153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291192"/>
              </a:xfrm>
              <a:prstGeom prst="rect">
                <a:avLst/>
              </a:prstGeom>
              <a:blipFill rotWithShape="1">
                <a:blip r:embed="rId1"/>
                <a:stretch>
                  <a:fillRect l="-3" t="-4" r="4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7238257" y="1328682"/>
            <a:ext cx="1324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6347925" y="1804170"/>
                <a:ext cx="16772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7925" y="1804170"/>
                <a:ext cx="1677226" cy="1154189"/>
              </a:xfrm>
              <a:prstGeom prst="rect">
                <a:avLst/>
              </a:prstGeom>
              <a:blipFill rotWithShape="1">
                <a:blip r:embed="rId2"/>
                <a:stretch>
                  <a:fillRect l="-28" t="-12" r="1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/>
          <p:cNvCxnSpPr/>
          <p:nvPr/>
        </p:nvCxnSpPr>
        <p:spPr>
          <a:xfrm>
            <a:off x="6133136" y="2930603"/>
            <a:ext cx="180200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2583708" y="3036544"/>
                <a:ext cx="2753043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70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3708" y="3036544"/>
                <a:ext cx="2753043" cy="1328560"/>
              </a:xfrm>
              <a:prstGeom prst="rect">
                <a:avLst/>
              </a:prstGeom>
              <a:blipFill rotWithShape="1">
                <a:blip r:embed="rId3"/>
                <a:stretch>
                  <a:fillRect l="-19" t="-46" r="8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6028774" y="4575183"/>
                <a:ext cx="171062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8774" y="4575183"/>
                <a:ext cx="1710626" cy="1611643"/>
              </a:xfrm>
              <a:prstGeom prst="rect">
                <a:avLst/>
              </a:prstGeom>
              <a:blipFill rotWithShape="1">
                <a:blip r:embed="rId4"/>
                <a:stretch>
                  <a:fillRect l="-5" r="1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/>
          <p:cNvCxnSpPr/>
          <p:nvPr/>
        </p:nvCxnSpPr>
        <p:spPr>
          <a:xfrm>
            <a:off x="5813985" y="6159070"/>
            <a:ext cx="183540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0" name="yt_shape_15390"/>
          <p:cNvSpPr txBox="1"/>
          <p:nvPr/>
        </p:nvSpPr>
        <p:spPr>
          <a:xfrm>
            <a:off x="540119" y="900000"/>
            <a:ext cx="11492915" cy="390010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写出方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的正整数的解</a:t>
            </a:r>
            <a:r>
              <a:rPr sz="5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 </a:t>
            </a:r>
            <a:r>
              <a:rPr lang="en-US"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              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          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100" spc="-100" dirty="0">
                <a:latin typeface="Times New Roman" panose="02020603050405020304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Times New Roman" panose="02020603050405020304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某班的一个综合实践活动小组去甲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乙两个超市调查去年和今年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元旦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  <a:sym typeface="_⨹_2_93c55,isEnd"/>
              </a:rPr>
              <a:t>期间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的销售情况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下面是调查后小明与其他两位同学进行交流的情景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小明说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去年两超市销售额共为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万元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今年两超市销售额共为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170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万元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  <a:sym typeface=",isEnd"/>
              </a:rPr>
              <a:t>”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楷体" panose="02010609060101010101" pitchFamily="24" charset="-122"/>
              <a:ea typeface="楷体" panose="02010609060101010101" pitchFamily="24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小亮说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甲超市销售额今年比去年增加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  <a:sym typeface=",isEnd"/>
              </a:rPr>
              <a:t>”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楷体" panose="02010609060101010101" pitchFamily="24" charset="-122"/>
              <a:ea typeface="楷体" panose="02010609060101010101" pitchFamily="24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小颖说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楷体" panose="02010609060101010101" pitchFamily="24" charset="-122"/>
              </a:rPr>
              <a:t>乙超市销售额今年比去年增加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anose="02010609060101010101" pitchFamily="24" charset="-122"/>
                <a:ea typeface="楷体" panose="02010609060101010101" pitchFamily="24" charset="-122"/>
                <a:sym typeface=",isEnd"/>
              </a:rPr>
              <a:t>”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楷体" panose="02010609060101010101" pitchFamily="24" charset="-122"/>
              <a:ea typeface="楷体" panose="02010609060101010101" pitchFamily="24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根据他们的对话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得到今年甲超市销售额为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   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4"/>
                <a:ea typeface="宋体" panose="02010600030101010101" pitchFamily="2" charset="-122"/>
              </a:rPr>
              <a:t>万元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5699780" y="548680"/>
                <a:ext cx="292430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4"/>
                    <a:ea typeface="宋体" panose="02010600030101010101" pitchFamily="2" charset="-122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9780" y="548680"/>
                <a:ext cx="2924303" cy="1154189"/>
              </a:xfrm>
              <a:prstGeom prst="rect">
                <a:avLst/>
              </a:prstGeom>
              <a:blipFill rotWithShape="1">
                <a:blip r:embed="rId1"/>
                <a:stretch>
                  <a:fillRect l="-1" t="-3" r="5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/>
          <p:cNvSpPr txBox="1"/>
          <p:nvPr/>
        </p:nvSpPr>
        <p:spPr>
          <a:xfrm>
            <a:off x="6546107" y="4291211"/>
            <a:ext cx="9307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399" name="yt_shape_15399"/>
              <p:cNvSpPr txBox="1"/>
              <p:nvPr/>
            </p:nvSpPr>
            <p:spPr>
              <a:xfrm>
                <a:off x="540000" y="900000"/>
                <a:ext cx="6006452" cy="51669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</a:rPr>
                  <a:t>三、解答题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</a:rPr>
                  <a:t>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52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黑体" panose="02010609060101010101" pitchFamily="24" charset="-122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解下列方程组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变形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4"/>
                  <a:ea typeface="楷体" panose="02010609060101010101" pitchFamily="24" charset="-122"/>
                </a:endParaRPr>
              </a:p>
            </p:txBody>
          </p:sp>
        </mc:Choice>
        <mc:Fallback>
          <p:sp>
            <p:nvSpPr>
              <p:cNvPr id="15399" name="yt_shape_153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006452" cy="5166927"/>
              </a:xfrm>
              <a:prstGeom prst="rect">
                <a:avLst/>
              </a:prstGeom>
              <a:blipFill rotWithShape="1">
                <a:blip r:embed="rId1"/>
                <a:stretch>
                  <a:fillRect l="-4" t="-4" r="-1476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49989" y="2864747"/>
                <a:ext cx="3967861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将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变形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为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64747"/>
                <a:ext cx="3967861" cy="775221"/>
              </a:xfrm>
              <a:prstGeom prst="rect">
                <a:avLst/>
              </a:prstGeom>
              <a:blipFill rotWithShape="1">
                <a:blip r:embed="rId2"/>
                <a:stretch>
                  <a:fillRect l="-10" t="-34" r="4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49989" y="3546356"/>
                <a:ext cx="6128448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把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46356"/>
                <a:ext cx="6128448" cy="775221"/>
              </a:xfrm>
              <a:prstGeom prst="rect">
                <a:avLst/>
              </a:prstGeom>
              <a:blipFill rotWithShape="1">
                <a:blip r:embed="rId3"/>
                <a:stretch>
                  <a:fillRect l="-7" t="-67" r="8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49989" y="4227965"/>
                <a:ext cx="5245798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把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7965"/>
                <a:ext cx="5245798" cy="775221"/>
              </a:xfrm>
              <a:prstGeom prst="rect">
                <a:avLst/>
              </a:prstGeom>
              <a:blipFill rotWithShape="1">
                <a:blip r:embed="rId4"/>
                <a:stretch>
                  <a:fillRect l="-8" t="-17" r="9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49989" y="4909574"/>
                <a:ext cx="207168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09574"/>
                <a:ext cx="2071688" cy="1154189"/>
              </a:xfrm>
              <a:prstGeom prst="rect">
                <a:avLst/>
              </a:prstGeom>
              <a:blipFill rotWithShape="1">
                <a:blip r:embed="rId5"/>
                <a:stretch>
                  <a:fillRect l="-20" t="-34" r="4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407" name="yt_shape_15407"/>
              <p:cNvSpPr txBox="1"/>
              <p:nvPr/>
            </p:nvSpPr>
            <p:spPr>
              <a:xfrm>
                <a:off x="540000" y="900000"/>
                <a:ext cx="5621732" cy="42384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①×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65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②×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④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7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4"/>
                  <a:ea typeface="楷体" panose="02010609060101010101" pitchFamily="24" charset="-122"/>
                </a:endParaRPr>
              </a:p>
            </p:txBody>
          </p:sp>
        </mc:Choice>
        <mc:Fallback>
          <p:sp>
            <p:nvSpPr>
              <p:cNvPr id="15407" name="yt_shape_154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21732" cy="4238468"/>
              </a:xfrm>
              <a:prstGeom prst="rect">
                <a:avLst/>
              </a:prstGeom>
              <a:blipFill rotWithShape="1">
                <a:blip r:embed="rId1"/>
                <a:stretch>
                  <a:fillRect l="-4" t="-5" r="-1756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449989" y="2088142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①×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989" y="2563630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②×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989" y="3039118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989" y="3514606"/>
            <a:ext cx="574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449989" y="3990094"/>
                <a:ext cx="1982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90094"/>
                <a:ext cx="1982026" cy="1154189"/>
              </a:xfrm>
              <a:prstGeom prst="rect">
                <a:avLst/>
              </a:prstGeom>
              <a:blipFill rotWithShape="1">
                <a:blip r:embed="rId2"/>
                <a:stretch>
                  <a:fillRect l="-21" t="-34" r="30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414" name="yt_shape_15414"/>
              <p:cNvSpPr txBox="1"/>
              <p:nvPr/>
            </p:nvSpPr>
            <p:spPr>
              <a:xfrm>
                <a:off x="540119" y="900000"/>
                <a:ext cx="11492915" cy="51923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已知方程组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与方程组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8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的解相同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sym typeface="_⨹_1_f6860"/>
                  </a:rPr>
                  <a:t>求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因为两个方程组的解相同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所以解方程组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4"/>
                  <a:ea typeface="楷体" panose="02010609060101010101" pitchFamily="24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代入另两个方程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4"/>
                  <a:ea typeface="楷体" panose="02010609060101010101" pitchFamily="24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4"/>
                  <a:ea typeface="楷体" panose="02010609060101010101" pitchFamily="24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5414" name="yt_shape_154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192383"/>
              </a:xfrm>
              <a:prstGeom prst="rect">
                <a:avLst/>
              </a:prstGeom>
              <a:blipFill rotWithShape="1">
                <a:blip r:embed="rId1"/>
                <a:stretch>
                  <a:fillRect l="-3" t="-4" r="4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50108" y="2389259"/>
                <a:ext cx="1014666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因为两个方程组的解相同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所以解方程组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89259"/>
                <a:ext cx="10146665" cy="1154189"/>
              </a:xfrm>
              <a:prstGeom prst="rect">
                <a:avLst/>
              </a:prstGeom>
              <a:blipFill rotWithShape="1">
                <a:blip r:embed="rId2"/>
                <a:stretch>
                  <a:fillRect l="-5" t="-34" r="5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50108" y="3449836"/>
                <a:ext cx="525697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代入另两个方程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49836"/>
                <a:ext cx="5256974" cy="1154189"/>
              </a:xfrm>
              <a:prstGeom prst="rect">
                <a:avLst/>
              </a:prstGeom>
              <a:blipFill rotWithShape="1">
                <a:blip r:embed="rId3"/>
                <a:stretch>
                  <a:fillRect l="-10" t="-45" r="6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50108" y="4510413"/>
                <a:ext cx="201841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10413"/>
                <a:ext cx="2018411" cy="1154189"/>
              </a:xfrm>
              <a:prstGeom prst="rect">
                <a:avLst/>
              </a:prstGeom>
              <a:blipFill rotWithShape="1">
                <a:blip r:embed="rId4"/>
                <a:stretch>
                  <a:fillRect l="-26" t="-1" r="14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/>
          <p:cNvSpPr txBox="1"/>
          <p:nvPr/>
        </p:nvSpPr>
        <p:spPr>
          <a:xfrm>
            <a:off x="450108" y="5570990"/>
            <a:ext cx="6060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426" name="yt_shape_15426"/>
              <p:cNvSpPr txBox="1"/>
              <p:nvPr/>
            </p:nvSpPr>
            <p:spPr>
              <a:xfrm>
                <a:off x="540119" y="900000"/>
                <a:ext cx="11492915" cy="53921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Times New Roman" panose="02020603050405020304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阅读理解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我们定义一个关于非零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的新运算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规定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Cambria Math" panose="02040503050406030204" pitchFamily="24"/>
                    <a:ea typeface="宋体" panose="02010600030101010101" pitchFamily="2" charset="-122"/>
                  </a:rPr>
                  <a:t>⓪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例如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Cambria Math" panose="02040503050406030204" pitchFamily="24"/>
                    <a:ea typeface="宋体" panose="02010600030101010101" pitchFamily="2" charset="-122"/>
                  </a:rPr>
                  <a:t>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  <a:sym typeface="_⨹_1_1a319"/>
                  </a:rPr>
                  <a:t>x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请你根据以上所给的内容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完成下列各小题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Cambria Math" panose="02040503050406030204" pitchFamily="24"/>
                    <a:ea typeface="宋体" panose="02010600030101010101" pitchFamily="2" charset="-122"/>
                  </a:rPr>
                  <a:t>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；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anose="02040503050406030204" pitchFamily="24"/>
                    <a:ea typeface="宋体" panose="02010600030101010101" pitchFamily="2" charset="-122"/>
                  </a:rPr>
                  <a:t>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①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Cambria Math" panose="02040503050406030204" pitchFamily="24"/>
                    <a:ea typeface="宋体" panose="02010600030101010101" pitchFamily="2" charset="-122"/>
                  </a:rPr>
                  <a:t>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Cambria Math" panose="02040503050406030204" pitchFamily="24"/>
                    <a:ea typeface="宋体" panose="02010600030101010101" pitchFamily="2" charset="-122"/>
                  </a:rPr>
                  <a:t>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4"/>
                    <a:ea typeface="楷体" panose="02010609060101010101" pitchFamily="24" charset="-122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4"/>
                  <a:ea typeface="楷体" panose="02010609060101010101" pitchFamily="24" charset="-122"/>
                </a:endParaRPr>
              </a:p>
            </p:txBody>
          </p:sp>
        </mc:Choice>
        <mc:Fallback>
          <p:sp>
            <p:nvSpPr>
              <p:cNvPr id="15426" name="yt_shape_154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92117"/>
              </a:xfrm>
              <a:prstGeom prst="rect">
                <a:avLst/>
              </a:prstGeom>
              <a:blipFill rotWithShape="1">
                <a:blip r:embed="rId1"/>
                <a:stretch>
                  <a:fillRect l="-3" t="-4" r="4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450108" y="3230634"/>
            <a:ext cx="695077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anose="02040503050406030204" pitchFamily="24"/>
                <a:ea typeface="宋体" panose="02010600030101010101" pitchFamily="2" charset="-122"/>
                <a:cs typeface="+mn-cs"/>
              </a:rPr>
              <a:t>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108" y="3706122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108" y="4181610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楷体" panose="02010609060101010101" pitchFamily="24" charset="-122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4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50108" y="5132586"/>
                <a:ext cx="741718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宋体" panose="02010600030101010101" pitchFamily="2" charset="-122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4"/>
                    <a:ea typeface="楷体" panose="02010609060101010101" pitchFamily="24" charset="-122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20603050405020304" pitchFamily="48" charset="0"/>
                                <a:ea typeface="宋体" panose="02010600030101010101" pitchFamily="2" charset="-122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32586"/>
                <a:ext cx="7417181" cy="1154189"/>
              </a:xfrm>
              <a:prstGeom prst="rect">
                <a:avLst/>
              </a:prstGeom>
              <a:blipFill rotWithShape="1">
                <a:blip r:embed="rId2"/>
                <a:stretch>
                  <a:fillRect l="-7" t="-45" r="4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3668</Words>
  <Application>WPS 演示</Application>
  <PresentationFormat>宽屏</PresentationFormat>
  <Paragraphs>208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6" baseType="lpstr">
      <vt:lpstr>Arial</vt:lpstr>
      <vt:lpstr>宋体</vt:lpstr>
      <vt:lpstr>Wingdings</vt:lpstr>
      <vt:lpstr>Times New Roman</vt:lpstr>
      <vt:lpstr>黑体</vt:lpstr>
      <vt:lpstr>Cambria Math</vt:lpstr>
      <vt:lpstr>Times New Roman</vt:lpstr>
      <vt:lpstr>_⨹_1_80b13</vt:lpstr>
      <vt:lpstr>Segoe Print</vt:lpstr>
      <vt:lpstr>_⨹_6_350b5</vt:lpstr>
      <vt:lpstr>_⨹_2_cb4a8</vt:lpstr>
      <vt:lpstr>_⨹_1_94775</vt:lpstr>
      <vt:lpstr>,isEnd</vt:lpstr>
      <vt:lpstr>IsAddLine</vt:lpstr>
      <vt:lpstr>IsAddLineIsAddLine</vt:lpstr>
      <vt:lpstr>_⨹_5_946f6,isEnd</vt:lpstr>
      <vt:lpstr>_⨹_2_93c55,isEnd</vt:lpstr>
      <vt:lpstr>楷体</vt:lpstr>
      <vt:lpstr>_⨹_1_f6860</vt:lpstr>
      <vt:lpstr>Cambria Math</vt:lpstr>
      <vt:lpstr>_⨹_1_1a319</vt:lpstr>
      <vt:lpstr>_⨹_5_0e3ca</vt:lpstr>
      <vt:lpstr>_⨹_1_9d6f3</vt:lpstr>
      <vt:lpstr>_⨹_13_32c41</vt:lpstr>
      <vt:lpstr>_⨹_13_70a46</vt:lpstr>
      <vt:lpstr>_⨹_2_9e05c</vt:lpstr>
      <vt:lpstr>_⨹_3_868d0</vt:lpstr>
      <vt:lpstr>_⨹_3_e2078</vt:lpstr>
      <vt:lpstr>微软雅黑</vt:lpstr>
      <vt:lpstr>Arial Unicode MS</vt:lpstr>
      <vt:lpstr>Calibri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Administrator</cp:lastModifiedBy>
  <cp:revision>9</cp:revision>
  <dcterms:created xsi:type="dcterms:W3CDTF">2024-08-14T05:26:00Z</dcterms:created>
  <dcterms:modified xsi:type="dcterms:W3CDTF">2025-06-20T06:58:40Z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A3D2DAF13E044C67A5AECFA2661B8942_13</vt:lpwstr>
  </property>
</Properties>
</file>