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sldIdLst>
    <p:sldId id="303" r:id="rId4"/>
    <p:sldId id="306" r:id="rId5"/>
    <p:sldId id="307" r:id="rId6"/>
    <p:sldId id="336" r:id="rId7"/>
    <p:sldId id="308" r:id="rId8"/>
    <p:sldId id="310" r:id="rId9"/>
    <p:sldId id="312" r:id="rId10"/>
    <p:sldId id="314" r:id="rId11"/>
    <p:sldId id="315" r:id="rId12"/>
    <p:sldId id="320" r:id="rId13"/>
    <p:sldId id="337" r:id="rId14"/>
    <p:sldId id="322" r:id="rId15"/>
    <p:sldId id="338" r:id="rId16"/>
    <p:sldId id="323" r:id="rId17"/>
    <p:sldId id="330" r:id="rId18"/>
    <p:sldId id="332" r:id="rId19"/>
    <p:sldId id="256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06" autoAdjust="0"/>
    <p:restoredTop sz="94660"/>
  </p:normalViewPr>
  <p:slideViewPr>
    <p:cSldViewPr showGuides="1">
      <p:cViewPr varScale="1">
        <p:scale>
          <a:sx n="89" d="100"/>
          <a:sy n="89" d="100"/>
        </p:scale>
        <p:origin x="90" y="5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slideLayout" Target="../slideLayouts/slideLayout9.xml"/><Relationship Id="rId7" Type="http://schemas.openxmlformats.org/officeDocument/2006/relationships/slideLayout" Target="../slideLayouts/slideLayout8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" name="yt_shape_1048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0486" name="yt_image_1048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9" name="yt_shape_10489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有理数的加法法则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0490" name="yt_shape_10490"/>
          <p:cNvSpPr txBox="1"/>
          <p:nvPr/>
        </p:nvSpPr>
        <p:spPr>
          <a:xfrm>
            <a:off x="540000" y="1971599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其结果等于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491" name="yt_table_10491" title="H_37.44"/>
          <p:cNvGraphicFramePr>
            <a:graphicFrameLocks noGrp="1"/>
          </p:cNvGraphicFramePr>
          <p:nvPr/>
        </p:nvGraphicFramePr>
        <p:xfrm>
          <a:off x="540056" y="2450902"/>
          <a:ext cx="8571866" cy="475488"/>
        </p:xfrm>
        <a:graphic>
          <a:graphicData uri="http://schemas.openxmlformats.org/drawingml/2006/table">
            <a:tbl>
              <a:tblPr/>
              <a:tblGrid>
                <a:gridCol w="2575243"/>
                <a:gridCol w="2405380"/>
                <a:gridCol w="2100580"/>
                <a:gridCol w="14906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493" name="yt_shape_10493"/>
          <p:cNvSpPr txBox="1"/>
          <p:nvPr/>
        </p:nvSpPr>
        <p:spPr>
          <a:xfrm>
            <a:off x="540000" y="2977073"/>
            <a:ext cx="39754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494" name="yt_table_10494" title="H_37.44"/>
          <p:cNvGraphicFramePr>
            <a:graphicFrameLocks noGrp="1"/>
          </p:cNvGraphicFramePr>
          <p:nvPr/>
        </p:nvGraphicFramePr>
        <p:xfrm>
          <a:off x="540056" y="3456376"/>
          <a:ext cx="8267066" cy="475488"/>
        </p:xfrm>
        <a:graphic>
          <a:graphicData uri="http://schemas.openxmlformats.org/drawingml/2006/table">
            <a:tbl>
              <a:tblPr/>
              <a:tblGrid>
                <a:gridCol w="2575243"/>
                <a:gridCol w="2405380"/>
                <a:gridCol w="2100580"/>
                <a:gridCol w="11858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8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8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7236133208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07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74189" y="29302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1" name="yt_shape_10551"/>
          <p:cNvSpPr txBox="1"/>
          <p:nvPr/>
        </p:nvSpPr>
        <p:spPr>
          <a:xfrm>
            <a:off x="540000" y="900000"/>
            <a:ext cx="6309420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989" y="1858289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989" y="2333777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989" y="2809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989" y="3760241"/>
            <a:ext cx="5045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989" y="4235729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989" y="471121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55" name="yt_shape_10555"/>
              <p:cNvSpPr txBox="1"/>
              <p:nvPr/>
            </p:nvSpPr>
            <p:spPr>
              <a:xfrm>
                <a:off x="540000" y="900000"/>
                <a:ext cx="5919890" cy="20020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555" name="yt_shape_105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19890" cy="2002087"/>
              </a:xfrm>
              <a:prstGeom prst="rect">
                <a:avLst/>
              </a:prstGeom>
              <a:blipFill rotWithShape="1">
                <a:blip r:embed="rId1"/>
                <a:stretch>
                  <a:fillRect l="-4" t="-10" r="-1512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49989" y="1527056"/>
                <a:ext cx="37567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056"/>
                <a:ext cx="3756723" cy="767474"/>
              </a:xfrm>
              <a:prstGeom prst="rect">
                <a:avLst/>
              </a:prstGeom>
              <a:blipFill rotWithShape="1">
                <a:blip r:embed="rId2"/>
                <a:stretch>
                  <a:fillRect l="-11" t="-67" r="13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49989" y="2200918"/>
                <a:ext cx="14707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0918"/>
                <a:ext cx="1470724" cy="728612"/>
              </a:xfrm>
              <a:prstGeom prst="rect">
                <a:avLst/>
              </a:prstGeom>
              <a:blipFill rotWithShape="1">
                <a:blip r:embed="rId3"/>
                <a:stretch>
                  <a:fillRect l="-28" t="-1" r="32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9" name="yt_shape_10559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某天一个巡警骑摩托车在一条南北大道上巡逻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他从岗亭出发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6_57198"/>
              </a:rPr>
              <a:t>巡逻了一段时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间停留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规定以岗亭为原点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向北为正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这段时间行驶记录如下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a7f22"/>
              </a:rPr>
              <a:t>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处在岗亭哪个方向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距离岗亭多远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答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处在岗亭南方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距离岗亭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13km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0108" y="3230634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108" y="3706122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108" y="4181610"/>
            <a:ext cx="2245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108" y="4657098"/>
            <a:ext cx="5269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处在岗亭南方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距离岗亭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13km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3" name="yt_shape_10563"/>
          <p:cNvSpPr txBox="1"/>
          <p:nvPr/>
        </p:nvSpPr>
        <p:spPr>
          <a:xfrm>
            <a:off x="540119" y="900000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若摩托车行驶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耗油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06L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油箱中有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摩托车最后能否返回岗亭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4_20931"/>
              </a:rPr>
              <a:t>｜＋｜＋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13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摩托车最后能返回岗亭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0108" y="1328682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_⨹_4_20931"/>
              </a:rPr>
              <a:t>｜＋｜＋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108" y="180417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108" y="2279658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108" y="2755146"/>
            <a:ext cx="2093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0108" y="3230634"/>
            <a:ext cx="326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108" y="370612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0108" y="4181610"/>
            <a:ext cx="3990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摩托车最后能返回岗亭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7" name="yt_shape_1056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0566" name="yt_image_10566" title="H_41.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760" y="1491615"/>
            <a:ext cx="6400800" cy="3402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5" name="yt_shape_10575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归纳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异号时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6_45b0b,isEnd"/>
              </a:rPr>
              <a:t>同号或至少有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一个为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｜；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根据上题中得出的结论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请写出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3_06298,isEnd"/>
              </a:rPr>
              <a:t>对符合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条件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由题可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同号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或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中有一个为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，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或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或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或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任写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对即可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）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12708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506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108" y="2755146"/>
            <a:ext cx="6946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由题可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同号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中有一个为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108" y="3230634"/>
            <a:ext cx="10511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0108" y="3706122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任写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对即可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8" name="yt_shape_10578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名师点睛</a:t>
            </a:r>
            <a:endParaRPr lang="zh-CN" altLang="zh-CN" sz="2400" b="1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正确进行有理数加法运算的核心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609600"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分清是同号还是异号两数相加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如果是异号两数相加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  <a:sym typeface="_⨹_9_3c616"/>
              </a:rPr>
              <a:t>还要看是正数还是负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数的绝对值较大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609600"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严格按照法则进行计算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4" charset="-122"/>
                <a:ea typeface="黑体" panose="02010609060101010101" pitchFamily="24" charset="-122"/>
                <a:cs typeface="+mn-cs"/>
              </a:rPr>
              <a:t>课件使用说明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24" charset="-122"/>
              <a:ea typeface="黑体" panose="02010609060101010101" pitchFamily="24" charset="-122"/>
              <a:cs typeface="+mn-cs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" name="yt_shape_10496"/>
          <p:cNvSpPr txBox="1"/>
          <p:nvPr/>
        </p:nvSpPr>
        <p:spPr>
          <a:xfrm>
            <a:off x="540000" y="900000"/>
            <a:ext cx="784830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在每题后面的横线上填写和的符号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运算过程及结果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59989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98389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12389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03189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97989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88789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97989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88789" y="275514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45589" y="323063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" name="yt_shape_10502"/>
          <p:cNvSpPr txBox="1"/>
          <p:nvPr/>
        </p:nvSpPr>
        <p:spPr>
          <a:xfrm>
            <a:off x="540000" y="900000"/>
            <a:ext cx="5463034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989" y="180417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989" y="2279658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989" y="323063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989" y="418161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989" y="5132586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989" y="560807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11" name="yt_shape_10511"/>
              <p:cNvSpPr txBox="1"/>
              <p:nvPr/>
            </p:nvSpPr>
            <p:spPr>
              <a:xfrm>
                <a:off x="540000" y="900000"/>
                <a:ext cx="3847207" cy="3228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）；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）＋（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511" name="yt_shape_105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847207" cy="3228897"/>
              </a:xfrm>
              <a:prstGeom prst="rect">
                <a:avLst/>
              </a:prstGeom>
              <a:blipFill rotWithShape="1">
                <a:blip r:embed="rId1"/>
                <a:stretch>
                  <a:fillRect l="-6" t="-6" r="-2988" b="-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449989" y="1328682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989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49989" y="2953076"/>
                <a:ext cx="3675761" cy="7670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＝－（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3076"/>
                <a:ext cx="3675761" cy="767029"/>
              </a:xfrm>
              <a:prstGeom prst="rect">
                <a:avLst/>
              </a:prstGeom>
              <a:blipFill rotWithShape="1">
                <a:blip r:embed="rId2"/>
                <a:stretch>
                  <a:fillRect l="-11" t="-43" r="4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449989" y="362649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7" name="yt_shape_10517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有理数加法的应用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0518" name="yt_shape_10518"/>
          <p:cNvSpPr txBox="1"/>
          <p:nvPr/>
        </p:nvSpPr>
        <p:spPr>
          <a:xfrm>
            <a:off x="540119" y="138943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中国人最先使用负数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魏晋时期的数学家刘徽在其著作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4_41c09"/>
              </a:rPr>
              <a:t>九章算术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用不同颜色的算筹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小棍形状的记数工具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分别表示正数和负数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3_fa972"/>
              </a:rPr>
              <a:t>红色为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黑色为负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表示的是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根据这种表示法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4_ceb12"/>
              </a:rPr>
              <a:t>可推算出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所表示的算式是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520" name="yt_table_10520_skip" title="H_74.88"/>
          <p:cNvGraphicFramePr>
            <a:graphicFrameLocks noGrp="1"/>
          </p:cNvGraphicFramePr>
          <p:nvPr/>
        </p:nvGraphicFramePr>
        <p:xfrm>
          <a:off x="540056" y="4948975"/>
          <a:ext cx="8028306" cy="950976"/>
        </p:xfrm>
        <a:graphic>
          <a:graphicData uri="http://schemas.openxmlformats.org/drawingml/2006/table">
            <a:tbl>
              <a:tblPr/>
              <a:tblGrid>
                <a:gridCol w="4480243"/>
                <a:gridCol w="35480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519" name="yt_image_10519_skip" title="H_129.1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60884" y="3309132"/>
            <a:ext cx="3668590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32096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02908" y="276909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2" name="yt_shape_10522"/>
          <p:cNvSpPr txBox="1"/>
          <p:nvPr/>
        </p:nvSpPr>
        <p:spPr>
          <a:xfrm>
            <a:off x="540000" y="900000"/>
            <a:ext cx="9856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马鞍山新市初中单元卷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气温由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时的气温是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523" name="yt_table_10523" title="H_37.44"/>
          <p:cNvGraphicFramePr>
            <a:graphicFrameLocks noGrp="1"/>
          </p:cNvGraphicFramePr>
          <p:nvPr/>
        </p:nvGraphicFramePr>
        <p:xfrm>
          <a:off x="540056" y="1379303"/>
          <a:ext cx="9297354" cy="475488"/>
        </p:xfrm>
        <a:graphic>
          <a:graphicData uri="http://schemas.openxmlformats.org/drawingml/2006/table">
            <a:tbl>
              <a:tblPr/>
              <a:tblGrid>
                <a:gridCol w="2667318"/>
                <a:gridCol w="2413318"/>
                <a:gridCol w="2718118"/>
                <a:gridCol w="1498600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l℃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1℃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9℃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9℃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525" name="yt_shape_10525"/>
          <p:cNvSpPr txBox="1"/>
          <p:nvPr/>
        </p:nvSpPr>
        <p:spPr>
          <a:xfrm>
            <a:off x="540119" y="190547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规定向北为正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某人走了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又继续走了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6_a718f"/>
              </a:rPr>
              <a:t>那么他实际上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526" name="yt_table_10526" title="H_74.88"/>
          <p:cNvGraphicFramePr>
            <a:graphicFrameLocks noGrp="1"/>
          </p:cNvGraphicFramePr>
          <p:nvPr/>
        </p:nvGraphicFramePr>
        <p:xfrm>
          <a:off x="540056" y="2864909"/>
          <a:ext cx="7857174" cy="950976"/>
        </p:xfrm>
        <a:graphic>
          <a:graphicData uri="http://schemas.openxmlformats.org/drawingml/2006/table">
            <a:tbl>
              <a:tblPr/>
              <a:tblGrid>
                <a:gridCol w="5080636"/>
                <a:gridCol w="2776538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向北走了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15m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向南走了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15m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向北走了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向南走了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9381264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9708" y="23341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8" name="yt_shape_10528"/>
          <p:cNvSpPr txBox="1"/>
          <p:nvPr/>
        </p:nvSpPr>
        <p:spPr>
          <a:xfrm>
            <a:off x="540000" y="900000"/>
            <a:ext cx="769441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对异号两数相加的法则理解不透彻而出错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989" y="853194"/>
            <a:ext cx="7800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黑体" panose="02010609060101010101" pitchFamily="24" charset="-122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黑体" panose="02010609060101010101" pitchFamily="24" charset="-122"/>
                <a:cs typeface="+mn-cs"/>
              </a:rPr>
              <a:t>对异号两数相加的法则理解不透彻而出错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529" name="yt_shape_10529"/>
              <p:cNvSpPr txBox="1"/>
              <p:nvPr/>
            </p:nvSpPr>
            <p:spPr>
              <a:xfrm>
                <a:off x="540000" y="1377363"/>
                <a:ext cx="4376198" cy="26788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）＋（＋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529" name="yt_shape_105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7363"/>
                <a:ext cx="4376198" cy="2678810"/>
              </a:xfrm>
              <a:prstGeom prst="rect">
                <a:avLst/>
              </a:prstGeom>
              <a:blipFill rotWithShape="1">
                <a:blip r:embed="rId1"/>
                <a:stretch>
                  <a:fillRect l="-6" t="-2" r="-2263" b="-1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49989" y="2004419"/>
                <a:ext cx="36757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＝－（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4419"/>
                <a:ext cx="3675761" cy="767474"/>
              </a:xfrm>
              <a:prstGeom prst="rect">
                <a:avLst/>
              </a:prstGeom>
              <a:blipFill rotWithShape="1">
                <a:blip r:embed="rId2"/>
                <a:stretch>
                  <a:fillRect l="-11" t="-47" r="4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49989" y="2678281"/>
                <a:ext cx="27137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＝－（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8281"/>
                <a:ext cx="2713736" cy="766077"/>
              </a:xfrm>
              <a:prstGeom prst="rect">
                <a:avLst/>
              </a:prstGeom>
              <a:blipFill rotWithShape="1">
                <a:blip r:embed="rId3"/>
                <a:stretch>
                  <a:fillRect l="-15" t="-63" r="6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49989" y="3350746"/>
                <a:ext cx="129451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0746"/>
                <a:ext cx="1294512" cy="726326"/>
              </a:xfrm>
              <a:prstGeom prst="rect">
                <a:avLst/>
              </a:prstGeom>
              <a:blipFill rotWithShape="1">
                <a:blip r:embed="rId4"/>
                <a:stretch>
                  <a:fillRect l="-32" t="-67" r="12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33" name="yt_shape_10533"/>
              <p:cNvSpPr txBox="1"/>
              <p:nvPr/>
            </p:nvSpPr>
            <p:spPr>
              <a:xfrm>
                <a:off x="540000" y="900000"/>
                <a:ext cx="5684248" cy="26931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黑体" panose="02010609060101010101" pitchFamily="24" charset="-122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）＋（＋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533" name="yt_shape_105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84248" cy="2693110"/>
              </a:xfrm>
              <a:prstGeom prst="rect">
                <a:avLst/>
              </a:prstGeom>
              <a:blipFill rotWithShape="1">
                <a:blip r:embed="rId1"/>
                <a:stretch>
                  <a:fillRect l="-4" t="-8" r="-1520" b="-11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49989" y="1527056"/>
                <a:ext cx="487114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056"/>
                <a:ext cx="4871148" cy="768490"/>
              </a:xfrm>
              <a:prstGeom prst="rect">
                <a:avLst/>
              </a:prstGeom>
              <a:blipFill rotWithShape="1">
                <a:blip r:embed="rId2"/>
                <a:stretch>
                  <a:fillRect l="-8" t="-67" r="10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49989" y="2201934"/>
                <a:ext cx="22089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1934"/>
                <a:ext cx="2208911" cy="769062"/>
              </a:xfrm>
              <a:prstGeom prst="rect">
                <a:avLst/>
              </a:prstGeom>
              <a:blipFill rotWithShape="1">
                <a:blip r:embed="rId3"/>
                <a:stretch>
                  <a:fillRect l="-19" t="-51" r="7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49989" y="2877384"/>
                <a:ext cx="1294512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7384"/>
                <a:ext cx="1294512" cy="736486"/>
              </a:xfrm>
              <a:prstGeom prst="rect">
                <a:avLst/>
              </a:prstGeom>
              <a:blipFill rotWithShape="1">
                <a:blip r:embed="rId4"/>
                <a:stretch>
                  <a:fillRect l="-32" t="-27" r="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8" name="yt_shape_1053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0537" name="yt_image_10537" title="H_41.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0" name="yt_shape_10540"/>
          <p:cNvSpPr txBox="1"/>
          <p:nvPr/>
        </p:nvSpPr>
        <p:spPr>
          <a:xfrm>
            <a:off x="540000" y="1482165"/>
            <a:ext cx="93551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温州市中考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比数轴上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表示的数大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542" name="yt_table_10542_skip" title="H_37.44"/>
          <p:cNvGraphicFramePr>
            <a:graphicFrameLocks noGrp="1"/>
          </p:cNvGraphicFramePr>
          <p:nvPr/>
        </p:nvGraphicFramePr>
        <p:xfrm>
          <a:off x="540056" y="1961468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/>
                <a:gridCol w="2405380"/>
                <a:gridCol w="2100580"/>
                <a:gridCol w="11858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541" name="yt_image_10541_skip" title="H_39.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81249" y="1994548"/>
            <a:ext cx="2868865" cy="49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544" name="yt_shape_10544"/>
              <p:cNvSpPr txBox="1"/>
              <p:nvPr/>
            </p:nvSpPr>
            <p:spPr>
              <a:xfrm>
                <a:off x="540120" y="2613408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定义新运算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对于任意的有理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都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a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Cambria Math" panose="02040503050406030204" pitchFamily="24"/>
                    <a:ea typeface="Cambria Math" panose="02040503050406030204" pitchFamily="24"/>
                  </a:rPr>
                  <a:t>⊕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例如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anose="02040503050406030204" pitchFamily="24"/>
                    <a:ea typeface="Cambria Math" panose="02040503050406030204" pitchFamily="24"/>
                  </a:rPr>
                  <a:t>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_⨹_1_51240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anose="02040503050406030204" pitchFamily="24"/>
                    <a:ea typeface="Cambria Math" panose="02040503050406030204" pitchFamily="24"/>
                  </a:rPr>
                  <a:t>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）＝（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544" name="yt_shape_105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613408"/>
                <a:ext cx="11492915" cy="1119024"/>
              </a:xfrm>
              <a:prstGeom prst="rect">
                <a:avLst/>
              </a:prstGeom>
              <a:blipFill rotWithShape="1">
                <a:blip r:embed="rId3"/>
                <a:stretch>
                  <a:fillRect l="-3" t="-34" r="4" b="-29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46" name="yt_table_10546" title="H_37.44"/>
          <p:cNvGraphicFramePr>
            <a:graphicFrameLocks noGrp="1"/>
          </p:cNvGraphicFramePr>
          <p:nvPr/>
        </p:nvGraphicFramePr>
        <p:xfrm>
          <a:off x="540056" y="3783220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/>
                <a:gridCol w="2405380"/>
                <a:gridCol w="2100580"/>
                <a:gridCol w="11858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548" name="yt_shape_10548"/>
              <p:cNvSpPr txBox="1"/>
              <p:nvPr/>
            </p:nvSpPr>
            <p:spPr>
              <a:xfrm>
                <a:off x="540000" y="4309391"/>
                <a:ext cx="8449429" cy="7757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已知两个数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这两个数的相反数的和是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  <a:ea typeface="宋体" panose="02010600030101010101" pitchFamily="2" charset="-122"/>
                    <a:sym typeface="IsAddLine"/>
                  </a:rPr>
                  <a:t>　</a:t>
                </a:r>
                <a:r>
                  <a:rPr lang="zh-CN" altLang="zh-CN" sz="2400" b="0" i="0" spc="375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IsAddLine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48" charset="0"/>
                    <a:ea typeface="Cambria Math" panose="02040503050406030204" pitchFamily="1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  <a:ea typeface="宋体" panose="02010600030101010101" pitchFamily="2" charset="-122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548" name="yt_shape_105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09391"/>
                <a:ext cx="8449429" cy="775793"/>
              </a:xfrm>
              <a:prstGeom prst="rect">
                <a:avLst/>
              </a:prstGeom>
              <a:blipFill rotWithShape="1">
                <a:blip r:embed="rId4"/>
                <a:stretch>
                  <a:fillRect l="-3" t="-36" r="-642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8884376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63559" y="3042090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7831864" y="4262585"/>
                <a:ext cx="1013524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  <a:ea typeface="宋体" panose="02010600030101010101" pitchFamily="2" charset="-12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1864" y="4262585"/>
                <a:ext cx="1013524" cy="775793"/>
              </a:xfrm>
              <a:prstGeom prst="rect">
                <a:avLst/>
              </a:prstGeom>
              <a:blipFill rotWithShape="1">
                <a:blip r:embed="rId5"/>
                <a:stretch>
                  <a:fillRect l="-40" t="-60" r="4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/>
          <p:cNvCxnSpPr/>
          <p:nvPr/>
        </p:nvCxnSpPr>
        <p:spPr>
          <a:xfrm>
            <a:off x="7617075" y="5010622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2917</Words>
  <Application>WPS 演示</Application>
  <PresentationFormat>宽屏</PresentationFormat>
  <Paragraphs>284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Finished</vt:lpstr>
      <vt:lpstr>Segoe Print</vt:lpstr>
      <vt:lpstr>黑体</vt:lpstr>
      <vt:lpstr>,isEnd</vt:lpstr>
      <vt:lpstr>楷体</vt:lpstr>
      <vt:lpstr>Cambria Math</vt:lpstr>
      <vt:lpstr>Times New Roman</vt:lpstr>
      <vt:lpstr>_⨹_4_41c09</vt:lpstr>
      <vt:lpstr>_⨹_3_fa972</vt:lpstr>
      <vt:lpstr>_⨹_4_ceb12</vt:lpstr>
      <vt:lpstr>_⨹_6_a718f</vt:lpstr>
      <vt:lpstr>Cambria Math</vt:lpstr>
      <vt:lpstr>_⨹_1_51240</vt:lpstr>
      <vt:lpstr>IsAddLine</vt:lpstr>
      <vt:lpstr>_⨹_6_57198</vt:lpstr>
      <vt:lpstr>_⨹_1_a7f22</vt:lpstr>
      <vt:lpstr>_⨹_4_20931</vt:lpstr>
      <vt:lpstr>_⨹_6_45b0b,isEnd</vt:lpstr>
      <vt:lpstr>_⨹_3_06298,isEnd</vt:lpstr>
      <vt:lpstr>_⨹_9_3c616</vt:lpstr>
      <vt:lpstr>微软雅黑</vt:lpstr>
      <vt:lpstr>Arial Unicode MS</vt:lpstr>
      <vt:lpstr>Calibri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Administrator</cp:lastModifiedBy>
  <cp:revision>11</cp:revision>
  <dcterms:created xsi:type="dcterms:W3CDTF">2024-08-14T05:26:00Z</dcterms:created>
  <dcterms:modified xsi:type="dcterms:W3CDTF">2025-06-20T06:34:33Z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A3D2DAF13E044C67A5AECFA2661B8942_13</vt:lpwstr>
  </property>
</Properties>
</file>