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4" r:id="rId5"/>
    <p:sldId id="306" r:id="rId6"/>
    <p:sldId id="312" r:id="rId7"/>
    <p:sldId id="313" r:id="rId8"/>
    <p:sldId id="315" r:id="rId9"/>
    <p:sldId id="316" r:id="rId10"/>
    <p:sldId id="329" r:id="rId11"/>
    <p:sldId id="330" r:id="rId12"/>
    <p:sldId id="318" r:id="rId13"/>
    <p:sldId id="321" r:id="rId14"/>
    <p:sldId id="322" r:id="rId15"/>
    <p:sldId id="323" r:id="rId16"/>
    <p:sldId id="324" r:id="rId17"/>
    <p:sldId id="326" r:id="rId18"/>
    <p:sldId id="327" r:id="rId19"/>
    <p:sldId id="334" r:id="rId20"/>
    <p:sldId id="335" r:id="rId21"/>
    <p:sldId id="25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1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2" name="yt_shape_14962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866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4961" name="yt_image_14961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64" name="yt_image_14964" title="H_185.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4532" y="1634529"/>
            <a:ext cx="4482934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915270" y="2505390"/>
            <a:ext cx="942292" cy="22879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9363" y="2520032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8145" y="2904968"/>
            <a:ext cx="939281" cy="22879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9363" y="2916873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7145" y="3293933"/>
            <a:ext cx="201705" cy="2227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3786" y="3290786"/>
            <a:ext cx="692419" cy="23181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9363" y="3305565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0" name="yt_shape_15010"/>
          <p:cNvSpPr txBox="1"/>
          <p:nvPr/>
        </p:nvSpPr>
        <p:spPr>
          <a:xfrm>
            <a:off x="540000" y="900000"/>
            <a:ext cx="714458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用统计图描述数据及从图表中数据获取信息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5011" name="yt_shape_15011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改革开放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合肥市蜀山区居民人均可支配收入稳步增长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1f9b4"/>
              </a:rPr>
              <a:t>刘安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然同学查阅到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年来蜀山区居民的每年人均可支配收入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然后绘制成统计图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_8cc3e"/>
              </a:rPr>
              <a:t>为了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直观地反映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年蜀山区居民人均可支配收入的变化情况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他应选择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012" name="yt_table_15012" title="H_74.88"/>
          <p:cNvGraphicFramePr>
            <a:graphicFrameLocks noGrp="1"/>
          </p:cNvGraphicFramePr>
          <p:nvPr/>
        </p:nvGraphicFramePr>
        <p:xfrm>
          <a:off x="540056" y="2829000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/>
                <a:gridCol w="2557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折线统计图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条形统计图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扇形统计图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以上都合适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014" name="yt_shape_15014"/>
          <p:cNvSpPr txBox="1"/>
          <p:nvPr/>
        </p:nvSpPr>
        <p:spPr>
          <a:xfrm>
            <a:off x="540119" y="383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在计算机上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为了让使用者清楚直观地看出磁盘的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已用空间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可用空间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fa0c1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占整个磁盘的百分率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使用的统计图是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015" name="yt_table_15015" title="H_74.88"/>
          <p:cNvGraphicFramePr>
            <a:graphicFrameLocks noGrp="1"/>
          </p:cNvGraphicFramePr>
          <p:nvPr/>
        </p:nvGraphicFramePr>
        <p:xfrm>
          <a:off x="540056" y="4789989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/>
                <a:gridCol w="2557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条形统计图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折线统计图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扇形统计图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以上都可以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863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98907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1308" y="4259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7" name="yt_shape_15017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八桂大地孕育了丰富的药用植物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1_8df9a,isEnd"/>
              </a:rPr>
              <a:t>某县药材站把当地药市交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易的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种药用植物按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草本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藤木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灌木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乔木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分为四类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b98ce,isEnd"/>
              </a:rPr>
              <a:t>绘制成如图所示的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则藤木类有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15018" name="yt_image_15018" title="H_148.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55310" y="2491930"/>
            <a:ext cx="1881378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498109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0" name="yt_shape_15020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页复习题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组第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国际无烟日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来临之际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3_cbe10"/>
              </a:rPr>
              <a:t>小敏同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学就一批公众对在餐厅吸烟所持的三种态度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彻底禁烟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建立吸烟室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bb06c"/>
              </a:rPr>
              <a:t>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进行了调查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并把调查结果绘制成如图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的统计图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e7d73"/>
              </a:rPr>
              <a:t>请根据图中的信息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回答下列问题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 spc="15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021" name="yt_image_15021" title="H_170.5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36731" y="4216512"/>
            <a:ext cx="4796303" cy="21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3" name="yt_shape_15023"/>
          <p:cNvSpPr txBox="1"/>
          <p:nvPr/>
        </p:nvSpPr>
        <p:spPr>
          <a:xfrm>
            <a:off x="540000" y="2827734"/>
            <a:ext cx="81560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被调查者中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不吸烟者中赞成彻底禁烟的有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本次抽样调查的样本容量为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被调查者中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希望建立吸烟室的有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7989" y="27809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74389" y="32564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8789" y="37319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026" name="yt_shape_15026"/>
          <p:cNvSpPr txBox="1"/>
          <p:nvPr/>
        </p:nvSpPr>
        <p:spPr>
          <a:xfrm>
            <a:off x="540000" y="4242860"/>
            <a:ext cx="656411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某市现有人口约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0_bd90d,isEnd"/>
              </a:rPr>
              <a:t>根据图中的信息估计赞成在餐厅彻底禁烟的约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万人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6116" y="465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159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119" y="900198"/>
            <a:ext cx="11492915" cy="15754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书香包河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读书活动中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学校准备购买一批课外读物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9_02474"/>
              </a:rPr>
              <a:t>为使课外读物满足同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学们的需求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学校就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我最喜爱的课外读物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从文学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艺术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9_1311f"/>
              </a:rPr>
              <a:t>科普和其他四个类别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进行了抽样调查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每位同学只选一类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8_d3102"/>
              </a:rPr>
              <a:t>如图是根据调查结果绘制的两幅不完整的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028" name="yt_image_15028" title="H_135.6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95421" y="2526430"/>
            <a:ext cx="4201156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034"/>
              <p:cNvSpPr txBox="1"/>
              <p:nvPr/>
            </p:nvSpPr>
            <p:spPr>
              <a:xfrm>
                <a:off x="540000" y="4299731"/>
                <a:ext cx="8771632" cy="22021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请你根据统计图提供的信息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：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本次调查中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一共调查了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在条形统计图中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26"/>
                  </a:rPr>
                  <a:t> </a:t>
                </a:r>
                <a:r>
                  <a:rPr sz="100" spc="-100">
                    <a:latin typeface="Times New Roman" panose="02020603050405020304" pitchFamily="26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在扇形统计图中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艺术类读物所在扇形的圆心角是多少度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？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艺术类读物所在扇形的圆心角是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sym typeface=",isEnd"/>
                  </a:rPr>
                  <a:t>°.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,isEnd"/>
                </a:endParaRPr>
              </a:p>
            </p:txBody>
          </p:sp>
        </mc:Choice>
        <mc:Fallback>
          <p:sp>
            <p:nvSpPr>
              <p:cNvPr id="3" name="yt_shape_15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9731"/>
                <a:ext cx="8771632" cy="2202141"/>
              </a:xfrm>
              <a:prstGeom prst="rect">
                <a:avLst/>
              </a:prstGeom>
              <a:blipFill rotWithShape="1">
                <a:blip r:embed="rId2"/>
                <a:stretch>
                  <a:fillRect l="-3" t="-7" r="-76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4869589" y="4655261"/>
            <a:ext cx="942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5902" y="5057597"/>
            <a:ext cx="7896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7552" y="5057597"/>
            <a:ext cx="7896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49989" y="5862269"/>
                <a:ext cx="8433498" cy="665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艺术类读物所在扇形的圆心角是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2269"/>
                <a:ext cx="8433498" cy="665112"/>
              </a:xfrm>
              <a:prstGeom prst="rect">
                <a:avLst/>
              </a:prstGeom>
              <a:blipFill rotWithShape="1">
                <a:blip r:embed="rId3"/>
                <a:stretch>
                  <a:fillRect l="-5" t="-88" r="6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7" name="yt_shape_1503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794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5036" name="yt_image_15036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9" name="yt_shape_1503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某公司的生产量在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月份的增长变化情况如图所示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从图上看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5_3a758"/>
              </a:rPr>
              <a:t>下列结论正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041" name="yt_table_15041_skip" title="H_149.76"/>
          <p:cNvGraphicFramePr>
            <a:graphicFrameLocks noGrp="1"/>
          </p:cNvGraphicFramePr>
          <p:nvPr/>
        </p:nvGraphicFramePr>
        <p:xfrm>
          <a:off x="540056" y="2441600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月生产量逐月减少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月份生产量最大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这七个月中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每月的生产量不断增加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这七个月中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生产量有增加有减少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5040" name="yt_image_15040_skip" title="H_152.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3943" y="2441600"/>
            <a:ext cx="2546101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741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3" name="yt_shape_15043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随着我国三农问题的解决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小明家近两年的收入发生了变化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经测算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4558f"/>
              </a:rPr>
              <a:t>前年棉花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粮食收入占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副业收入占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去年棉花收入占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29fb2"/>
              </a:rPr>
              <a:t>粮食收入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副业收入占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％（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045" name="yt_table_15045_skip" title="H_149.76"/>
          <p:cNvGraphicFramePr>
            <a:graphicFrameLocks noGrp="1"/>
          </p:cNvGraphicFramePr>
          <p:nvPr/>
        </p:nvGraphicFramePr>
        <p:xfrm>
          <a:off x="540056" y="233956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棉花收入前年的比去年多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粮食收入去年的比前年多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副业收入去年的比前年多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棉花收入哪年多不能确定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5044" name="yt_image_15044_skip" title="H_94.5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59332" y="2339566"/>
            <a:ext cx="439111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222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8" name="yt_shape_15048"/>
          <p:cNvSpPr txBox="1"/>
          <p:nvPr/>
        </p:nvSpPr>
        <p:spPr>
          <a:xfrm>
            <a:off x="540000" y="76470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794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5047" name="yt_image_15047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76470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0" name="yt_shape_15050"/>
          <p:cNvSpPr txBox="1"/>
          <p:nvPr/>
        </p:nvSpPr>
        <p:spPr>
          <a:xfrm>
            <a:off x="540119" y="134686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宁波市中考改编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期集训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8_d63ee"/>
              </a:rPr>
              <a:t>每期集训结束时进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行测试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根据他们集训时间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测试成绩绘制成如下两个统计图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yt_image_15054" title="H_346.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5649" y="2287327"/>
            <a:ext cx="4758262" cy="4399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052"/>
          <p:cNvSpPr txBox="1"/>
          <p:nvPr/>
        </p:nvSpPr>
        <p:spPr>
          <a:xfrm>
            <a:off x="540000" y="2726927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期的集训共有多少天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期的集训共有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989" y="3155609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89" y="363109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期的集训共有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6" name="yt_shape_15056"/>
          <p:cNvSpPr txBox="1"/>
          <p:nvPr/>
        </p:nvSpPr>
        <p:spPr>
          <a:xfrm>
            <a:off x="540000" y="900000"/>
            <a:ext cx="93871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哪一期小聪的成绩比他上一期的成绩进步最多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进步了多少秒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第三期小聪的成绩比他上一期的成绩进步最多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进步了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2s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058" name="yt_image_15058" title="H_346.4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76120" y="2420888"/>
            <a:ext cx="4325693" cy="399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9989" y="1328682"/>
            <a:ext cx="50009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1804170"/>
            <a:ext cx="8833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第三期小聪的成绩比他上一期的成绩进步最多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进步了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0" name="yt_shape_15060"/>
          <p:cNvSpPr txBox="1"/>
          <p:nvPr/>
        </p:nvSpPr>
        <p:spPr>
          <a:xfrm>
            <a:off x="540119" y="69269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根据统计数据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结合体育运动的实际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从集训时间和测试成绩这两方面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9a702"/>
              </a:rPr>
              <a:t>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要说说你的想法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个人测试成绩与很多因素有关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如集训时间不是越长越好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5_10fd5"/>
              </a:rPr>
              <a:t>集训时间过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可能会造成劳累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导致成绩下降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集训的时间为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天或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天时成绩最好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1_44677"/>
              </a:rPr>
              <a:t>合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062" name="yt_image_15062" title="H_346.4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55687" y="2597891"/>
            <a:ext cx="4325693" cy="399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0108" y="1596866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个人测试成绩与很多因素有关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如集训时间不是越长越好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5_10fd5"/>
              </a:rPr>
              <a:t>集训时间过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207235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可能会造成劳累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导致成绩下降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集训的时间为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天或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天时成绩最好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1_44677"/>
              </a:rPr>
              <a:t>合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08" y="254784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7" name="yt_shape_1496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7794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4966" name="yt_image_1496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9" name="yt_shape_14969"/>
          <p:cNvSpPr txBox="1"/>
          <p:nvPr/>
        </p:nvSpPr>
        <p:spPr>
          <a:xfrm>
            <a:off x="540000" y="14821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调查方式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970" name="yt_shape_14970"/>
          <p:cNvSpPr txBox="1"/>
          <p:nvPr/>
        </p:nvSpPr>
        <p:spPr>
          <a:xfrm>
            <a:off x="540000" y="1971599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在下面的调查中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最适合用全面调查的是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971" name="yt_table_14971" title="H_149.76"/>
          <p:cNvGraphicFramePr>
            <a:graphicFrameLocks noGrp="1"/>
          </p:cNvGraphicFramePr>
          <p:nvPr/>
        </p:nvGraphicFramePr>
        <p:xfrm>
          <a:off x="540056" y="2450902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了解一批节能灯管的使用寿命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了解某校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803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班学生的视力情况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了解某省初中生每周上网时长情况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了解京杭大运河中鱼的种类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8629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60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3" name="yt_shape_1497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玉林市中考改编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垃圾分类利国利民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某校宣传小组就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9_4d920"/>
              </a:rPr>
              <a:t>空矿泉水瓶应投放到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哪种颜色的垃圾收集桶内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进行统计活动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他们随机采访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名学生并作好记录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6a469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下是排乱的统计步骤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从扇形统计图中分析出本校学生对空矿泉水瓶投放的正确率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楷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整理采访记录并绘制空矿泉水瓶投放情况统计表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楷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绘制扇形统计图来表示空矿泉水瓶投放各收集桶所占的百分比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楷体" panose="02010609060101010101" pitchFamily="24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正确统计步骤的顺序应该是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978" name="yt_table_14978" title="H_74.88"/>
          <p:cNvGraphicFramePr>
            <a:graphicFrameLocks noGrp="1"/>
          </p:cNvGraphicFramePr>
          <p:nvPr/>
        </p:nvGraphicFramePr>
        <p:xfrm>
          <a:off x="540056" y="4240299"/>
          <a:ext cx="6199506" cy="950976"/>
        </p:xfrm>
        <a:graphic>
          <a:graphicData uri="http://schemas.openxmlformats.org/drawingml/2006/table">
            <a:tbl>
              <a:tblPr/>
              <a:tblGrid>
                <a:gridCol w="3565843"/>
                <a:gridCol w="26336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Times New Roman" panose="02020603050405020304" pitchFamily="26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17308" y="3706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0" name="yt_shape_14980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某班级组织活动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0_57044"/>
              </a:rPr>
              <a:t>为了解同学们喜爱的体育运动项目设计了如图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尚不完整的调查问卷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981" name="yt_table_14981" title="H_119.52"/>
          <p:cNvGraphicFramePr>
            <a:graphicFrameLocks noGrp="1"/>
          </p:cNvGraphicFramePr>
          <p:nvPr/>
        </p:nvGraphicFramePr>
        <p:xfrm>
          <a:off x="2340200" y="1995319"/>
          <a:ext cx="7500216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00216"/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调查问卷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□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年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月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endParaRPr lang="zh-CN" altLang="zh-CN" sz="2400" b="0" i="0" u="sng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  <a:p>
                      <a:pPr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你平时最喜欢的一种体育运动项目是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单选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楷体" panose="02010609060101010101" pitchFamily="24" charset="-122"/>
                        </a:rPr>
                        <a:t>其他运动项目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楷体" panose="02010609060101010101" pitchFamily="24" charset="-122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4983" name="yt_shape_14983"/>
          <p:cNvSpPr txBox="1"/>
          <p:nvPr/>
        </p:nvSpPr>
        <p:spPr>
          <a:xfrm>
            <a:off x="540120" y="37828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准备在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室外体育运动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游泳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球类运动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f97e7"/>
              </a:rPr>
              <a:t>中选取三个作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为该调查问卷问题的备选项目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选取合理的是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984" name="yt_table_14984" title="H_74.88"/>
          <p:cNvGraphicFramePr>
            <a:graphicFrameLocks noGrp="1"/>
          </p:cNvGraphicFramePr>
          <p:nvPr/>
        </p:nvGraphicFramePr>
        <p:xfrm>
          <a:off x="540056" y="4742323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/>
                <a:gridCol w="2024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①②③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①③⑤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②③④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②④⑤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155708" y="42115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6" name="yt_shape_14986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总体、个体、样本与样本容量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987" name="yt_shape_1498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日是全民国家安全教育日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某校为了摸清该校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b1ed3"/>
              </a:rPr>
              <a:t>名师生的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国家安全知识掌握情况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名师生进行问卷调查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7_606ba"/>
              </a:rPr>
              <a:t>这项调查中的样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本是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988" name="yt_table_14988" title="H_149.76"/>
          <p:cNvGraphicFramePr>
            <a:graphicFrameLocks noGrp="1"/>
          </p:cNvGraphicFramePr>
          <p:nvPr/>
        </p:nvGraphicFramePr>
        <p:xfrm>
          <a:off x="540056" y="2829000"/>
          <a:ext cx="7264400" cy="1901952"/>
        </p:xfrm>
        <a:graphic>
          <a:graphicData uri="http://schemas.openxmlformats.org/drawingml/2006/table">
            <a:tbl>
              <a:tblPr/>
              <a:tblGrid>
                <a:gridCol w="7264400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名师生的国家安全知识掌握情况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150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名师生的国家安全知识掌握情况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名师生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86306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93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0" name="yt_shape_1499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为了了解某校七年级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名学生的期中数学成绩的情况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4_b07b9,isEnd"/>
              </a:rPr>
              <a:t>名学生的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数学成绩进行分析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在这个问题中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总体是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个体是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样本是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样本容量是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6107" y="1328682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七年级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9_6751a"/>
              </a:rPr>
              <a:t>名学生的期中数学成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3708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每名七年级学生的期中数学成绩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9707" y="1804170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从中抽取的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3_56c47"/>
              </a:rPr>
              <a:t>名学生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108" y="227965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的期中数学成绩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21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" name="yt_shape_14991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数据的整理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4992" name="yt_shape_14992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某中学七年级学生使用甲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21_e2791"/>
              </a:rPr>
              <a:t>丙三个品牌的计算器的人数分布条形统计图如图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试解答以下问题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993" name="yt_shape_14993"/>
          <p:cNvSpPr txBox="1"/>
          <p:nvPr/>
        </p:nvSpPr>
        <p:spPr>
          <a:xfrm>
            <a:off x="540000" y="2332389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你认为哪种品牌的计算器使用率最高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并求出这个使用率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94"/>
              <p:cNvSpPr txBox="1"/>
              <p:nvPr/>
            </p:nvSpPr>
            <p:spPr>
              <a:xfrm>
                <a:off x="540000" y="2964056"/>
                <a:ext cx="6617196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丙品牌计算器的使用率最高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使用率为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anose="02020603050405020304" pitchFamily="26"/>
                  <a:ea typeface="楷体" panose="02010609060101010101" pitchFamily="24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yt_shape_14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4056"/>
                <a:ext cx="6617196" cy="1122871"/>
              </a:xfrm>
              <a:prstGeom prst="rect">
                <a:avLst/>
              </a:prstGeom>
              <a:blipFill rotWithShape="1">
                <a:blip r:embed="rId1"/>
                <a:stretch>
                  <a:fillRect l="-4" t="-46" r="-305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96" name="yt_image_149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0128" y="2964056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36138631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9989" y="291725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丙品牌计算器的使用率最高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使用率为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49989" y="3392738"/>
                <a:ext cx="34503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2738"/>
                <a:ext cx="3450336" cy="730136"/>
              </a:xfrm>
              <a:prstGeom prst="rect">
                <a:avLst/>
              </a:prstGeom>
              <a:blipFill rotWithShape="1">
                <a:blip r:embed="rId4"/>
                <a:stretch>
                  <a:fillRect l="-12" t="-78" r="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99"/>
              <p:cNvSpPr txBox="1"/>
              <p:nvPr/>
            </p:nvSpPr>
            <p:spPr>
              <a:xfrm>
                <a:off x="540119" y="692696"/>
                <a:ext cx="11492915" cy="43862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请利用扇形统计图表示条形统计图中的数据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甲品牌计算器使用人数所占的百分率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  <a:sym typeface="_⨹_5_aa2a1"/>
                  </a:rPr>
                  <a:t>所对应扇形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的圆心角是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乙品牌计算器使用人数所占的百分率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  <a:sym typeface="_⨹_10_bb799"/>
                  </a:rPr>
                  <a:t>所对应扇形的圆心角是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；</a:t>
                </a:r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丙品牌计算器使用人数所占的百分率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  <a:sym typeface="_⨹_10_1e76d"/>
                  </a:rPr>
                  <a:t>所对应扇形的圆心角是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宋体" panose="02010600030101010101" pitchFamily="2" charset="-122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°.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20603050405020304" pitchFamily="26"/>
                    <a:ea typeface="楷体" panose="02010609060101010101" pitchFamily="24" charset="-122"/>
                  </a:rPr>
                  <a:t>画出的扇形统计图如图所示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yt_shape_14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4386265"/>
              </a:xfrm>
              <a:prstGeom prst="rect">
                <a:avLst/>
              </a:prstGeom>
              <a:blipFill rotWithShape="1">
                <a:blip r:embed="rId1"/>
                <a:stretch>
                  <a:fillRect l="-3" t="-12" r="4" b="-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01" name="yt_image_15001" title="H_192.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4107751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50108" y="1121378"/>
                <a:ext cx="111004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甲品牌计算器使用人数所占的百分率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  <a:sym typeface="_⨹_5_aa2a1"/>
                  </a:rPr>
                  <a:t>所对应扇形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121378"/>
                <a:ext cx="11100436" cy="769316"/>
              </a:xfrm>
              <a:prstGeom prst="rect">
                <a:avLst/>
              </a:prstGeom>
              <a:blipFill rotWithShape="1">
                <a:blip r:embed="rId3"/>
                <a:stretch>
                  <a:fillRect l="-5" t="-19971" r="5" b="-19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450108" y="179708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的圆心角是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0108" y="2272570"/>
                <a:ext cx="11252836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乙品牌计算器使用人数所占的百分率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  <a:sym typeface="_⨹_10_bb799"/>
                  </a:rPr>
                  <a:t>所对应扇形的圆心角是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2570"/>
                <a:ext cx="11252836" cy="776046"/>
              </a:xfrm>
              <a:prstGeom prst="rect">
                <a:avLst/>
              </a:prstGeom>
              <a:blipFill rotWithShape="1">
                <a:blip r:embed="rId4"/>
                <a:stretch>
                  <a:fillRect l="-5" t="-19789" r="5" b="-19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50108" y="295500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50108" y="3430492"/>
                <a:ext cx="112528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丙品牌计算器使用人数所占的百分率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48" charset="0"/>
                    <a:ea typeface="Cambria Math" panose="02040503050406030204" pitchFamily="1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宋体" panose="02010600030101010101" pitchFamily="2" charset="-122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26"/>
                    <a:ea typeface="楷体" panose="02010609060101010101" pitchFamily="24" charset="-122"/>
                    <a:sym typeface="_⨹_10_1e76d"/>
                  </a:rPr>
                  <a:t>所对应扇形的圆心角是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492"/>
                <a:ext cx="11252836" cy="769316"/>
              </a:xfrm>
              <a:prstGeom prst="rect">
                <a:avLst/>
              </a:prstGeom>
              <a:blipFill rotWithShape="1">
                <a:blip r:embed="rId5"/>
                <a:stretch>
                  <a:fillRect l="-5" t="-29" r="5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50108" y="410619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08" y="4581684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画出的扇形统计图如图所示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003" name="yt_image_15003" title="H_102.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6985" y="5104869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6" name="yt_shape_15006"/>
          <p:cNvSpPr txBox="1"/>
          <p:nvPr/>
        </p:nvSpPr>
        <p:spPr>
          <a:xfrm>
            <a:off x="540119" y="76470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通过以上统计结果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请你为商家进货提出一条合理化的建议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建议商家进货时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甲、乙、丙三种品牌的计算器按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anose="02040503050406030204" pitchFamily="24"/>
                <a:ea typeface="宋体" panose="02010600030101010101" pitchFamily="2" charset="-122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anose="02040503050406030204" pitchFamily="24"/>
                <a:ea typeface="宋体" panose="02010600030101010101" pitchFamily="2" charset="-122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的比例进货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  <a:sym typeface="_⨹_1_eac7a"/>
              </a:rPr>
              <a:t>答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合理即可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008" name="yt_image_15008" title="H_192.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80010" y="1870459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0108" y="1310622"/>
            <a:ext cx="1126394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建议商家进货时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甲、乙、丙三种品牌的计算器按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4"/>
                <a:ea typeface="宋体" panose="02010600030101010101" pitchFamily="2" charset="-122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anose="02040503050406030204" pitchFamily="24"/>
                <a:ea typeface="宋体" panose="02010600030101010101" pitchFamily="2" charset="-122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的比例进货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  <a:sym typeface="_⨹_1_eac7a"/>
              </a:rPr>
              <a:t>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108" y="1786110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3879</Words>
  <Application>WPS 演示</Application>
  <PresentationFormat>宽屏</PresentationFormat>
  <Paragraphs>245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楷体</vt:lpstr>
      <vt:lpstr>_⨹_9_4d920</vt:lpstr>
      <vt:lpstr>_⨹_1_6a469</vt:lpstr>
      <vt:lpstr>_⨹_20_57044</vt:lpstr>
      <vt:lpstr>_⨹_6_f97e7</vt:lpstr>
      <vt:lpstr>_⨹_4_b1ed3</vt:lpstr>
      <vt:lpstr>_⨹_7_606ba</vt:lpstr>
      <vt:lpstr>_⨹_4_b07b9,isEnd</vt:lpstr>
      <vt:lpstr>W:6.005039,H:37.44</vt:lpstr>
      <vt:lpstr>,isEnd</vt:lpstr>
      <vt:lpstr>_⨹_9_6751a</vt:lpstr>
      <vt:lpstr>_⨹_3_56c47</vt:lpstr>
      <vt:lpstr>_⨹_21_e2791</vt:lpstr>
      <vt:lpstr>Cambria Math</vt:lpstr>
      <vt:lpstr>Times New Roman</vt:lpstr>
      <vt:lpstr>_⨹_5_aa2a1</vt:lpstr>
      <vt:lpstr>_⨹_10_bb799</vt:lpstr>
      <vt:lpstr>_⨹_10_1e76d</vt:lpstr>
      <vt:lpstr>Cambria Math</vt:lpstr>
      <vt:lpstr>_⨹_1_eac7a</vt:lpstr>
      <vt:lpstr>_⨹_2_1f9b4</vt:lpstr>
      <vt:lpstr>_⨹_2_8cc3e</vt:lpstr>
      <vt:lpstr>_⨹_1_fa0c1</vt:lpstr>
      <vt:lpstr>_⨹_11_8df9a,isEnd</vt:lpstr>
      <vt:lpstr>_⨹_8_b98ce,isEnd</vt:lpstr>
      <vt:lpstr>_⨹_3_cbe10</vt:lpstr>
      <vt:lpstr>_⨹_1_bb06c</vt:lpstr>
      <vt:lpstr>_⨹_8_e7d73</vt:lpstr>
      <vt:lpstr>_⨹_20_bd90d,isEnd</vt:lpstr>
      <vt:lpstr>_⨹_9_02474</vt:lpstr>
      <vt:lpstr>_⨹_9_1311f</vt:lpstr>
      <vt:lpstr>_⨹_18_d3102</vt:lpstr>
      <vt:lpstr>_⨹_5_3a758</vt:lpstr>
      <vt:lpstr>_⨹_4_4558f</vt:lpstr>
      <vt:lpstr>_⨹_4_29fb2</vt:lpstr>
      <vt:lpstr>_⨹_8_d63ee</vt:lpstr>
      <vt:lpstr>_⨹_1_9a702</vt:lpstr>
      <vt:lpstr>_⨹_5_10fd5</vt:lpstr>
      <vt:lpstr>_⨹_1_44677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17</cp:revision>
  <dcterms:created xsi:type="dcterms:W3CDTF">2024-08-14T05:26:00Z</dcterms:created>
  <dcterms:modified xsi:type="dcterms:W3CDTF">2025-06-20T06:54:14Z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