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6" r:id="rId5"/>
    <p:sldId id="308" r:id="rId6"/>
    <p:sldId id="309" r:id="rId7"/>
    <p:sldId id="310" r:id="rId8"/>
    <p:sldId id="312" r:id="rId9"/>
    <p:sldId id="321" r:id="rId10"/>
    <p:sldId id="325" r:id="rId11"/>
    <p:sldId id="327" r:id="rId12"/>
    <p:sldId id="328" r:id="rId13"/>
    <p:sldId id="332" r:id="rId14"/>
    <p:sldId id="330" r:id="rId15"/>
    <p:sldId id="25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9" autoAdjust="0"/>
    <p:restoredTop sz="94660"/>
  </p:normalViewPr>
  <p:slideViewPr>
    <p:cSldViewPr showGuides="1">
      <p:cViewPr varScale="1">
        <p:scale>
          <a:sx n="86" d="100"/>
          <a:sy n="86" d="100"/>
        </p:scale>
        <p:origin x="96" y="5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000" name="yt_image_1000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正数和负数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04" name="yt_shape_10004"/>
              <p:cNvSpPr txBox="1"/>
              <p:nvPr/>
            </p:nvSpPr>
            <p:spPr>
              <a:xfrm>
                <a:off x="540000" y="1971599"/>
                <a:ext cx="9677329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负数有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0004" name="yt_shape_100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9677329" cy="641779"/>
              </a:xfrm>
              <a:prstGeom prst="rect">
                <a:avLst/>
              </a:prstGeom>
              <a:blipFill rotWithShape="1">
                <a:blip r:embed="rId2"/>
                <a:stretch>
                  <a:fillRect l="-3" t="-87" r="-490" b="-5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06" name="yt_table_10006" title="H_37.44"/>
          <p:cNvGraphicFramePr>
            <a:graphicFrameLocks noGrp="1"/>
          </p:cNvGraphicFramePr>
          <p:nvPr/>
        </p:nvGraphicFramePr>
        <p:xfrm>
          <a:off x="540056" y="266416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/>
                <a:gridCol w="2405380"/>
                <a:gridCol w="2405380"/>
                <a:gridCol w="14906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个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008" name="yt_shape_10008"/>
              <p:cNvSpPr txBox="1"/>
              <p:nvPr/>
            </p:nvSpPr>
            <p:spPr>
              <a:xfrm>
                <a:off x="540119" y="3190337"/>
                <a:ext cx="11492915" cy="13168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Times New Roman" panose="02020603050405020304" pitchFamily="26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已知下列各数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008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其中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正数有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anose="02020603050405020304" pitchFamily="26"/>
                  <a:ea typeface="宋体" panose="02010600030101010101" pitchFamily="2" charset="-122"/>
                </a:endParaRP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100" spc="-100" dirty="0">
                    <a:latin typeface="Times New Roman" panose="02020603050405020304" pitchFamily="26"/>
                  </a:rPr>
                  <a:t>⁠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                 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负数有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                         </a:t>
                </a:r>
                <a:r>
                  <a:rPr sz="1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既不是正数也不是负数的有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100" spc="-100" dirty="0">
                    <a:latin typeface="Times New Roman" panose="02020603050405020304" pitchFamily="26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</p:txBody>
          </p:sp>
        </mc:Choice>
        <mc:Fallback>
          <p:sp>
            <p:nvSpPr>
              <p:cNvPr id="10008" name="yt_shape_100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90337"/>
                <a:ext cx="11492915" cy="1316899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4" b="-38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2698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203464" y="1924793"/>
            <a:ext cx="400748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899" y="3877427"/>
            <a:ext cx="2736304" cy="6316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lvl="0"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_⨹_1_5a8e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</a:rPr>
              <a:t>32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</a:rPr>
              <a:t>008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</a:rPr>
              <a:t>π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968899" y="3688137"/>
                <a:ext cx="2385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</a:rPr>
                  <a:t>38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  <a:ea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899" y="3688137"/>
                <a:ext cx="2385124" cy="726326"/>
              </a:xfrm>
              <a:prstGeom prst="rect">
                <a:avLst/>
              </a:prstGeom>
              <a:blipFill rotWithShape="1">
                <a:blip r:embed="rId5"/>
                <a:stretch>
                  <a:fillRect l="-1" t="-8" r="4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1056506" y="4471407"/>
            <a:ext cx="637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1" name="yt_shape_1006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060" name="yt_image_10060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3" name="yt_shape_10063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黄河大堤高出开封市区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8_3d4fa"/>
              </a:rPr>
              <a:t>另有开封铁塔高约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小芳和好朋友小雪出去玩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小芳站在黄河大堤上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小雪站在地面上放风筝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d70e8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此时王叔叔正好在铁塔顶上进行检修工作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按下列要求分别用正数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5_313da"/>
              </a:rPr>
              <a:t>负数表示出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三人的位置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若以黄河大堤上为基准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以黄河大堤上为基准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则小芳所在的位置高为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4_cecb7"/>
              </a:rPr>
              <a:t>小雪所在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的位置高为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王叔叔所在的位置高为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066" name="yt_image_10066" title="H_125.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7822" y="4536355"/>
            <a:ext cx="2956199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50108" y="3812799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以黄河大堤上为基准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则小芳所在的位置高为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  <a:sym typeface="_⨹_4_cecb7"/>
              </a:rPr>
              <a:t>小雪所在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4288287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的位置高为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王叔叔所在的位置高为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8" name="yt_shape_10068"/>
          <p:cNvSpPr txBox="1"/>
          <p:nvPr/>
        </p:nvSpPr>
        <p:spPr>
          <a:xfrm>
            <a:off x="540000" y="900000"/>
            <a:ext cx="523220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若以铁塔顶为基准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以铁塔顶为基准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则王叔叔所在的位置高为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小雪所在的位置高为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小芳所在的位置高为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070" name="yt_image_10070" title="H_125.1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695800" y="1531667"/>
            <a:ext cx="2956199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49989" y="132868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以铁塔顶为基准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180417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则王叔叔所在的位置高为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2279658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小雪所在的位置高为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2755146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小芳所在的位置高为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2" name="yt_shape_1007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名师点睛</a:t>
            </a:r>
            <a:endParaRPr lang="zh-CN" altLang="zh-CN" sz="2400" b="1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易错点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误认为带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号的数是正数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号的数是负数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  <a:sym typeface="_⨹_1_b93df"/>
              </a:rPr>
              <a:t>”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不是负数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0" name="yt_shape_10010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用正负数表示相反意义的量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0011" name="yt_shape_10011"/>
          <p:cNvSpPr txBox="1"/>
          <p:nvPr/>
        </p:nvSpPr>
        <p:spPr>
          <a:xfrm>
            <a:off x="540000" y="1389434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年湖南省改编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下列选项中具有相反意义的量是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012" name="yt_table_10012" title="H_149.76"/>
          <p:cNvGraphicFramePr>
            <a:graphicFrameLocks noGrp="1"/>
          </p:cNvGraphicFramePr>
          <p:nvPr/>
        </p:nvGraphicFramePr>
        <p:xfrm>
          <a:off x="540056" y="1868737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气温上升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和零下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5℃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顺时针转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圈和逆时针转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圈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盈利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元和支出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100m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和跑了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100m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361326994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755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4" name="yt_shape_10014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年湖北省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在生产生活中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正数和负数都有现实意义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例如收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545ef"/>
              </a:rPr>
              <a:t>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元记作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015" name="yt_table_10015" title="H_74.88"/>
          <p:cNvGraphicFramePr>
            <a:graphicFrameLocks noGrp="1"/>
          </p:cNvGraphicFramePr>
          <p:nvPr/>
        </p:nvGraphicFramePr>
        <p:xfrm>
          <a:off x="540056" y="1859435"/>
          <a:ext cx="5894706" cy="950976"/>
        </p:xfrm>
        <a:graphic>
          <a:graphicData uri="http://schemas.openxmlformats.org/drawingml/2006/table">
            <a:tbl>
              <a:tblPr/>
              <a:tblGrid>
                <a:gridCol w="3946843"/>
                <a:gridCol w="19478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元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017" name="yt_shape_10017"/>
          <p:cNvSpPr txBox="1"/>
          <p:nvPr/>
        </p:nvSpPr>
        <p:spPr>
          <a:xfrm>
            <a:off x="540120" y="286098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【逆向变式】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合肥市四十二中月考卷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南淝河是合肥的母亲河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4_147ed"/>
              </a:rPr>
              <a:t>合肥之名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也是因为南淝河和东淝河相交而得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若把南淝河中的水位上升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d52d4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米表示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018" name="yt_table_10018" title="H_74.88"/>
          <p:cNvGraphicFramePr>
            <a:graphicFrameLocks noGrp="1"/>
          </p:cNvGraphicFramePr>
          <p:nvPr/>
        </p:nvGraphicFramePr>
        <p:xfrm>
          <a:off x="540056" y="4300555"/>
          <a:ext cx="7266306" cy="950976"/>
        </p:xfrm>
        <a:graphic>
          <a:graphicData uri="http://schemas.openxmlformats.org/drawingml/2006/table">
            <a:tbl>
              <a:tblPr/>
              <a:tblGrid>
                <a:gridCol w="3946843"/>
                <a:gridCol w="33194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水位上升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米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水位下降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米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水位上升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米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水位下降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米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50221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0909" y="37651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0" name="yt_shape_10020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变式延伸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与一月相比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小优家二月用电比一月少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15kW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effeb"/>
              </a:rPr>
              <a:t>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月比一月多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20kW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四月和一月持平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以一月用电量为基准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分别写出小优家二月到四月用电增加量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二月增加了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15kW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三月增加了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20kW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四月增加了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0kW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若一月份用电量为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100kW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小优把五月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六月用电量依次记为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25kW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0095a"/>
              </a:rPr>
              <a:t>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35kW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则小优家五月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六月用电量分别是多少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五月用电是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kW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六月用电量是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kW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108" y="2279658"/>
            <a:ext cx="1033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二月增加了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15kW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Times New Roman" panose="02020603050405020304" pitchFamily="26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三月增加了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20kW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Times New Roman" panose="02020603050405020304" pitchFamily="26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四月增加了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0kW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Times New Roman" panose="02020603050405020304" pitchFamily="26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3706122"/>
            <a:ext cx="636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五月用电是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kW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Times New Roman" panose="02020603050405020304" pitchFamily="26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4181610"/>
            <a:ext cx="5293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六月用电量是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kW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Times New Roman" panose="02020603050405020304" pitchFamily="26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5" name="yt_shape_10025"/>
          <p:cNvSpPr txBox="1"/>
          <p:nvPr/>
        </p:nvSpPr>
        <p:spPr>
          <a:xfrm>
            <a:off x="540000" y="900000"/>
            <a:ext cx="258243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的意义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0026" name="yt_shape_10026"/>
          <p:cNvSpPr txBox="1"/>
          <p:nvPr/>
        </p:nvSpPr>
        <p:spPr>
          <a:xfrm>
            <a:off x="540000" y="1389434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027" name="yt_table_10027" title="H_74.88"/>
          <p:cNvGraphicFramePr>
            <a:graphicFrameLocks noGrp="1"/>
          </p:cNvGraphicFramePr>
          <p:nvPr/>
        </p:nvGraphicFramePr>
        <p:xfrm>
          <a:off x="540056" y="1868737"/>
          <a:ext cx="6351906" cy="950976"/>
        </p:xfrm>
        <a:graphic>
          <a:graphicData uri="http://schemas.openxmlformats.org/drawingml/2006/table">
            <a:tbl>
              <a:tblPr/>
              <a:tblGrid>
                <a:gridCol w="3032443"/>
                <a:gridCol w="33194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是整数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0℃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表示没有温度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是偶数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是最小的自然数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36132700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83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9" name="yt_shape_10029"/>
          <p:cNvSpPr txBox="1"/>
          <p:nvPr/>
        </p:nvSpPr>
        <p:spPr>
          <a:xfrm>
            <a:off x="540000" y="900000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对正数、负数和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的认识不正确而出错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853194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对正数、负数和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的认识不正确而出错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030" name="yt_shape_10030"/>
          <p:cNvSpPr txBox="1"/>
          <p:nvPr/>
        </p:nvSpPr>
        <p:spPr>
          <a:xfrm>
            <a:off x="540000" y="1388791"/>
            <a:ext cx="7540526" cy="28126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下列语句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不带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号的数都是正数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一个正数的前面加上负号就是负数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没有符号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不是正数的数一定是负数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不是负数的数一定是正数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其中错误的有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填序号即可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3589" y="371942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36" name="yt_shape_10036"/>
              <p:cNvSpPr txBox="1"/>
              <p:nvPr/>
            </p:nvSpPr>
            <p:spPr>
              <a:xfrm>
                <a:off x="540000" y="423059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黑体" panose="02010609060101010101" pitchFamily="24" charset="-122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  <a:sym typeface="_⨹_8_494d8,isEnd"/>
                  </a:rPr>
                  <a:t>其中不是正数的数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</p:txBody>
          </p:sp>
        </mc:Choice>
        <mc:Fallback>
          <p:sp>
            <p:nvSpPr>
              <p:cNvPr id="10036" name="yt_shape_100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30590"/>
                <a:ext cx="11492915" cy="1106521"/>
              </a:xfrm>
              <a:prstGeom prst="rect">
                <a:avLst/>
              </a:prstGeom>
              <a:blipFill rotWithShape="1">
                <a:blip r:embed="rId1"/>
                <a:stretch>
                  <a:fillRect l="-2" t="-20" r="3" b="-4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1059589" y="485523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9" name="yt_shape_1003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0038" name="yt_image_10038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1" name="yt_shape_10041"/>
          <p:cNvSpPr txBox="1"/>
          <p:nvPr/>
        </p:nvSpPr>
        <p:spPr>
          <a:xfrm>
            <a:off x="540119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数学应用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某财务科为保密起见采取新的记账方式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万元为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个记数单位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67cd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并记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万元为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万元记为负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多于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万元记为正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万元记为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d9786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万元记为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以此类推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万元应该记为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042" name="yt_table_10042" title="H_37.44"/>
          <p:cNvGraphicFramePr>
            <a:graphicFrameLocks noGrp="1"/>
          </p:cNvGraphicFramePr>
          <p:nvPr/>
        </p:nvGraphicFramePr>
        <p:xfrm>
          <a:off x="540056" y="292173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/>
                <a:gridCol w="2405380"/>
                <a:gridCol w="2405380"/>
                <a:gridCol w="14906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044" name="yt_shape_10044"/>
          <p:cNvSpPr txBox="1"/>
          <p:nvPr/>
        </p:nvSpPr>
        <p:spPr>
          <a:xfrm>
            <a:off x="540119" y="3447903"/>
            <a:ext cx="11492915" cy="1473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黄山毛峰又称徽茶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产于安徽黄山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6_773fe,isEnd"/>
              </a:rPr>
              <a:t>是中国十大名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茶之一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其在制作上要求每锅烘焙质量在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左右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1_94097,isEnd"/>
              </a:rPr>
              <a:t>某厂烘焙质量标准分别是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则各锅烘焙时相差最大为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kg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12907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89307" y="435207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6" name="yt_shape_10046"/>
          <p:cNvSpPr txBox="1"/>
          <p:nvPr/>
        </p:nvSpPr>
        <p:spPr>
          <a:xfrm>
            <a:off x="4403229" y="1745819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47" name="yt_shape_10047"/>
          <p:cNvSpPr txBox="1"/>
          <p:nvPr/>
        </p:nvSpPr>
        <p:spPr>
          <a:xfrm>
            <a:off x="540000" y="2225122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人中有几人过关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48" name="yt_shape_10048"/>
          <p:cNvSpPr txBox="1"/>
          <p:nvPr/>
        </p:nvSpPr>
        <p:spPr>
          <a:xfrm>
            <a:off x="540000" y="2704425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是过关的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过关的有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50" name="yt_shape_10050"/>
          <p:cNvSpPr txBox="1"/>
          <p:nvPr/>
        </p:nvSpPr>
        <p:spPr>
          <a:xfrm>
            <a:off x="540000" y="3663031"/>
            <a:ext cx="615553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他们分别背过了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英语单词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2657619"/>
            <a:ext cx="658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是过关的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过关的有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3616225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他们分别背过了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4091713"/>
            <a:ext cx="5350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4567201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英语单词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044" name="yt_shape_10044"/>
          <p:cNvSpPr txBox="1"/>
          <p:nvPr/>
        </p:nvSpPr>
        <p:spPr>
          <a:xfrm>
            <a:off x="540000" y="783827"/>
            <a:ext cx="11492915" cy="91720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趣味数学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分钟内背过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个英语单词为过关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超过的英语单词记为正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_a2131,isEnd"/>
              </a:rPr>
              <a:t>不足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的英语单词数记为负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现有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名同学的成绩记录如下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3189605"/>
            <a:ext cx="5153025" cy="4794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1" name="yt_shape_10051"/>
          <p:cNvSpPr txBox="1"/>
          <p:nvPr/>
        </p:nvSpPr>
        <p:spPr>
          <a:xfrm>
            <a:off x="540119" y="900000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问题情境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如图是合肥地铁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号线的线路图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9_13956"/>
              </a:rPr>
              <a:t>规定从合肥火车站开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往九联圩的方向为正方向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某天小明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小红和小兰都在望湖城站上车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5_d760f"/>
              </a:rPr>
              <a:t>把望湖城站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作为起始点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小明沿着正方向坐了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站在紫庐站下车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小红往反方向坐车在明光路站下车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可记作什么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小兰坐了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站后下车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0e0b9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她是在哪一站下车的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小红在明光路站下车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可记作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小兰是在万达城站下车的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054" name="yt_image_10054" title="H_143.8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84567" y="4877248"/>
            <a:ext cx="4253673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50108" y="3230634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小红在明光路站下车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可记作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3706122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小兰是在万达城站下车的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056"/>
          <p:cNvSpPr txBox="1"/>
          <p:nvPr/>
        </p:nvSpPr>
        <p:spPr>
          <a:xfrm>
            <a:off x="579044" y="4189575"/>
            <a:ext cx="1046440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小明又从紫庐站上车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坐了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站后下车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这时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他是在哪一站下车的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小明是在秋浦河路站下车的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033" y="4618257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小明是在秋浦河路站下车的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tags/tag1.xml><?xml version="1.0" encoding="utf-8"?>
<p:tagLst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2834</Words>
  <Application>WPS 演示</Application>
  <PresentationFormat>宽屏</PresentationFormat>
  <Paragraphs>193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Finished</vt:lpstr>
      <vt:lpstr>Segoe Print</vt:lpstr>
      <vt:lpstr>黑体</vt:lpstr>
      <vt:lpstr>Cambria Math</vt:lpstr>
      <vt:lpstr>Times New Roman</vt:lpstr>
      <vt:lpstr>,isEnd</vt:lpstr>
      <vt:lpstr>_⨹_1_5a8e2</vt:lpstr>
      <vt:lpstr>楷体</vt:lpstr>
      <vt:lpstr>_⨹_1_545ef</vt:lpstr>
      <vt:lpstr>_⨹_4_147ed</vt:lpstr>
      <vt:lpstr>_⨹_1_d52d4</vt:lpstr>
      <vt:lpstr>_⨹_1_effeb</vt:lpstr>
      <vt:lpstr>_⨹_1_0095a</vt:lpstr>
      <vt:lpstr>_⨹_8_494d8,isEnd</vt:lpstr>
      <vt:lpstr>_⨹_1_67cd2</vt:lpstr>
      <vt:lpstr>_⨹_1_d9786</vt:lpstr>
      <vt:lpstr>_⨹_6_773fe,isEnd</vt:lpstr>
      <vt:lpstr>_⨹_11_94097,isEnd</vt:lpstr>
      <vt:lpstr>_⨹_2_a2131,isEnd</vt:lpstr>
      <vt:lpstr>_⨹_9_13956</vt:lpstr>
      <vt:lpstr>_⨹_5_d760f</vt:lpstr>
      <vt:lpstr>_⨹_1_0e0b9</vt:lpstr>
      <vt:lpstr>_⨹_8_3d4fa</vt:lpstr>
      <vt:lpstr>_⨹_1_d70e8</vt:lpstr>
      <vt:lpstr>_⨹_5_313da</vt:lpstr>
      <vt:lpstr>_⨹_4_cecb7</vt:lpstr>
      <vt:lpstr>_⨹_1_b93df</vt:lpstr>
      <vt:lpstr>微软雅黑</vt:lpstr>
      <vt:lpstr>Arial Unicode MS</vt:lpstr>
      <vt:lpstr>Calibri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Administrator</cp:lastModifiedBy>
  <cp:revision>17</cp:revision>
  <dcterms:created xsi:type="dcterms:W3CDTF">2024-08-14T05:26:00Z</dcterms:created>
  <dcterms:modified xsi:type="dcterms:W3CDTF">2025-06-20T06:29:36Z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A3D2DAF13E044C67A5AECFA2661B8942_13</vt:lpwstr>
  </property>
</Properties>
</file>