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sldIdLst>
    <p:sldId id="303" r:id="rId4"/>
    <p:sldId id="304" r:id="rId5"/>
    <p:sldId id="305" r:id="rId6"/>
    <p:sldId id="306" r:id="rId7"/>
    <p:sldId id="308" r:id="rId8"/>
    <p:sldId id="317" r:id="rId9"/>
    <p:sldId id="309" r:id="rId10"/>
    <p:sldId id="310" r:id="rId11"/>
    <p:sldId id="311" r:id="rId12"/>
    <p:sldId id="312" r:id="rId13"/>
    <p:sldId id="313" r:id="rId14"/>
    <p:sldId id="256" r:id="rId15"/>
  </p:sldIdLst>
  <p:sldSz cx="12192000" cy="6858000"/>
  <p:notesSz cx="6858000" cy="9144000"/>
  <p:custDataLst>
    <p:tags r:id="rId19"/>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3" autoAdjust="0"/>
    <p:restoredTop sz="94660"/>
  </p:normalViewPr>
  <p:slideViewPr>
    <p:cSldViewPr showGuides="1">
      <p:cViewPr varScale="1">
        <p:scale>
          <a:sx n="91" d="100"/>
          <a:sy n="91" d="100"/>
        </p:scale>
        <p:origin x="96" y="4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slideLayout" Target="../slideLayouts/slideLayout9.xml"/><Relationship Id="rId7" Type="http://schemas.openxmlformats.org/officeDocument/2006/relationships/slideLayout" Target="../slideLayouts/slideLayout8.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 Id="rId3" Type="http://schemas.openxmlformats.org/officeDocument/2006/relationships/slideLayout" Target="../slideLayouts/slideLayout4.xml"/><Relationship Id="rId2" Type="http://schemas.openxmlformats.org/officeDocument/2006/relationships/slideLayout" Target="../slideLayouts/slideLayout3.xml"/><Relationship Id="rId12" Type="http://schemas.openxmlformats.org/officeDocument/2006/relationships/theme" Target="../theme/theme2.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2"/>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3"/>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07" name="yt_shape_13507"/>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30000"/>
              </a:lnSpc>
            </a:pPr>
            <a:r>
              <a:rPr lang="en-US" altLang="zh-CN" sz="2450" b="0" i="0" u="none">
                <a:solidFill>
                  <a:srgbClr val="1EE3CF"/>
                </a:solidFill>
                <a:effectLst/>
                <a:latin typeface="Times New Roman" panose="02020603050405020304" pitchFamily="24"/>
                <a:ea typeface="Times New Roman" panose="02020603050405020304" pitchFamily="24"/>
                <a:sym typeface="Finished"/>
              </a:rPr>
              <a:t> </a:t>
            </a:r>
            <a:r>
              <a:rPr lang="en-US" altLang="zh-CN" sz="2400" b="0" i="0" u="none">
                <a:solidFill>
                  <a:srgbClr val="1EE3CF"/>
                </a:solidFill>
                <a:effectLst/>
                <a:latin typeface="Times New Roman" panose="02020603050405020304" pitchFamily="24"/>
                <a:ea typeface="宋体" panose="02010600030101010101" pitchFamily="2" charset="-122"/>
              </a:rPr>
              <a:t>           </a:t>
            </a:r>
            <a:r>
              <a:rPr lang="en-US" altLang="zh-CN" sz="2000" b="0" i="0" u="none">
                <a:solidFill>
                  <a:srgbClr val="1EE3CF"/>
                </a:solidFill>
                <a:effectLst/>
                <a:latin typeface="Times New Roman" panose="02020603050405020304" pitchFamily="24"/>
                <a:ea typeface="宋体" panose="02010600030101010101" pitchFamily="2" charset="-122"/>
              </a:rPr>
              <a:t> </a:t>
            </a:r>
            <a:r>
              <a:rPr lang="zh-CN" altLang="zh-CN" sz="2400" b="0" i="1" u="none">
                <a:solidFill>
                  <a:srgbClr val="000000"/>
                </a:solidFill>
                <a:effectLst/>
                <a:latin typeface="Times New Roman" panose="02020603050405020304" pitchFamily="24"/>
                <a:ea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rPr>
              <a:t>直接设元法</a:t>
            </a:r>
            <a:endParaRPr lang="zh-CN" altLang="zh-CN" sz="2400" b="0" i="0" u="none">
              <a:solidFill>
                <a:srgbClr val="000000"/>
              </a:solidFill>
              <a:effectLst/>
              <a:latin typeface="Times New Roman" panose="02020603050405020304" pitchFamily="24"/>
              <a:ea typeface="黑体" panose="02010609060101010101" pitchFamily="24" charset="-122"/>
            </a:endParaRPr>
          </a:p>
        </p:txBody>
      </p:sp>
      <p:sp>
        <p:nvSpPr>
          <p:cNvPr id="13508" name="yt_shape_13508"/>
          <p:cNvSpPr txBox="1"/>
          <p:nvPr/>
        </p:nvSpPr>
        <p:spPr>
          <a:xfrm>
            <a:off x="540119" y="1389434"/>
            <a:ext cx="11492915" cy="1372299"/>
          </a:xfrm>
          <a:prstGeom prst="rect">
            <a:avLst/>
          </a:prstGeom>
        </p:spPr>
        <p:txBody>
          <a:bodyPr vert="horz" wrap="square" lIns="0" tIns="0" rIns="0" bIns="0" rtlCol="0">
            <a:noAutofit/>
          </a:bodyPr>
          <a:lstStyle/>
          <a:p>
            <a:pPr indent="609600" algn="l" eaLnBrk="1" latinLnBrk="0" hangingPunct="0">
              <a:lnSpc>
                <a:spcPct val="130000"/>
              </a:lnSpc>
            </a:pPr>
            <a:r>
              <a:rPr lang="zh-CN" altLang="zh-CN" sz="2400" b="0" i="0" u="none">
                <a:solidFill>
                  <a:srgbClr val="000000"/>
                </a:solidFill>
                <a:effectLst/>
                <a:latin typeface="Times New Roman" panose="02020603050405020304" pitchFamily="24"/>
                <a:ea typeface="楷体" panose="02010609060101010101" pitchFamily="24" charset="-122"/>
              </a:rPr>
              <a:t>当题目中的关系能明显表示出所求的未知量时</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可以采用直接设元法</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sym typeface="_⨹_3_699cf"/>
              </a:rPr>
              <a:t>问什么</a:t>
            </a:r>
            <a:br>
              <a:rPr lang="zh-CN" altLang="zh-CN" sz="2400" b="0" i="0" u="none">
                <a:solidFill>
                  <a:srgbClr val="000000"/>
                </a:solidFill>
                <a:effectLst/>
                <a:latin typeface="Times New Roman" panose="02020603050405020304" pitchFamily="24"/>
                <a:ea typeface="楷体" panose="02010609060101010101" pitchFamily="24" charset="-122"/>
              </a:rPr>
            </a:br>
            <a:r>
              <a:rPr lang="zh-CN" altLang="zh-CN" sz="2400" b="0" i="0" u="none">
                <a:solidFill>
                  <a:srgbClr val="000000"/>
                </a:solidFill>
                <a:effectLst/>
                <a:latin typeface="Times New Roman" panose="02020603050405020304" pitchFamily="24"/>
                <a:ea typeface="楷体" panose="02010609060101010101" pitchFamily="24" charset="-122"/>
              </a:rPr>
              <a:t>设什么</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特别地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当题目最后同时问两个未知量时</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可以设两个未知量</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sym typeface="_⨹_4_c1aea"/>
              </a:rPr>
              <a:t>列方程组</a:t>
            </a:r>
            <a:br>
              <a:rPr lang="zh-CN" altLang="zh-CN" sz="2400" b="0" i="0" u="none">
                <a:solidFill>
                  <a:srgbClr val="000000"/>
                </a:solidFill>
                <a:effectLst/>
                <a:latin typeface="Times New Roman" panose="02020603050405020304" pitchFamily="24"/>
                <a:ea typeface="楷体" panose="02010609060101010101" pitchFamily="24" charset="-122"/>
              </a:rPr>
            </a:br>
            <a:r>
              <a:rPr lang="zh-CN" altLang="zh-CN" sz="2400" b="0" i="0" u="none">
                <a:solidFill>
                  <a:srgbClr val="000000"/>
                </a:solidFill>
                <a:effectLst/>
                <a:latin typeface="Times New Roman" panose="02020603050405020304" pitchFamily="24"/>
                <a:ea typeface="楷体" panose="02010609060101010101" pitchFamily="24" charset="-122"/>
              </a:rPr>
              <a:t>解决</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也可以设一个未知数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然后用含未知数的式子表示出另一个未知量</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pic>
        <p:nvPicPr>
          <p:cNvPr id="3" name="yt_shape_172361369480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45" name="yt_shape_13545"/>
          <p:cNvSpPr txBox="1"/>
          <p:nvPr/>
        </p:nvSpPr>
        <p:spPr>
          <a:xfrm>
            <a:off x="540119" y="900000"/>
            <a:ext cx="11492915" cy="4269567"/>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spc="150">
                <a:solidFill>
                  <a:srgbClr val="000000"/>
                </a:solidFill>
                <a:effectLst/>
                <a:latin typeface="Times New Roman" panose="02020603050405020304" pitchFamily="24"/>
                <a:ea typeface="宋体" panose="02010600030101010101" pitchFamily="2" charset="-122"/>
              </a:rPr>
              <a:t>7</a:t>
            </a:r>
            <a:r>
              <a:rPr lang="en-US" altLang="zh-CN" sz="2400" b="0" i="0" u="none" spc="150">
                <a:solidFill>
                  <a:srgbClr val="000000"/>
                </a:solidFill>
                <a:effectLst/>
                <a:latin typeface="宋体" panose="02010600030101010101" pitchFamily="2" charset="-122"/>
                <a:ea typeface="宋体" panose="02010600030101010101" pitchFamily="2" charset="-122"/>
              </a:rPr>
              <a:t>.</a:t>
            </a:r>
            <a:r>
              <a:rPr lang="en-US" altLang="zh-CN" sz="2400" b="0" i="0" u="none" spc="150">
                <a:solidFill>
                  <a:srgbClr val="000000"/>
                </a:solidFill>
                <a:effectLst/>
                <a:latin typeface="Times New Roman" panose="02020603050405020304" pitchFamily="24"/>
                <a:ea typeface="Times New Roman" panose="02020603050405020304" pitchFamily="24"/>
              </a:rPr>
              <a:t> </a:t>
            </a:r>
            <a:r>
              <a:rPr lang="zh-CN" altLang="zh-CN" sz="2400" b="0" i="0" u="none" spc="150">
                <a:solidFill>
                  <a:srgbClr val="000000"/>
                </a:solidFill>
                <a:effectLst/>
                <a:latin typeface="Times New Roman" panose="02020603050405020304" pitchFamily="24"/>
                <a:ea typeface="宋体" panose="02010600030101010101" pitchFamily="2" charset="-122"/>
              </a:rPr>
              <a:t>某公司月末的进货价比月初的进货价低</a:t>
            </a:r>
            <a:r>
              <a:rPr lang="en-US" altLang="zh-CN" sz="2400" b="0" i="0" u="none" spc="150">
                <a:solidFill>
                  <a:srgbClr val="000000"/>
                </a:solidFill>
                <a:effectLst/>
                <a:latin typeface="Times New Roman" panose="02020603050405020304" pitchFamily="24"/>
                <a:ea typeface="宋体" panose="02010600030101010101" pitchFamily="2" charset="-122"/>
              </a:rPr>
              <a:t>8</a:t>
            </a:r>
            <a:r>
              <a:rPr lang="zh-CN" altLang="zh-CN" sz="2400" b="0" i="0" u="none" spc="150">
                <a:solidFill>
                  <a:srgbClr val="000000"/>
                </a:solidFill>
                <a:effectLst/>
                <a:latin typeface="宋体" panose="02010600030101010101" pitchFamily="2" charset="-122"/>
                <a:ea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sym typeface="_⨹_12_7880d"/>
              </a:rPr>
              <a:t>但这批货物的销售价保持不</a:t>
            </a:r>
            <a:br>
              <a:rPr lang="zh-CN" altLang="zh-CN" sz="2400" b="0" i="0" u="none" spc="150">
                <a:solidFill>
                  <a:srgbClr val="000000"/>
                </a:solidFill>
                <a:effectLst/>
                <a:latin typeface="Times New Roman" panose="02020603050405020304" pitchFamily="24"/>
                <a:ea typeface="宋体" panose="02010600030101010101" pitchFamily="2" charset="-122"/>
              </a:rPr>
            </a:br>
            <a:r>
              <a:rPr lang="zh-CN" altLang="zh-CN" sz="2400" b="0" i="0" u="none" spc="150">
                <a:solidFill>
                  <a:srgbClr val="000000"/>
                </a:solidFill>
                <a:effectLst/>
                <a:latin typeface="Times New Roman" panose="02020603050405020304" pitchFamily="24"/>
                <a:ea typeface="宋体" panose="02010600030101010101" pitchFamily="2" charset="-122"/>
              </a:rPr>
              <a:t>变</a:t>
            </a:r>
            <a:r>
              <a:rPr lang="en-US" altLang="zh-CN" sz="2400" b="0" i="0" u="none" spc="150">
                <a:solidFill>
                  <a:srgbClr val="000000"/>
                </a:solidFill>
                <a:effectLst/>
                <a:latin typeface="宋体" panose="02010600030101010101" pitchFamily="2" charset="-122"/>
                <a:ea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rPr>
              <a:t>这样</a:t>
            </a:r>
            <a:r>
              <a:rPr lang="zh-CN" altLang="zh-CN" sz="2400" b="0" i="0" u="none" spc="150">
                <a:solidFill>
                  <a:srgbClr val="000000"/>
                </a:solidFill>
                <a:effectLst/>
                <a:latin typeface="宋体" panose="02010600030101010101" pitchFamily="2" charset="-122"/>
                <a:ea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rPr>
              <a:t>公司按进货价而定的利润率月末比月初高</a:t>
            </a:r>
            <a:r>
              <a:rPr lang="en-US" altLang="zh-CN" sz="2400" b="0" i="0" u="none" spc="150">
                <a:solidFill>
                  <a:srgbClr val="000000"/>
                </a:solidFill>
                <a:effectLst/>
                <a:latin typeface="Times New Roman" panose="02020603050405020304" pitchFamily="24"/>
                <a:ea typeface="宋体" panose="02010600030101010101" pitchFamily="2" charset="-122"/>
              </a:rPr>
              <a:t>10</a:t>
            </a:r>
            <a:r>
              <a:rPr lang="zh-CN" altLang="zh-CN" sz="2400" b="0" i="0" u="none" spc="150">
                <a:solidFill>
                  <a:srgbClr val="000000"/>
                </a:solidFill>
                <a:effectLst/>
                <a:latin typeface="宋体" panose="02010600030101010101" pitchFamily="2" charset="-122"/>
                <a:ea typeface="宋体" panose="02010600030101010101" pitchFamily="2" charset="-122"/>
              </a:rPr>
              <a:t>％，</a:t>
            </a:r>
            <a:r>
              <a:rPr lang="zh-CN" altLang="zh-CN" sz="2400" b="0" i="0" u="none" spc="150">
                <a:solidFill>
                  <a:srgbClr val="000000"/>
                </a:solidFill>
                <a:effectLst/>
                <a:latin typeface="Times New Roman" panose="02020603050405020304" pitchFamily="24"/>
                <a:ea typeface="宋体" panose="02010600030101010101" pitchFamily="2" charset="-122"/>
                <a:sym typeface="_⨹_8_e9429"/>
              </a:rPr>
              <a:t>问这个公司月初的</a:t>
            </a:r>
            <a:br>
              <a:rPr lang="zh-CN" altLang="zh-CN" sz="2400" b="0" i="0" u="none" spc="150">
                <a:solidFill>
                  <a:srgbClr val="000000"/>
                </a:solidFill>
                <a:effectLst/>
                <a:latin typeface="Times New Roman" panose="02020603050405020304" pitchFamily="24"/>
                <a:ea typeface="宋体" panose="02010600030101010101" pitchFamily="2" charset="-122"/>
              </a:rPr>
            </a:br>
            <a:r>
              <a:rPr lang="zh-CN" altLang="zh-CN" sz="2400" b="0" i="0" u="none" spc="150">
                <a:solidFill>
                  <a:srgbClr val="000000"/>
                </a:solidFill>
                <a:effectLst/>
                <a:latin typeface="Times New Roman" panose="02020603050405020304" pitchFamily="24"/>
                <a:ea typeface="宋体" panose="02010600030101010101" pitchFamily="2" charset="-122"/>
              </a:rPr>
              <a:t>利润率是多少</a:t>
            </a:r>
            <a:r>
              <a:rPr lang="zh-CN" altLang="zh-CN" sz="2400" b="0" i="0" u="none" spc="150">
                <a:solidFill>
                  <a:srgbClr val="000000"/>
                </a:solidFill>
                <a:effectLst/>
                <a:latin typeface="宋体" panose="02010600030101010101" pitchFamily="2" charset="-122"/>
                <a:ea typeface="宋体" panose="02010600030101010101" pitchFamily="2" charset="-122"/>
              </a:rPr>
              <a:t>？</a:t>
            </a:r>
            <a:endParaRPr lang="zh-CN" altLang="zh-CN" sz="2400" b="0" i="0" u="none" spc="150">
              <a:solidFill>
                <a:srgbClr val="000000"/>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设这个公司月初的利润率</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原进价</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则</a:t>
            </a:r>
            <a:r>
              <a:rPr lang="en-US" altLang="zh-CN" sz="2400" b="0" i="0" u="none">
                <a:solidFill>
                  <a:srgbClr val="FF0000">
                    <a:alpha val="0"/>
                  </a:srgbClr>
                </a:solidFill>
                <a:effectLst/>
                <a:latin typeface="Times New Roman" panose="02020603050405020304" pitchFamily="24"/>
                <a:ea typeface="宋体" panose="02010600030101010101" pitchFamily="2" charset="-122"/>
              </a:rPr>
              <a:t>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9</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2</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M</a:t>
            </a:r>
            <a:r>
              <a:rPr lang="zh-CN" altLang="zh-CN" sz="2400" b="0" i="0" u="none">
                <a:solidFill>
                  <a:srgbClr val="FF0000">
                    <a:alpha val="0"/>
                  </a:srgbClr>
                </a:solidFill>
                <a:effectLst/>
                <a:latin typeface="Times New Roman" panose="02020603050405020304" pitchFamily="24"/>
                <a:ea typeface="楷体" panose="02010609060101010101" pitchFamily="24" charset="-122"/>
              </a:rPr>
              <a:t>是打折扣的价格</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sym typeface="_⨹_1_7c212"/>
              </a:rPr>
              <a:t>由</a:t>
            </a:r>
            <a:br>
              <a:rPr lang="zh-CN" altLang="zh-CN" sz="2400" b="0" i="0" u="none">
                <a:solidFill>
                  <a:srgbClr val="FF0000">
                    <a:alpha val="0"/>
                  </a:srgbClr>
                </a:solidFill>
                <a:effectLst/>
                <a:latin typeface="Times New Roman" panose="02020603050405020304" pitchFamily="24"/>
                <a:ea typeface="楷体" panose="02010609060101010101" pitchFamily="24" charset="-122"/>
              </a:rPr>
            </a:br>
            <a:r>
              <a:rPr lang="zh-CN" altLang="zh-CN" sz="2400" b="0" i="0" u="none">
                <a:solidFill>
                  <a:srgbClr val="FF0000">
                    <a:alpha val="0"/>
                  </a:srgbClr>
                </a:solidFill>
                <a:effectLst/>
                <a:latin typeface="Times New Roman" panose="02020603050405020304" pitchFamily="24"/>
                <a:ea typeface="楷体" panose="02010609060101010101" pitchFamily="24" charset="-122"/>
              </a:rPr>
              <a:t>题意</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得</a:t>
            </a:r>
            <a:endParaRPr lang="zh-CN" altLang="zh-CN" sz="2400" b="0" i="0" u="none">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r>
              <a:rPr lang="en-US" altLang="zh-CN" sz="2400" b="0" i="1" u="none" spc="375">
                <a:solidFill>
                  <a:srgbClr val="FF0000">
                    <a:alpha val="0"/>
                  </a:srgbClr>
                </a:solidFill>
                <a:effectLst/>
                <a:latin typeface="Times New Roman" panose="02020603050405020304" pitchFamily="24"/>
                <a:ea typeface="宋体" panose="02010600030101010101" pitchFamily="2" charset="-122"/>
              </a:rPr>
              <a:t>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9</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2</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M</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约</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去</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得</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92[1</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得</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15</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这个公司月初的利润率为</a:t>
            </a:r>
            <a:r>
              <a:rPr lang="en-US" altLang="zh-CN" sz="2400" b="0" i="0" u="none">
                <a:solidFill>
                  <a:srgbClr val="FF0000">
                    <a:alpha val="0"/>
                  </a:srgbClr>
                </a:solidFill>
                <a:effectLst/>
                <a:latin typeface="Times New Roman" panose="02020603050405020304" pitchFamily="24"/>
                <a:ea typeface="宋体" panose="02010600030101010101" pitchFamily="2" charset="-122"/>
              </a:rPr>
              <a:t>15</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sp>
        <p:nvSpPr>
          <p:cNvPr id="2" name="文本框 1"/>
          <p:cNvSpPr txBox="1"/>
          <p:nvPr/>
        </p:nvSpPr>
        <p:spPr>
          <a:xfrm>
            <a:off x="450108" y="2279658"/>
            <a:ext cx="11090911"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设这个公司月初的利润率</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原进价</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则</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是打折扣的价格</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sym typeface="_⨹_1_7c212"/>
              </a:rPr>
              <a:t>由</a:t>
            </a:r>
            <a:b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br>
            <a:endParaRPr lang="zh-CN" altLang="en-US">
              <a:solidFill>
                <a:srgbClr val="FF0000"/>
              </a:solidFill>
            </a:endParaRPr>
          </a:p>
        </p:txBody>
      </p:sp>
      <p:sp>
        <p:nvSpPr>
          <p:cNvPr id="3" name="文本框 2"/>
          <p:cNvSpPr txBox="1"/>
          <p:nvPr/>
        </p:nvSpPr>
        <p:spPr>
          <a:xfrm>
            <a:off x="450108" y="2755146"/>
            <a:ext cx="1399287"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题意</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endParaRPr lang="zh-CN" altLang="en-US">
              <a:solidFill>
                <a:srgbClr val="FF0000"/>
              </a:solidFill>
            </a:endParaRPr>
          </a:p>
        </p:txBody>
      </p:sp>
      <p:sp>
        <p:nvSpPr>
          <p:cNvPr id="4" name="文本框 3"/>
          <p:cNvSpPr txBox="1"/>
          <p:nvPr/>
        </p:nvSpPr>
        <p:spPr>
          <a:xfrm>
            <a:off x="450108" y="3230634"/>
            <a:ext cx="6066536" cy="569100"/>
          </a:xfrm>
          <a:prstGeom prst="rect">
            <a:avLst/>
          </a:prstGeom>
          <a:noFill/>
        </p:spPr>
        <p:txBody>
          <a:bodyPr vert="horz" wrap="none" rtlCol="0">
            <a:noAutofit/>
          </a:bodyPr>
          <a:lstStyle/>
          <a:p>
            <a:pPr>
              <a:lnSpc>
                <a:spcPct val="130000"/>
              </a:lnSpc>
            </a:pP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5" name="文本框 4"/>
          <p:cNvSpPr txBox="1"/>
          <p:nvPr/>
        </p:nvSpPr>
        <p:spPr>
          <a:xfrm>
            <a:off x="450108" y="3706122"/>
            <a:ext cx="6374511"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约</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去</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92[1</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6" name="文本框 5"/>
          <p:cNvSpPr txBox="1"/>
          <p:nvPr/>
        </p:nvSpPr>
        <p:spPr>
          <a:xfrm>
            <a:off x="450108" y="4181610"/>
            <a:ext cx="1781873"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15</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50108" y="4657098"/>
            <a:ext cx="49044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这个公司月初的利润率为</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15</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49" name="yt_shape_13549"/>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30000"/>
              </a:lnSpc>
            </a:pPr>
            <a:r>
              <a:rPr lang="en-US" altLang="zh-CN" sz="2450" b="0" i="0" u="none">
                <a:solidFill>
                  <a:srgbClr val="1EE3CF"/>
                </a:solidFill>
                <a:effectLst/>
                <a:latin typeface="Times New Roman" panose="02020603050405020304" pitchFamily="24"/>
                <a:ea typeface="Times New Roman" panose="02020603050405020304" pitchFamily="24"/>
                <a:sym typeface="Finished"/>
              </a:rPr>
              <a:t> </a:t>
            </a:r>
            <a:r>
              <a:rPr lang="en-US" altLang="zh-CN" sz="2400" b="0" i="0" u="none">
                <a:solidFill>
                  <a:srgbClr val="1EE3CF"/>
                </a:solidFill>
                <a:effectLst/>
                <a:latin typeface="Times New Roman" panose="02020603050405020304" pitchFamily="24"/>
                <a:ea typeface="宋体" panose="02010600030101010101" pitchFamily="2" charset="-122"/>
              </a:rPr>
              <a:t>           </a:t>
            </a:r>
            <a:r>
              <a:rPr lang="en-US" altLang="zh-CN" sz="2000" b="0" i="0" u="none">
                <a:solidFill>
                  <a:srgbClr val="1EE3CF"/>
                </a:solidFill>
                <a:effectLst/>
                <a:latin typeface="Times New Roman" panose="02020603050405020304" pitchFamily="24"/>
                <a:ea typeface="宋体" panose="02010600030101010101" pitchFamily="2" charset="-122"/>
              </a:rPr>
              <a:t> </a:t>
            </a:r>
            <a:r>
              <a:rPr lang="zh-CN" altLang="zh-CN" sz="2400" b="0" i="1" u="none">
                <a:solidFill>
                  <a:srgbClr val="000000"/>
                </a:solidFill>
                <a:effectLst/>
                <a:latin typeface="Times New Roman" panose="02020603050405020304" pitchFamily="24"/>
                <a:ea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rPr>
              <a:t>整体设元法</a:t>
            </a:r>
            <a:endParaRPr lang="zh-CN" altLang="zh-CN" sz="2400" b="0" i="0" u="none">
              <a:solidFill>
                <a:srgbClr val="000000"/>
              </a:solidFill>
              <a:effectLst/>
              <a:latin typeface="Times New Roman" panose="02020603050405020304" pitchFamily="24"/>
              <a:ea typeface="黑体" panose="02010609060101010101" pitchFamily="24" charset="-122"/>
            </a:endParaRPr>
          </a:p>
        </p:txBody>
      </p:sp>
      <p:sp>
        <p:nvSpPr>
          <p:cNvPr id="13550" name="yt_shape_13550"/>
          <p:cNvSpPr txBox="1"/>
          <p:nvPr/>
        </p:nvSpPr>
        <p:spPr>
          <a:xfrm>
            <a:off x="540119" y="1389434"/>
            <a:ext cx="11111999" cy="892167"/>
          </a:xfrm>
          <a:prstGeom prst="rect">
            <a:avLst/>
          </a:prstGeom>
        </p:spPr>
        <p:txBody>
          <a:bodyPr vert="horz" wrap="square" lIns="0" tIns="0" rIns="0" bIns="0" rtlCol="0">
            <a:noAutofit/>
          </a:bodyPr>
          <a:lstStyle/>
          <a:p>
            <a:pPr indent="609600" algn="l" eaLnBrk="1" latinLnBrk="0" hangingPunct="0">
              <a:lnSpc>
                <a:spcPct val="130000"/>
              </a:lnSpc>
            </a:pPr>
            <a:r>
              <a:rPr lang="zh-CN" altLang="zh-CN" sz="2400" b="0" i="0" u="none">
                <a:solidFill>
                  <a:srgbClr val="000000"/>
                </a:solidFill>
                <a:effectLst/>
                <a:latin typeface="Times New Roman" panose="02020603050405020304" pitchFamily="24"/>
                <a:ea typeface="楷体" panose="02010609060101010101" pitchFamily="24" charset="-122"/>
              </a:rPr>
              <a:t>把题中一些看似彼此独立而实质是紧密相连的量看成一个整体去设元</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sym typeface="_⨹_3_1f106"/>
              </a:rPr>
              <a:t>从而解</a:t>
            </a:r>
            <a:br>
              <a:rPr lang="zh-CN" altLang="zh-CN" sz="2400" b="0" i="0" u="none">
                <a:solidFill>
                  <a:srgbClr val="000000"/>
                </a:solidFill>
                <a:effectLst/>
                <a:latin typeface="Times New Roman" panose="02020603050405020304" pitchFamily="24"/>
                <a:ea typeface="楷体" panose="02010609060101010101" pitchFamily="24" charset="-122"/>
              </a:rPr>
            </a:br>
            <a:r>
              <a:rPr lang="zh-CN" altLang="zh-CN" sz="2400" b="0" i="0" u="none">
                <a:solidFill>
                  <a:srgbClr val="000000"/>
                </a:solidFill>
                <a:effectLst/>
                <a:latin typeface="Times New Roman" panose="02020603050405020304" pitchFamily="24"/>
                <a:ea typeface="楷体" panose="02010609060101010101" pitchFamily="24" charset="-122"/>
              </a:rPr>
              <a:t>决问题</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sp>
        <p:nvSpPr>
          <p:cNvPr id="13551" name="yt_shape_13551"/>
          <p:cNvSpPr txBox="1"/>
          <p:nvPr/>
        </p:nvSpPr>
        <p:spPr>
          <a:xfrm>
            <a:off x="540119" y="2332389"/>
            <a:ext cx="11492915" cy="1372299"/>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8</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Times New Roman" panose="02020603050405020304" pitchFamily="24"/>
                <a:ea typeface="宋体" panose="02010600030101010101" pitchFamily="2" charset="-122"/>
              </a:rPr>
              <a:t>一个五位数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个位上的数为</a:t>
            </a:r>
            <a:r>
              <a:rPr lang="en-US" altLang="zh-CN" sz="2400" b="0" i="0" u="none">
                <a:solidFill>
                  <a:srgbClr val="000000"/>
                </a:solidFill>
                <a:effectLst/>
                <a:latin typeface="Times New Roman" panose="02020603050405020304" pitchFamily="24"/>
                <a:ea typeface="宋体" panose="02010600030101010101" pitchFamily="2" charset="-122"/>
              </a:rPr>
              <a:t>4</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这个五位数加上</a:t>
            </a:r>
            <a:r>
              <a:rPr lang="en-US" altLang="zh-CN" sz="2400" b="0" i="0" u="none">
                <a:solidFill>
                  <a:srgbClr val="000000"/>
                </a:solidFill>
                <a:effectLst/>
                <a:latin typeface="Times New Roman" panose="02020603050405020304" pitchFamily="24"/>
                <a:ea typeface="宋体" panose="02010600030101010101" pitchFamily="2" charset="-122"/>
              </a:rPr>
              <a:t>6120</a:t>
            </a:r>
            <a:r>
              <a:rPr lang="zh-CN" altLang="zh-CN" sz="2400" b="0" i="0" u="none">
                <a:solidFill>
                  <a:srgbClr val="000000"/>
                </a:solidFill>
                <a:effectLst/>
                <a:latin typeface="Times New Roman" panose="02020603050405020304" pitchFamily="24"/>
                <a:ea typeface="宋体" panose="02010600030101010101" pitchFamily="2" charset="-122"/>
              </a:rPr>
              <a:t>后所得的新五位数的万位</a:t>
            </a:r>
            <a:r>
              <a:rPr lang="zh-CN" altLang="zh-CN" sz="2400" b="0" i="0" u="none">
                <a:solidFill>
                  <a:srgbClr val="000000"/>
                </a:solidFill>
                <a:effectLst/>
                <a:latin typeface="宋体" panose="02010600030101010101" pitchFamily="2" charset="-122"/>
                <a:ea typeface="宋体" panose="02010600030101010101" pitchFamily="2" charset="-122"/>
                <a:sym typeface="_⨹_1_8f295"/>
              </a:rPr>
              <a:t>、</a:t>
            </a:r>
            <a:br>
              <a:rPr lang="zh-CN" altLang="zh-CN" sz="2400" b="0" i="0" u="none">
                <a:solidFill>
                  <a:srgbClr val="000000"/>
                </a:solidFill>
                <a:effectLst/>
                <a:latin typeface="宋体" panose="02010600030101010101" pitchFamily="2" charset="-122"/>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千位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百位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十位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个位上的数恰巧分别为原五位数的个位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万位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千位</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百位</a:t>
            </a:r>
            <a:r>
              <a:rPr lang="zh-CN" altLang="zh-CN" sz="2400" b="0" i="0" u="none">
                <a:solidFill>
                  <a:srgbClr val="000000"/>
                </a:solidFill>
                <a:effectLst/>
                <a:latin typeface="宋体" panose="02010600030101010101" pitchFamily="2" charset="-122"/>
                <a:ea typeface="宋体" panose="02010600030101010101" pitchFamily="2" charset="-122"/>
                <a:sym typeface="_⨹_1_a0fe2"/>
              </a:rPr>
              <a:t>、</a:t>
            </a:r>
            <a:br>
              <a:rPr lang="zh-CN" altLang="zh-CN" sz="2400" b="0" i="0" u="none">
                <a:solidFill>
                  <a:srgbClr val="000000"/>
                </a:solidFill>
                <a:effectLst/>
                <a:latin typeface="宋体" panose="02010600030101010101" pitchFamily="2" charset="-122"/>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十位上的数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试求原五位数</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sp>
        <p:nvSpPr>
          <p:cNvPr id="13552" name="yt_shape_13552"/>
          <p:cNvSpPr txBox="1"/>
          <p:nvPr/>
        </p:nvSpPr>
        <p:spPr>
          <a:xfrm>
            <a:off x="540000" y="3755476"/>
            <a:ext cx="10005944" cy="908647"/>
          </a:xfrm>
          <a:prstGeom prst="rect">
            <a:avLst/>
          </a:prstGeom>
        </p:spPr>
        <p:txBody>
          <a:bodyPr vert="horz" wrap="non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设原五位数去掉个位数后的四位数</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则原五位数可表示为</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4</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根据题意</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得</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4</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6120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4</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10000</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sp>
        <p:nvSpPr>
          <p:cNvPr id="13553" name="yt_shape_13553"/>
          <p:cNvSpPr txBox="1"/>
          <p:nvPr/>
        </p:nvSpPr>
        <p:spPr>
          <a:xfrm>
            <a:off x="540000" y="4714911"/>
            <a:ext cx="2848537" cy="908647"/>
          </a:xfrm>
          <a:prstGeom prst="rect">
            <a:avLst/>
          </a:prstGeom>
        </p:spPr>
        <p:txBody>
          <a:bodyPr vert="horz" wrap="non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得</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3764</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所以</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4</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37644</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sp>
        <p:nvSpPr>
          <p:cNvPr id="13554" name="yt_shape_13554"/>
          <p:cNvSpPr txBox="1"/>
          <p:nvPr/>
        </p:nvSpPr>
        <p:spPr>
          <a:xfrm>
            <a:off x="540000" y="5674346"/>
            <a:ext cx="3077766" cy="428515"/>
          </a:xfrm>
          <a:prstGeom prst="rect">
            <a:avLst/>
          </a:prstGeom>
        </p:spPr>
        <p:txBody>
          <a:bodyPr vert="horz" wrap="non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原五位数是</a:t>
            </a:r>
            <a:r>
              <a:rPr lang="en-US" altLang="zh-CN" sz="2400" b="0" i="0" u="none">
                <a:solidFill>
                  <a:srgbClr val="FF0000">
                    <a:alpha val="0"/>
                  </a:srgbClr>
                </a:solidFill>
                <a:effectLst/>
                <a:latin typeface="Times New Roman" panose="02020603050405020304" pitchFamily="24"/>
                <a:ea typeface="宋体" panose="02010600030101010101" pitchFamily="2" charset="-122"/>
              </a:rPr>
              <a:t>37644</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pic>
        <p:nvPicPr>
          <p:cNvPr id="3" name="yt_shape_172361369506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p:cNvSpPr txBox="1"/>
          <p:nvPr/>
        </p:nvSpPr>
        <p:spPr>
          <a:xfrm>
            <a:off x="449989" y="3708670"/>
            <a:ext cx="10089262"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设原五位数去掉个位数后的四位数</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则原五位数可表示为</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4" name="文本框 3"/>
          <p:cNvSpPr txBox="1"/>
          <p:nvPr/>
        </p:nvSpPr>
        <p:spPr>
          <a:xfrm>
            <a:off x="449989" y="4184158"/>
            <a:ext cx="6736462"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根据题意</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6120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10000</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5" name="文本框 4"/>
          <p:cNvSpPr txBox="1"/>
          <p:nvPr/>
        </p:nvSpPr>
        <p:spPr>
          <a:xfrm>
            <a:off x="449989" y="4668105"/>
            <a:ext cx="2086674"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3764</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6" name="文本框 5"/>
          <p:cNvSpPr txBox="1"/>
          <p:nvPr/>
        </p:nvSpPr>
        <p:spPr>
          <a:xfrm>
            <a:off x="449989" y="5143593"/>
            <a:ext cx="3001074"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所以</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37644</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49989" y="5627540"/>
            <a:ext cx="32280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原五位数是</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37644</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pitchFamily="24" charset="-122"/>
                <a:ea typeface="黑体" panose="02010609060101010101" pitchFamily="24" charset="-122"/>
                <a:cs typeface="+mn-cs"/>
              </a:rPr>
              <a:t>课件使用说明</a:t>
            </a:r>
            <a:endParaRPr kumimoji="0" lang="zh-CN" altLang="en-US" sz="4800" b="1" i="0" u="none" strike="noStrike" kern="1200" cap="none" spc="0" normalizeH="0" baseline="0" noProof="0" dirty="0">
              <a:ln>
                <a:noFill/>
              </a:ln>
              <a:solidFill>
                <a:prstClr val="black"/>
              </a:solidFill>
              <a:effectLst/>
              <a:uLnTx/>
              <a:uFillTx/>
              <a:latin typeface="黑体" panose="02010609060101010101" pitchFamily="24" charset="-122"/>
              <a:ea typeface="黑体" panose="02010609060101010101" pitchFamily="24" charset="-122"/>
              <a:cs typeface="+mn-cs"/>
            </a:endParaRP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09" name="yt_shape_13509"/>
          <p:cNvSpPr txBox="1"/>
          <p:nvPr/>
        </p:nvSpPr>
        <p:spPr>
          <a:xfrm>
            <a:off x="540119" y="900000"/>
            <a:ext cx="11492915" cy="892167"/>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1</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Times New Roman" panose="02020603050405020304" pitchFamily="24"/>
                <a:ea typeface="宋体" panose="02010600030101010101" pitchFamily="2" charset="-122"/>
              </a:rPr>
              <a:t>如图</a:t>
            </a:r>
            <a:r>
              <a:rPr lang="zh-CN"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宋体" panose="02010600030101010101" pitchFamily="2" charset="-122"/>
              </a:rPr>
              <a:t>8</a:t>
            </a:r>
            <a:r>
              <a:rPr lang="zh-CN" altLang="zh-CN" sz="2400" b="0" i="0" u="none">
                <a:solidFill>
                  <a:srgbClr val="000000"/>
                </a:solidFill>
                <a:effectLst/>
                <a:latin typeface="Times New Roman" panose="02020603050405020304" pitchFamily="24"/>
                <a:ea typeface="宋体" panose="02010600030101010101" pitchFamily="2" charset="-122"/>
              </a:rPr>
              <a:t>块相同的小长方形地砖拼成一个宽为</a:t>
            </a:r>
            <a:r>
              <a:rPr lang="en-US" altLang="zh-CN" sz="2400" b="0" i="0" u="none">
                <a:solidFill>
                  <a:srgbClr val="000000"/>
                </a:solidFill>
                <a:effectLst/>
                <a:latin typeface="Times New Roman" panose="02020603050405020304" pitchFamily="24"/>
                <a:ea typeface="宋体" panose="02010600030101010101" pitchFamily="2" charset="-122"/>
              </a:rPr>
              <a:t>60cm</a:t>
            </a:r>
            <a:r>
              <a:rPr lang="zh-CN" altLang="zh-CN" sz="2400" b="0" i="0" u="none">
                <a:solidFill>
                  <a:srgbClr val="000000"/>
                </a:solidFill>
                <a:effectLst/>
                <a:latin typeface="Times New Roman" panose="02020603050405020304" pitchFamily="24"/>
                <a:ea typeface="宋体" panose="02010600030101010101" pitchFamily="2" charset="-122"/>
              </a:rPr>
              <a:t>的大长方形</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7_a88eb"/>
              </a:rPr>
              <a:t>地砖间的缝隙忽</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略不计</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求每块小长方形地砖的长和宽</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pic>
        <p:nvPicPr>
          <p:cNvPr id="13510" name="yt_image_13510" title="H_76.86"/>
          <p:cNvPicPr>
            <a:picLocks noChangeAspect="1" noChangeArrowheads="1"/>
          </p:cNvPicPr>
          <p:nvPr/>
        </p:nvPicPr>
        <p:blipFill>
          <a:blip r:embed="rId1" cstate="print"/>
          <a:srcRect/>
          <a:stretch>
            <a:fillRect/>
          </a:stretch>
        </p:blipFill>
        <p:spPr bwMode="auto">
          <a:xfrm>
            <a:off x="5234051" y="1999085"/>
            <a:ext cx="2061003" cy="97612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512" name="yt_shape_13512"/>
              <p:cNvSpPr txBox="1"/>
              <p:nvPr/>
            </p:nvSpPr>
            <p:spPr>
              <a:xfrm>
                <a:off x="540000" y="3022013"/>
                <a:ext cx="6755054" cy="2459712"/>
              </a:xfrm>
              <a:prstGeom prst="rect">
                <a:avLst/>
              </a:prstGeom>
            </p:spPr>
            <p:txBody>
              <a:bodyPr vert="horz" wrap="non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设每块小长方形地砖的长</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en-US" altLang="zh-CN" sz="2400" b="0" i="0" u="none">
                    <a:solidFill>
                      <a:srgbClr val="FF0000">
                        <a:alpha val="0"/>
                      </a:srgbClr>
                    </a:solidFill>
                    <a:effectLst/>
                    <a:latin typeface="Times New Roman" panose="02020603050405020304" pitchFamily="24"/>
                    <a:ea typeface="宋体" panose="02010600030101010101" pitchFamily="2" charset="-122"/>
                  </a:rPr>
                  <a:t>cm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宽</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y</a:t>
                </a:r>
                <a:r>
                  <a:rPr lang="en-US" altLang="zh-CN" sz="2400" b="0" i="0" u="none">
                    <a:solidFill>
                      <a:srgbClr val="FF0000">
                        <a:alpha val="0"/>
                      </a:srgbClr>
                    </a:solidFill>
                    <a:effectLst/>
                    <a:latin typeface="Times New Roman" panose="02020603050405020304" pitchFamily="24"/>
                    <a:ea typeface="宋体" panose="02010600030101010101" pitchFamily="2" charset="-122"/>
                  </a:rPr>
                  <a:t>cm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则可列出方程组为</a:t>
                </a:r>
                <a:endParaRPr lang="zh-CN" altLang="zh-CN" sz="2400" b="0" i="0" u="none">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60</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2</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en-US" altLang="zh-CN" sz="2400" b="0" i="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0" smtClean="0">
                                <a:solidFill>
                                  <a:srgbClr val="FE0000">
                                    <a:alpha val="0"/>
                                  </a:srgbClr>
                                </a:solidFill>
                                <a:effectLst/>
                                <a:latin typeface="Cambria Math" panose="02040503050406030204" pitchFamily="18" charset="0"/>
                                <a:ea typeface="Cambria Math" panose="02040503050406030204" pitchFamily="18" charset="0"/>
                              </a:rPr>
                              <m:t>3</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m:rPr>
                                <m:nor/>
                              </m:rPr>
                              <a:rPr lang="en-US" altLang="zh-CN" sz="2400" b="0" i="0" smtClean="0">
                                <a:solidFill>
                                  <a:srgbClr val="FE0000">
                                    <a:alpha val="0"/>
                                  </a:srgbClr>
                                </a:solidFill>
                                <a:effectLst/>
                                <a:latin typeface="Times New Roman" panose="02020603050405020304" pitchFamily="48" charset="0"/>
                                <a:ea typeface="宋体" panose="02010600030101010101" pitchFamily="2" charset="-122"/>
                              </a:rPr>
                              <m:t>.</m:t>
                            </m:r>
                          </m:e>
                        </m:eqArr>
                      </m:e>
                    </m:d>
                  </m:oMath>
                </a14:m>
                <a:r>
                  <a:rPr lang="zh-CN" altLang="zh-CN" sz="2400" b="0" i="0" u="none">
                    <a:solidFill>
                      <a:srgbClr val="FF0000">
                        <a:alpha val="0"/>
                      </a:srgbClr>
                    </a:solidFill>
                    <a:effectLst/>
                    <a:latin typeface="Times New Roman" panose="02020603050405020304" pitchFamily="24"/>
                    <a:ea typeface="楷体" panose="02010609060101010101" pitchFamily="24" charset="-122"/>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45</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15</m:t>
                            </m:r>
                            <m:r>
                              <m:rPr>
                                <m:nor/>
                              </m:rPr>
                              <a:rPr lang="en-US" altLang="zh-CN" sz="2400" b="0" i="0" smtClean="0">
                                <a:solidFill>
                                  <a:srgbClr val="FE0000">
                                    <a:alpha val="0"/>
                                  </a:srgbClr>
                                </a:solidFill>
                                <a:effectLst/>
                                <a:latin typeface="Times New Roman" panose="02020603050405020304" pitchFamily="48" charset="0"/>
                                <a:ea typeface="宋体" panose="02010600030101010101" pitchFamily="2" charset="-122"/>
                              </a:rPr>
                              <m:t>.</m:t>
                            </m:r>
                          </m:e>
                        </m:eqArr>
                      </m:e>
                    </m:d>
                  </m:oMath>
                </a14:m>
                <a:endParaRPr lang="zh-CN" altLang="zh-CN" sz="2400" b="0" i="0" u="none">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每块小长方形地砖的长为</a:t>
                </a:r>
                <a:r>
                  <a:rPr lang="en-US" altLang="zh-CN" sz="2400" b="0" i="0" u="none">
                    <a:solidFill>
                      <a:srgbClr val="FF0000">
                        <a:alpha val="0"/>
                      </a:srgbClr>
                    </a:solidFill>
                    <a:effectLst/>
                    <a:latin typeface="Times New Roman" panose="02020603050405020304" pitchFamily="24"/>
                    <a:ea typeface="宋体" panose="02010600030101010101" pitchFamily="2" charset="-122"/>
                  </a:rPr>
                  <a:t>45cm</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宽为</a:t>
                </a:r>
                <a:r>
                  <a:rPr lang="en-US" altLang="zh-CN" sz="2400" b="0" i="0" u="none">
                    <a:solidFill>
                      <a:srgbClr val="FF0000">
                        <a:alpha val="0"/>
                      </a:srgbClr>
                    </a:solidFill>
                    <a:effectLst/>
                    <a:latin typeface="Times New Roman" panose="02020603050405020304" pitchFamily="24"/>
                    <a:ea typeface="宋体" panose="02010600030101010101" pitchFamily="2" charset="-122"/>
                  </a:rPr>
                  <a:t>15cm</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mc:Choice>
        <mc:Fallback>
          <p:sp>
            <p:nvSpPr>
              <p:cNvPr id="13512" name="yt_shape_13512"/>
              <p:cNvSpPr txBox="1">
                <a:spLocks noRot="1" noChangeAspect="1" noMove="1" noResize="1" noEditPoints="1" noAdjustHandles="1" noChangeArrowheads="1" noChangeShapeType="1" noTextEdit="1"/>
              </p:cNvSpPr>
              <p:nvPr/>
            </p:nvSpPr>
            <p:spPr>
              <a:xfrm>
                <a:off x="540000" y="3022013"/>
                <a:ext cx="6755054" cy="2459712"/>
              </a:xfrm>
              <a:prstGeom prst="rect">
                <a:avLst/>
              </a:prstGeom>
              <a:blipFill rotWithShape="1">
                <a:blip r:embed="rId2"/>
                <a:stretch>
                  <a:fillRect l="-4" t="-2" r="-1313" b="16"/>
                </a:stretch>
              </a:blipFill>
            </p:spPr>
            <p:txBody>
              <a:bodyPr/>
              <a:lstStyle/>
              <a:p>
                <a:r>
                  <a:rPr lang="zh-CN" altLang="en-US">
                    <a:noFill/>
                  </a:rPr>
                  <a:t> </a:t>
                </a:r>
              </a:p>
            </p:txBody>
          </p:sp>
        </mc:Fallback>
      </mc:AlternateContent>
      <p:sp>
        <p:nvSpPr>
          <p:cNvPr id="2" name="文本框 1"/>
          <p:cNvSpPr txBox="1"/>
          <p:nvPr/>
        </p:nvSpPr>
        <p:spPr>
          <a:xfrm>
            <a:off x="449989" y="2975207"/>
            <a:ext cx="6869812"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设每块小长方形地砖的长</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cm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宽</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y</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cm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3" name="文本框 2"/>
          <p:cNvSpPr txBox="1"/>
          <p:nvPr/>
        </p:nvSpPr>
        <p:spPr>
          <a:xfrm>
            <a:off x="449989" y="3450695"/>
            <a:ext cx="261848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则可列出方程组为</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p:cNvSpPr txBox="1"/>
              <p:nvPr/>
            </p:nvSpPr>
            <p:spPr>
              <a:xfrm>
                <a:off x="449989" y="3926183"/>
                <a:ext cx="3981578" cy="1154189"/>
              </a:xfrm>
              <a:prstGeom prst="rect">
                <a:avLst/>
              </a:prstGeom>
              <a:noFill/>
            </p:spPr>
            <p:txBody>
              <a:bodyPr vert="horz" wrap="none" rtlCol="0" anchor="ctr">
                <a:noAutofit/>
              </a:bodyPr>
              <a:lstStyle/>
              <a:p>
                <a:pPr>
                  <a:lnSpc>
                    <a:spcPct val="130000"/>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60</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m:rPr>
                                <m:nor/>
                              </m:rPr>
                              <a:rPr kumimoji="0" lang="en-US"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45</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15</m:t>
                            </m:r>
                            <m:r>
                              <m:rPr>
                                <m:nor/>
                              </m:rPr>
                              <a:rPr kumimoji="0" lang="en-US"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endParaRPr lang="zh-CN" altLang="en-US">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449989" y="3926183"/>
                <a:ext cx="3981578" cy="1154189"/>
              </a:xfrm>
              <a:prstGeom prst="rect">
                <a:avLst/>
              </a:prstGeom>
              <a:blipFill rotWithShape="1">
                <a:blip r:embed="rId3"/>
                <a:stretch>
                  <a:fillRect l="-10" t="-53" r="13" b="32"/>
                </a:stretch>
              </a:blipFill>
            </p:spPr>
            <p:txBody>
              <a:bodyPr/>
              <a:lstStyle/>
              <a:p>
                <a:r>
                  <a:rPr lang="zh-CN" altLang="en-US">
                    <a:noFill/>
                  </a:rPr>
                  <a:t> </a:t>
                </a:r>
              </a:p>
            </p:txBody>
          </p:sp>
        </mc:Fallback>
      </mc:AlternateContent>
      <p:sp>
        <p:nvSpPr>
          <p:cNvPr id="5" name="文本框 4"/>
          <p:cNvSpPr txBox="1"/>
          <p:nvPr/>
        </p:nvSpPr>
        <p:spPr>
          <a:xfrm>
            <a:off x="449989" y="4986760"/>
            <a:ext cx="656183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每块小长方形地砖的长为</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45cm</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宽为</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15cm</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15" name="yt_shape_13515"/>
          <p:cNvSpPr txBox="1"/>
          <p:nvPr/>
        </p:nvSpPr>
        <p:spPr>
          <a:xfrm>
            <a:off x="540119" y="692696"/>
            <a:ext cx="11492915" cy="4269567"/>
          </a:xfrm>
          <a:prstGeom prst="rect">
            <a:avLst/>
          </a:prstGeom>
        </p:spPr>
        <p:txBody>
          <a:bodyPr vert="horz" wrap="square" lIns="0" tIns="0" rIns="0" bIns="0" rtlCol="0">
            <a:noAutofit/>
          </a:bodyPr>
          <a:lstStyle/>
          <a:p>
            <a:pPr eaLnBrk="1" latinLnBrk="0" hangingPunct="0">
              <a:lnSpc>
                <a:spcPct val="130000"/>
              </a:lnSpc>
            </a:pPr>
            <a:r>
              <a:rPr lang="en-US" altLang="zh-CN" sz="2400" b="0" i="0" u="none" dirty="0">
                <a:solidFill>
                  <a:srgbClr val="000000"/>
                </a:solidFill>
                <a:effectLst/>
                <a:latin typeface="Times New Roman" panose="02020603050405020304" pitchFamily="24"/>
                <a:ea typeface="宋体" panose="02010600030101010101" pitchFamily="2" charset="-122"/>
              </a:rPr>
              <a:t>2</a:t>
            </a:r>
            <a:r>
              <a:rPr lang="en-US"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Times New Roman" panose="02020603050405020304" pitchFamily="24"/>
                <a:ea typeface="Times New Roman" panose="02020603050405020304" pitchFamily="24"/>
              </a:rPr>
              <a:t> </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楷体" panose="02010609060101010101" pitchFamily="24" charset="-122"/>
              </a:rPr>
              <a:t>阜阳九中单元卷</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为了美化环境</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建设生态桂林</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某社区需要进行绿化改造</a:t>
            </a:r>
            <a:r>
              <a:rPr lang="zh-CN" altLang="zh-CN" sz="2400" b="0" i="0" u="none" dirty="0">
                <a:solidFill>
                  <a:srgbClr val="000000"/>
                </a:solidFill>
                <a:effectLst/>
                <a:latin typeface="宋体" panose="02010600030101010101" pitchFamily="2" charset="-122"/>
                <a:ea typeface="宋体" panose="02010600030101010101" pitchFamily="2" charset="-122"/>
                <a:sym typeface="_⨹_1_7893c,isEnd"/>
              </a:rPr>
              <a:t>，</a:t>
            </a:r>
            <a:br>
              <a:rPr lang="zh-CN" altLang="zh-CN" sz="2400" b="0" i="0" u="none" dirty="0">
                <a:solidFill>
                  <a:srgbClr val="000000"/>
                </a:solidFill>
                <a:effectLst/>
                <a:latin typeface="宋体" panose="02010600030101010101" pitchFamily="2" charset="-122"/>
                <a:ea typeface="宋体" panose="02010600030101010101" pitchFamily="2" charset="-122"/>
              </a:rPr>
            </a:br>
            <a:r>
              <a:rPr lang="zh-CN" altLang="zh-CN" sz="2400" b="0" i="0" u="none" dirty="0">
                <a:solidFill>
                  <a:srgbClr val="000000"/>
                </a:solidFill>
                <a:effectLst/>
                <a:latin typeface="Times New Roman" panose="02020603050405020304" pitchFamily="24"/>
                <a:ea typeface="宋体" panose="02010600030101010101" pitchFamily="2" charset="-122"/>
              </a:rPr>
              <a:t>现有甲</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乙两个绿化工程队可供选择</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sym typeface="_⨹_19_406f3,isEnd"/>
              </a:rPr>
              <a:t>已知甲队每天能完成的绿化改造面积比乙队</a:t>
            </a:r>
            <a:br>
              <a:rPr lang="zh-CN" altLang="zh-CN" sz="2400" b="0" i="0" u="none" dirty="0">
                <a:solidFill>
                  <a:srgbClr val="000000"/>
                </a:solidFill>
                <a:effectLst/>
                <a:latin typeface="Times New Roman" panose="02020603050405020304" pitchFamily="24"/>
                <a:ea typeface="宋体" panose="02010600030101010101" pitchFamily="2" charset="-122"/>
              </a:rPr>
            </a:br>
            <a:r>
              <a:rPr lang="zh-CN" altLang="zh-CN" sz="2400" b="0" i="0" u="none" dirty="0">
                <a:solidFill>
                  <a:srgbClr val="000000"/>
                </a:solidFill>
                <a:effectLst/>
                <a:latin typeface="Times New Roman" panose="02020603050405020304" pitchFamily="24"/>
                <a:ea typeface="宋体" panose="02010600030101010101" pitchFamily="2" charset="-122"/>
              </a:rPr>
              <a:t>多</a:t>
            </a:r>
            <a:r>
              <a:rPr lang="en-US" altLang="zh-CN" sz="2400" b="0" i="0" u="none" dirty="0">
                <a:solidFill>
                  <a:srgbClr val="000000"/>
                </a:solidFill>
                <a:effectLst/>
                <a:latin typeface="Times New Roman" panose="02020603050405020304" pitchFamily="24"/>
                <a:ea typeface="宋体" panose="02010600030101010101" pitchFamily="2" charset="-122"/>
              </a:rPr>
              <a:t>200m</a:t>
            </a:r>
            <a:r>
              <a:rPr lang="en-US" altLang="zh-CN" sz="2400" b="0" i="0" u="none" baseline="30000" dirty="0">
                <a:solidFill>
                  <a:srgbClr val="000000"/>
                </a:solidFill>
                <a:effectLst/>
                <a:latin typeface="Times New Roman" panose="02020603050405020304" pitchFamily="24"/>
                <a:ea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甲队与乙队合作一天能完成</a:t>
            </a:r>
            <a:r>
              <a:rPr lang="en-US" altLang="zh-CN" sz="2400" b="0" i="0" u="none" dirty="0">
                <a:solidFill>
                  <a:srgbClr val="000000"/>
                </a:solidFill>
                <a:effectLst/>
                <a:latin typeface="Times New Roman" panose="02020603050405020304" pitchFamily="24"/>
                <a:ea typeface="宋体" panose="02010600030101010101" pitchFamily="2" charset="-122"/>
              </a:rPr>
              <a:t>800m</a:t>
            </a:r>
            <a:r>
              <a:rPr lang="en-US" altLang="zh-CN" sz="2400" b="0" i="0" u="none" baseline="30000" dirty="0">
                <a:solidFill>
                  <a:srgbClr val="000000"/>
                </a:solidFill>
                <a:effectLst/>
                <a:latin typeface="Times New Roman" panose="02020603050405020304" pitchFamily="24"/>
                <a:ea typeface="宋体" panose="02010600030101010101" pitchFamily="2" charset="-122"/>
              </a:rPr>
              <a:t>2</a:t>
            </a:r>
            <a:r>
              <a:rPr lang="zh-CN" altLang="zh-CN" sz="2400" b="0" i="0" u="none" dirty="0">
                <a:solidFill>
                  <a:srgbClr val="000000"/>
                </a:solidFill>
                <a:effectLst/>
                <a:latin typeface="Times New Roman" panose="02020603050405020304" pitchFamily="24"/>
                <a:ea typeface="宋体" panose="02010600030101010101" pitchFamily="2" charset="-122"/>
              </a:rPr>
              <a:t>的绿化改造面积</a:t>
            </a:r>
            <a:r>
              <a:rPr lang="en-US" altLang="zh-CN" sz="2400" b="0" i="0" u="none" dirty="0">
                <a:solidFill>
                  <a:srgbClr val="000000"/>
                </a:solidFill>
                <a:effectLst/>
                <a:latin typeface="宋体" panose="02010600030101010101" pitchFamily="2" charset="-122"/>
                <a:ea typeface="宋体" panose="02010600030101010101" pitchFamily="2" charset="-122"/>
                <a:sym typeface=",isEnd"/>
              </a:rPr>
              <a:t>.</a:t>
            </a:r>
            <a:endParaRPr lang="en-US" altLang="zh-CN" sz="2400" b="0" i="0" u="none" dirty="0">
              <a:solidFill>
                <a:srgbClr val="000000"/>
              </a:solidFill>
              <a:effectLst/>
              <a:latin typeface="宋体" panose="02010600030101010101" pitchFamily="2" charset="-122"/>
              <a:ea typeface="宋体" panose="02010600030101010101" pitchFamily="2" charset="-122"/>
              <a:sym typeface=",isEnd"/>
            </a:endParaRPr>
          </a:p>
          <a:p>
            <a:pPr eaLnBrk="1" latinLnBrk="0" hangingPunct="0">
              <a:lnSpc>
                <a:spcPct val="130000"/>
              </a:lnSpc>
            </a:pPr>
            <a:r>
              <a:rPr lang="zh-CN"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Times New Roman" panose="02020603050405020304" pitchFamily="24"/>
                <a:ea typeface="宋体" panose="02010600030101010101" pitchFamily="2" charset="-122"/>
              </a:rPr>
              <a:t>1</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甲</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乙两工程队每天各能完成多少平方米的绿化改造面积</a:t>
            </a:r>
            <a:r>
              <a:rPr lang="zh-CN" altLang="zh-CN" sz="2400" b="0" i="0" u="none" dirty="0">
                <a:solidFill>
                  <a:srgbClr val="000000"/>
                </a:solidFill>
                <a:effectLst/>
                <a:latin typeface="宋体" panose="02010600030101010101" pitchFamily="2" charset="-122"/>
                <a:ea typeface="宋体" panose="02010600030101010101" pitchFamily="2" charset="-122"/>
                <a:sym typeface=",isEnd"/>
              </a:rPr>
              <a:t>？</a:t>
            </a:r>
            <a:endParaRPr lang="zh-CN" altLang="zh-CN" sz="2400" b="0" i="0" u="none" dirty="0">
              <a:solidFill>
                <a:srgbClr val="000000"/>
              </a:solidFill>
              <a:effectLst/>
              <a:latin typeface="宋体" panose="02010600030101010101" pitchFamily="2" charset="-122"/>
              <a:ea typeface="宋体" panose="02010600030101010101" pitchFamily="2" charset="-122"/>
              <a:sym typeface=",isEnd"/>
            </a:endParaRPr>
          </a:p>
          <a:p>
            <a:pPr eaLnBrk="1" latinLnBrk="0" hangingPunct="0">
              <a:lnSpc>
                <a:spcPct val="130000"/>
              </a:lnSpc>
            </a:pPr>
            <a:r>
              <a:rPr lang="zh-CN"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Times New Roman" panose="02020603050405020304" pitchFamily="24"/>
                <a:ea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该社区需要进行绿化改造的区域共有</a:t>
            </a:r>
            <a:r>
              <a:rPr lang="en-US" altLang="zh-CN" sz="2400" b="0" i="0" u="none" dirty="0">
                <a:solidFill>
                  <a:srgbClr val="000000"/>
                </a:solidFill>
                <a:effectLst/>
                <a:latin typeface="Times New Roman" panose="02020603050405020304" pitchFamily="24"/>
                <a:ea typeface="宋体" panose="02010600030101010101" pitchFamily="2" charset="-122"/>
              </a:rPr>
              <a:t>12000m</a:t>
            </a:r>
            <a:r>
              <a:rPr lang="en-US" altLang="zh-CN" sz="2400" b="0" i="0" u="none" baseline="30000" dirty="0">
                <a:solidFill>
                  <a:srgbClr val="000000"/>
                </a:solidFill>
                <a:effectLst/>
                <a:latin typeface="Times New Roman" panose="02020603050405020304" pitchFamily="24"/>
                <a:ea typeface="宋体" panose="02010600030101010101" pitchFamily="2" charset="-122"/>
              </a:rPr>
              <a:t>2</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甲队每天的施工费用为</a:t>
            </a:r>
            <a:r>
              <a:rPr lang="en-US" altLang="zh-CN" sz="2400" b="0" i="0" u="none" dirty="0">
                <a:solidFill>
                  <a:srgbClr val="000000"/>
                </a:solidFill>
                <a:effectLst/>
                <a:latin typeface="Times New Roman" panose="02020603050405020304" pitchFamily="24"/>
                <a:ea typeface="宋体" panose="02010600030101010101" pitchFamily="2" charset="-122"/>
                <a:sym typeface="_⨹_3_2b3ad,isEnd"/>
              </a:rPr>
              <a:t>600</a:t>
            </a:r>
            <a:br>
              <a:rPr lang="en-US" altLang="zh-CN" sz="2400" b="0" i="0" u="none" dirty="0">
                <a:solidFill>
                  <a:srgbClr val="000000"/>
                </a:solidFill>
                <a:effectLst/>
                <a:latin typeface="Times New Roman" panose="02020603050405020304" pitchFamily="24"/>
                <a:ea typeface="宋体" panose="02010600030101010101" pitchFamily="2" charset="-122"/>
              </a:rPr>
            </a:br>
            <a:r>
              <a:rPr lang="zh-CN" altLang="zh-CN" sz="2400" b="0" i="0" u="none" dirty="0">
                <a:solidFill>
                  <a:srgbClr val="000000"/>
                </a:solidFill>
                <a:effectLst/>
                <a:latin typeface="Times New Roman" panose="02020603050405020304" pitchFamily="24"/>
                <a:ea typeface="宋体" panose="02010600030101010101" pitchFamily="2" charset="-122"/>
              </a:rPr>
              <a:t>元</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乙队每天的施工费用为</a:t>
            </a:r>
            <a:r>
              <a:rPr lang="en-US" altLang="zh-CN" sz="2400" b="0" i="0" u="none" dirty="0">
                <a:solidFill>
                  <a:srgbClr val="000000"/>
                </a:solidFill>
                <a:effectLst/>
                <a:latin typeface="Times New Roman" panose="02020603050405020304" pitchFamily="24"/>
                <a:ea typeface="宋体" panose="02010600030101010101" pitchFamily="2" charset="-122"/>
              </a:rPr>
              <a:t>400</a:t>
            </a:r>
            <a:r>
              <a:rPr lang="zh-CN" altLang="zh-CN" sz="2400" b="0" i="0" u="none" dirty="0">
                <a:solidFill>
                  <a:srgbClr val="000000"/>
                </a:solidFill>
                <a:effectLst/>
                <a:latin typeface="Times New Roman" panose="02020603050405020304" pitchFamily="24"/>
                <a:ea typeface="宋体" panose="02010600030101010101" pitchFamily="2" charset="-122"/>
              </a:rPr>
              <a:t>元</a:t>
            </a:r>
            <a:r>
              <a:rPr lang="en-US"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比较以下三种方案</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rPr>
              <a:t>①</a:t>
            </a:r>
            <a:r>
              <a:rPr lang="zh-CN" altLang="zh-CN" sz="2400" b="0" i="0" u="none" dirty="0">
                <a:solidFill>
                  <a:srgbClr val="000000"/>
                </a:solidFill>
                <a:effectLst/>
                <a:latin typeface="Times New Roman" panose="02020603050405020304" pitchFamily="24"/>
                <a:ea typeface="宋体" panose="02010600030101010101" pitchFamily="2" charset="-122"/>
              </a:rPr>
              <a:t>甲队单独完成</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rPr>
              <a:t>②</a:t>
            </a:r>
            <a:r>
              <a:rPr lang="zh-CN" altLang="zh-CN" sz="2400" b="0" i="0" u="none" dirty="0">
                <a:solidFill>
                  <a:srgbClr val="000000"/>
                </a:solidFill>
                <a:effectLst/>
                <a:latin typeface="Times New Roman" panose="02020603050405020304" pitchFamily="24"/>
                <a:ea typeface="宋体" panose="02010600030101010101" pitchFamily="2" charset="-122"/>
                <a:sym typeface="_⨹_3_d9c71,isEnd"/>
              </a:rPr>
              <a:t>乙队单</a:t>
            </a:r>
            <a:br>
              <a:rPr lang="zh-CN" altLang="zh-CN" sz="2400" b="0" i="0" u="none" dirty="0">
                <a:solidFill>
                  <a:srgbClr val="000000"/>
                </a:solidFill>
                <a:effectLst/>
                <a:latin typeface="Times New Roman" panose="02020603050405020304" pitchFamily="24"/>
                <a:ea typeface="宋体" panose="02010600030101010101" pitchFamily="2" charset="-122"/>
              </a:rPr>
            </a:br>
            <a:r>
              <a:rPr lang="zh-CN" altLang="zh-CN" sz="2400" b="0" i="0" u="none" dirty="0">
                <a:solidFill>
                  <a:srgbClr val="000000"/>
                </a:solidFill>
                <a:effectLst/>
                <a:latin typeface="Times New Roman" panose="02020603050405020304" pitchFamily="24"/>
                <a:ea typeface="宋体" panose="02010600030101010101" pitchFamily="2" charset="-122"/>
              </a:rPr>
              <a:t>独完成</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en-US" altLang="zh-CN" sz="2400" b="0" i="0" u="none" dirty="0">
                <a:solidFill>
                  <a:srgbClr val="000000"/>
                </a:solidFill>
                <a:effectLst/>
                <a:latin typeface="宋体" panose="02010600030101010101" pitchFamily="2" charset="-122"/>
                <a:ea typeface="宋体" panose="02010600030101010101" pitchFamily="2" charset="-122"/>
              </a:rPr>
              <a:t>③</a:t>
            </a:r>
            <a:r>
              <a:rPr lang="zh-CN" altLang="zh-CN" sz="2400" b="0" i="0" u="none" dirty="0">
                <a:solidFill>
                  <a:srgbClr val="000000"/>
                </a:solidFill>
                <a:effectLst/>
                <a:latin typeface="Times New Roman" panose="02020603050405020304" pitchFamily="24"/>
                <a:ea typeface="宋体" panose="02010600030101010101" pitchFamily="2" charset="-122"/>
              </a:rPr>
              <a:t>甲</a:t>
            </a:r>
            <a:r>
              <a:rPr lang="zh-CN"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乙两队全程合作完成</a:t>
            </a:r>
            <a:r>
              <a:rPr lang="en-US" altLang="zh-CN" sz="2400" b="0" i="0" u="none" dirty="0">
                <a:solidFill>
                  <a:srgbClr val="000000"/>
                </a:solidFill>
                <a:effectLst/>
                <a:latin typeface="宋体" panose="02010600030101010101" pitchFamily="2" charset="-122"/>
                <a:ea typeface="宋体" panose="02010600030101010101" pitchFamily="2" charset="-122"/>
              </a:rPr>
              <a:t>.</a:t>
            </a:r>
            <a:r>
              <a:rPr lang="zh-CN" altLang="zh-CN" sz="2400" b="0" i="0" u="none" dirty="0">
                <a:solidFill>
                  <a:srgbClr val="000000"/>
                </a:solidFill>
                <a:effectLst/>
                <a:latin typeface="Times New Roman" panose="02020603050405020304" pitchFamily="24"/>
                <a:ea typeface="宋体" panose="02010600030101010101" pitchFamily="2" charset="-122"/>
              </a:rPr>
              <a:t>方案</a:t>
            </a:r>
            <a:r>
              <a:rPr sz="2400" u="sng" dirty="0">
                <a:solidFill>
                  <a:srgbClr val="000000"/>
                </a:solidFill>
                <a:uFill>
                  <a:solidFill>
                    <a:srgbClr val="000000"/>
                  </a:solidFill>
                </a:uFill>
                <a:latin typeface="Times New Roman" panose="02020603050405020304" pitchFamily="24"/>
              </a:rPr>
              <a:t> </a:t>
            </a:r>
            <a:r>
              <a:rPr sz="2000" u="sng" dirty="0">
                <a:solidFill>
                  <a:srgbClr val="000000"/>
                </a:solidFill>
                <a:uFill>
                  <a:solidFill>
                    <a:srgbClr val="000000"/>
                  </a:solidFill>
                </a:uFill>
                <a:latin typeface="Times New Roman" panose="02020603050405020304" pitchFamily="24"/>
              </a:rPr>
              <a:t>             </a:t>
            </a:r>
            <a:r>
              <a:rPr sz="400" u="sng" dirty="0">
                <a:solidFill>
                  <a:srgbClr val="000000"/>
                </a:solidFill>
                <a:uFill>
                  <a:solidFill>
                    <a:srgbClr val="000000"/>
                  </a:solidFill>
                </a:uFill>
                <a:latin typeface="Times New Roman" panose="02020603050405020304" pitchFamily="24"/>
              </a:rPr>
              <a:t> </a:t>
            </a:r>
            <a:r>
              <a:rPr lang="zh-CN" altLang="zh-CN" sz="2400" b="0" i="0" u="none" dirty="0">
                <a:solidFill>
                  <a:srgbClr val="000000"/>
                </a:solidFill>
                <a:effectLst/>
                <a:latin typeface="Times New Roman" panose="02020603050405020304" pitchFamily="24"/>
                <a:ea typeface="宋体" panose="02010600030101010101" pitchFamily="2" charset="-122"/>
              </a:rPr>
              <a:t>的施工费用最少</a:t>
            </a:r>
            <a:r>
              <a:rPr lang="en-US" altLang="zh-CN" sz="2400" b="0" i="0" u="none" dirty="0">
                <a:solidFill>
                  <a:srgbClr val="000000"/>
                </a:solidFill>
                <a:effectLst/>
                <a:latin typeface="宋体" panose="02010600030101010101" pitchFamily="2" charset="-122"/>
                <a:ea typeface="宋体" panose="02010600030101010101" pitchFamily="2" charset="-122"/>
                <a:sym typeface=",isEnd"/>
              </a:rPr>
              <a:t>.</a:t>
            </a:r>
            <a:endParaRPr lang="en-US" altLang="zh-CN" sz="2400" b="0" i="0" u="none" dirty="0">
              <a:solidFill>
                <a:srgbClr val="000000"/>
              </a:solidFill>
              <a:effectLst/>
              <a:latin typeface="宋体" panose="02010600030101010101" pitchFamily="2" charset="-122"/>
              <a:ea typeface="宋体" panose="02010600030101010101" pitchFamily="2" charset="-122"/>
              <a:sym typeface=",isEnd"/>
            </a:endParaRPr>
          </a:p>
          <a:p>
            <a:pPr eaLnBrk="1" latinLnBrk="0" hangingPunct="0">
              <a:lnSpc>
                <a:spcPct val="130000"/>
              </a:lnSpc>
            </a:pP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1</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设乙工程队每天能完</a:t>
            </a:r>
            <a:r>
              <a:rPr lang="zh-CN" altLang="zh-CN" sz="2400" b="0" i="0" u="none" spc="375" dirty="0">
                <a:solidFill>
                  <a:srgbClr val="FF0000">
                    <a:alpha val="0"/>
                  </a:srgbClr>
                </a:solidFill>
                <a:effectLst/>
                <a:latin typeface="Times New Roman" panose="02020603050405020304" pitchFamily="24"/>
                <a:ea typeface="楷体" panose="02010609060101010101" pitchFamily="24" charset="-122"/>
              </a:rPr>
              <a:t>成</a:t>
            </a:r>
            <a:r>
              <a:rPr lang="en-US" altLang="zh-CN" sz="2400" b="0" i="1" u="none" spc="375" dirty="0">
                <a:solidFill>
                  <a:srgbClr val="FF0000">
                    <a:alpha val="0"/>
                  </a:srgbClr>
                </a:solidFill>
                <a:effectLst/>
                <a:latin typeface="Times New Roman" panose="02020603050405020304" pitchFamily="24"/>
                <a:ea typeface="宋体" panose="02010600030101010101" pitchFamily="2" charset="-122"/>
              </a:rPr>
              <a:t>x</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m</a:t>
            </a:r>
            <a:r>
              <a:rPr lang="en-US" altLang="zh-CN" sz="2400" b="0" i="0" u="none" baseline="30000" dirty="0">
                <a:solidFill>
                  <a:srgbClr val="FF0000">
                    <a:alpha val="0"/>
                  </a:srgbClr>
                </a:solidFill>
                <a:effectLst/>
                <a:latin typeface="Times New Roman" panose="02020603050405020304" pitchFamily="24"/>
                <a:ea typeface="宋体" panose="02010600030101010101" pitchFamily="2" charset="-122"/>
              </a:rPr>
              <a:t>2</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的绿化改造面积</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则甲工程队每天能完成</a:t>
            </a:r>
            <a:r>
              <a:rPr lang="zh-CN" altLang="zh-CN" sz="2400" b="0" i="0" u="none" spc="375" dirty="0">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dirty="0">
                <a:solidFill>
                  <a:srgbClr val="FF0000">
                    <a:alpha val="0"/>
                  </a:srgbClr>
                </a:solidFill>
                <a:effectLst/>
                <a:latin typeface="Times New Roman" panose="02020603050405020304" pitchFamily="24"/>
                <a:ea typeface="宋体" panose="02010600030101010101" pitchFamily="2" charset="-122"/>
                <a:sym typeface="_⨹_1_4c2de,isEnd"/>
              </a:rPr>
              <a:t>x</a:t>
            </a:r>
            <a:br>
              <a:rPr lang="en-US" altLang="zh-CN" sz="2400" b="0" i="1" u="none" spc="375" dirty="0">
                <a:solidFill>
                  <a:srgbClr val="FF0000">
                    <a:alpha val="0"/>
                  </a:srgbClr>
                </a:solidFill>
                <a:effectLst/>
                <a:latin typeface="Times New Roman" panose="02020603050405020304" pitchFamily="24"/>
                <a:ea typeface="宋体" panose="02010600030101010101" pitchFamily="2" charset="-122"/>
              </a:rPr>
            </a:b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200</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m</a:t>
            </a:r>
            <a:r>
              <a:rPr lang="en-US" altLang="zh-CN" sz="2400" b="0" i="0" u="none" baseline="30000" dirty="0">
                <a:solidFill>
                  <a:srgbClr val="FF0000">
                    <a:alpha val="0"/>
                  </a:srgbClr>
                </a:solidFill>
                <a:effectLst/>
                <a:latin typeface="Times New Roman" panose="02020603050405020304" pitchFamily="24"/>
                <a:ea typeface="宋体" panose="02010600030101010101" pitchFamily="2" charset="-122"/>
              </a:rPr>
              <a:t>2</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的绿化改造面积</a:t>
            </a:r>
            <a:r>
              <a:rPr lang="en-US"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根据题意</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375" dirty="0">
                <a:solidFill>
                  <a:srgbClr val="FF0000">
                    <a:alpha val="0"/>
                  </a:srgbClr>
                </a:solidFill>
                <a:effectLst/>
                <a:latin typeface="Times New Roman" panose="02020603050405020304" pitchFamily="24"/>
                <a:ea typeface="楷体" panose="02010609060101010101" pitchFamily="24" charset="-122"/>
              </a:rPr>
              <a:t>得</a:t>
            </a:r>
            <a:r>
              <a:rPr lang="en-US" altLang="zh-CN" sz="2400" b="0" i="1" u="none" spc="375" dirty="0">
                <a:solidFill>
                  <a:srgbClr val="FF0000">
                    <a:alpha val="0"/>
                  </a:srgbClr>
                </a:solidFill>
                <a:effectLst/>
                <a:latin typeface="Times New Roman" panose="02020603050405020304" pitchFamily="24"/>
                <a:ea typeface="宋体" panose="02010600030101010101" pitchFamily="2" charset="-122"/>
              </a:rPr>
              <a:t>x</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200</a:t>
            </a:r>
            <a:r>
              <a:rPr lang="zh-CN" altLang="zh-CN" sz="2400" b="0" i="0" u="none" spc="375" dirty="0">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375" dirty="0">
                <a:solidFill>
                  <a:srgbClr val="FF0000">
                    <a:alpha val="0"/>
                  </a:srgbClr>
                </a:solidFill>
                <a:effectLst/>
                <a:latin typeface="Times New Roman" panose="02020603050405020304" pitchFamily="24"/>
                <a:ea typeface="宋体" panose="02010600030101010101" pitchFamily="2" charset="-122"/>
              </a:rPr>
              <a:t>x</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800</a:t>
            </a:r>
            <a:r>
              <a:rPr lang="en-US" altLang="zh-CN" sz="2400" b="0" i="0" u="none" dirty="0">
                <a:solidFill>
                  <a:srgbClr val="FF0000">
                    <a:alpha val="0"/>
                  </a:srgbClr>
                </a:solidFill>
                <a:effectLst/>
                <a:latin typeface="宋体" panose="02010600030101010101" pitchFamily="2" charset="-122"/>
                <a:ea typeface="宋体" panose="02010600030101010101" pitchFamily="2" charset="-122"/>
                <a:sym typeface=",isEnd"/>
              </a:rPr>
              <a:t>.</a:t>
            </a:r>
            <a:endParaRPr lang="en-US" altLang="zh-CN" sz="2400" b="0" i="0" u="none" dirty="0">
              <a:solidFill>
                <a:srgbClr val="FF0000">
                  <a:alpha val="0"/>
                </a:srgbClr>
              </a:solidFill>
              <a:effectLst/>
              <a:latin typeface="宋体" panose="02010600030101010101" pitchFamily="2" charset="-122"/>
              <a:ea typeface="宋体" panose="02010600030101010101" pitchFamily="2" charset="-122"/>
              <a:sym typeface=",isEnd"/>
            </a:endParaRPr>
          </a:p>
        </p:txBody>
      </p:sp>
      <p:sp>
        <p:nvSpPr>
          <p:cNvPr id="2" name="文本框 1"/>
          <p:cNvSpPr txBox="1"/>
          <p:nvPr/>
        </p:nvSpPr>
        <p:spPr>
          <a:xfrm>
            <a:off x="6393708" y="3498818"/>
            <a:ext cx="7896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anose="02010600030101010101" pitchFamily="2" charset="-122"/>
                <a:ea typeface="宋体" panose="02010600030101010101" pitchFamily="2" charset="-122"/>
                <a:cs typeface="+mn-cs"/>
              </a:rPr>
              <a:t>①</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20603050405020304" pitchFamily="24"/>
                <a:ea typeface="宋体" panose="02010600030101010101" pitchFamily="2" charset="-122"/>
                <a:cs typeface="+mn-cs"/>
              </a:rPr>
              <a:t>　</a:t>
            </a:r>
            <a:endParaRPr lang="zh-CN" altLang="en-US">
              <a:solidFill>
                <a:srgbClr val="FF0000"/>
              </a:solidFill>
            </a:endParaRPr>
          </a:p>
        </p:txBody>
      </p:sp>
      <p:sp>
        <p:nvSpPr>
          <p:cNvPr id="3" name="文本框 2"/>
          <p:cNvSpPr txBox="1"/>
          <p:nvPr/>
        </p:nvSpPr>
        <p:spPr>
          <a:xfrm>
            <a:off x="450108" y="3974306"/>
            <a:ext cx="11313161"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设乙工程队每天能完</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成</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en-US" altLang="zh-CN" sz="2400" b="0" i="0" strike="noStrike" kern="1200" cap="none" spc="0" normalizeH="0" baseline="3000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的绿化改造面积</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则甲工程队每天能完成</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sym typeface="_⨹_1_4c2de"/>
              </a:rPr>
              <a:t>x</a:t>
            </a:r>
            <a:b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br>
            <a:endParaRPr lang="zh-CN" altLang="en-US">
              <a:solidFill>
                <a:srgbClr val="FF0000"/>
              </a:solidFill>
            </a:endParaRPr>
          </a:p>
        </p:txBody>
      </p:sp>
      <p:sp>
        <p:nvSpPr>
          <p:cNvPr id="4" name="文本框 3"/>
          <p:cNvSpPr txBox="1"/>
          <p:nvPr/>
        </p:nvSpPr>
        <p:spPr>
          <a:xfrm>
            <a:off x="450108" y="4449794"/>
            <a:ext cx="8141398"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200</a:t>
            </a:r>
            <a:r>
              <a:rPr kumimoji="0" lang="zh-CN"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m</a:t>
            </a:r>
            <a:r>
              <a:rPr kumimoji="0" lang="en-US" altLang="zh-CN" sz="2400" b="0" i="0" strike="noStrike" kern="1200" cap="none" spc="0" normalizeH="0" baseline="30000" noProof="0" dirty="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zh-CN" altLang="zh-CN" sz="2400" b="0" i="0" strike="noStrike" kern="1200" cap="none" spc="0" normalizeH="0" baseline="0" noProof="0" dirty="0">
                <a:ln>
                  <a:noFill/>
                </a:ln>
                <a:solidFill>
                  <a:srgbClr val="FF0000"/>
                </a:solidFill>
                <a:effectLst/>
                <a:uLnTx/>
                <a:uFillTx/>
                <a:latin typeface="Times New Roman" panose="02020603050405020304" pitchFamily="24"/>
                <a:ea typeface="楷体" panose="02010609060101010101" pitchFamily="24" charset="-122"/>
                <a:cs typeface="+mn-cs"/>
              </a:rPr>
              <a:t>的绿化改造面积</a:t>
            </a:r>
            <a:r>
              <a:rPr kumimoji="0" lang="en-US"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dirty="0">
                <a:ln>
                  <a:noFill/>
                </a:ln>
                <a:solidFill>
                  <a:srgbClr val="FF0000"/>
                </a:solidFill>
                <a:effectLst/>
                <a:uLnTx/>
                <a:uFillTx/>
                <a:latin typeface="Times New Roman" panose="02020603050405020304" pitchFamily="24"/>
                <a:ea typeface="楷体" panose="02010609060101010101" pitchFamily="24" charset="-122"/>
                <a:cs typeface="+mn-cs"/>
              </a:rPr>
              <a:t>根据题意</a:t>
            </a:r>
            <a:r>
              <a:rPr kumimoji="0" lang="zh-CN"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375" normalizeH="0" baseline="0" noProof="0" dirty="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en-US" altLang="zh-CN" sz="2400" b="0" i="1" strike="noStrike" kern="1200" cap="none" spc="375"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200</a:t>
            </a:r>
            <a:r>
              <a:rPr kumimoji="0" lang="zh-CN" altLang="zh-CN" sz="2400" b="0" i="0" strike="noStrike" kern="1200" cap="none" spc="375"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375"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dirty="0">
                <a:ln>
                  <a:noFill/>
                </a:ln>
                <a:solidFill>
                  <a:srgbClr val="FF0000"/>
                </a:solidFill>
                <a:effectLst/>
                <a:uLnTx/>
                <a:uFillTx/>
                <a:latin typeface="Times New Roman" panose="02020603050405020304" pitchFamily="24"/>
                <a:ea typeface="宋体" panose="02010600030101010101" pitchFamily="2" charset="-122"/>
                <a:cs typeface="+mn-cs"/>
              </a:rPr>
              <a:t>800</a:t>
            </a:r>
            <a:r>
              <a:rPr kumimoji="0" lang="en-US" altLang="zh-CN" sz="2400" b="0" i="0"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dirty="0">
              <a:solidFill>
                <a:srgbClr val="FF0000"/>
              </a:solidFill>
            </a:endParaRPr>
          </a:p>
        </p:txBody>
      </p:sp>
      <p:sp>
        <p:nvSpPr>
          <p:cNvPr id="5" name="yt_shape_13519"/>
          <p:cNvSpPr txBox="1"/>
          <p:nvPr/>
        </p:nvSpPr>
        <p:spPr>
          <a:xfrm>
            <a:off x="532252" y="4925282"/>
            <a:ext cx="11492915" cy="1852430"/>
          </a:xfrm>
          <a:prstGeom prst="rect">
            <a:avLst/>
          </a:prstGeom>
        </p:spPr>
        <p:txBody>
          <a:bodyPr vert="horz" wrap="squar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得</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300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所</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以</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200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300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200</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500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甲工程队每天能完成</a:t>
            </a:r>
            <a:r>
              <a:rPr lang="en-US" altLang="zh-CN" sz="2400" b="0" i="0" u="none">
                <a:solidFill>
                  <a:srgbClr val="FF0000">
                    <a:alpha val="0"/>
                  </a:srgbClr>
                </a:solidFill>
                <a:effectLst/>
                <a:latin typeface="Times New Roman" panose="02020603050405020304" pitchFamily="24"/>
                <a:ea typeface="宋体" panose="02010600030101010101" pitchFamily="2" charset="-122"/>
              </a:rPr>
              <a:t>500m</a:t>
            </a:r>
            <a:r>
              <a:rPr lang="en-US" altLang="zh-CN" sz="2400" b="0" i="0" u="none" baseline="30000">
                <a:solidFill>
                  <a:srgbClr val="FF0000">
                    <a:alpha val="0"/>
                  </a:srgbClr>
                </a:solidFill>
                <a:effectLst/>
                <a:latin typeface="Times New Roman" panose="02020603050405020304" pitchFamily="24"/>
                <a:ea typeface="宋体" panose="02010600030101010101" pitchFamily="2" charset="-122"/>
              </a:rPr>
              <a:t>2</a:t>
            </a:r>
            <a:r>
              <a:rPr lang="zh-CN" altLang="zh-CN" sz="2400" b="0" i="0" u="none">
                <a:solidFill>
                  <a:srgbClr val="FF0000">
                    <a:alpha val="0"/>
                  </a:srgbClr>
                </a:solidFill>
                <a:effectLst/>
                <a:latin typeface="Times New Roman" panose="02020603050405020304" pitchFamily="24"/>
                <a:ea typeface="楷体" panose="02010609060101010101" pitchFamily="24" charset="-122"/>
              </a:rPr>
              <a:t>的绿化改造面积</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乙工程队每天能完成</a:t>
            </a:r>
            <a:r>
              <a:rPr lang="en-US" altLang="zh-CN" sz="2400" b="0" i="0" u="none">
                <a:solidFill>
                  <a:srgbClr val="FF0000">
                    <a:alpha val="0"/>
                  </a:srgbClr>
                </a:solidFill>
                <a:effectLst/>
                <a:latin typeface="Times New Roman" panose="02020603050405020304" pitchFamily="24"/>
                <a:ea typeface="宋体" panose="02010600030101010101" pitchFamily="2" charset="-122"/>
              </a:rPr>
              <a:t>300m</a:t>
            </a:r>
            <a:r>
              <a:rPr lang="en-US" altLang="zh-CN" sz="2400" b="0" i="0" u="none" baseline="30000">
                <a:solidFill>
                  <a:srgbClr val="FF0000">
                    <a:alpha val="0"/>
                  </a:srgbClr>
                </a:solidFill>
                <a:effectLst/>
                <a:latin typeface="Times New Roman" panose="02020603050405020304" pitchFamily="24"/>
                <a:ea typeface="宋体" panose="02010600030101010101" pitchFamily="2" charset="-122"/>
              </a:rPr>
              <a:t>2</a:t>
            </a:r>
            <a:r>
              <a:rPr lang="zh-CN" altLang="zh-CN" sz="2400" b="0" i="0" u="none">
                <a:solidFill>
                  <a:srgbClr val="FF0000">
                    <a:alpha val="0"/>
                  </a:srgbClr>
                </a:solidFill>
                <a:effectLst/>
                <a:latin typeface="Times New Roman" panose="02020603050405020304" pitchFamily="24"/>
                <a:ea typeface="楷体" panose="02010609060101010101" pitchFamily="24" charset="-122"/>
                <a:sym typeface="_⨹_3_9e0c9"/>
              </a:rPr>
              <a:t>的绿化</a:t>
            </a:r>
            <a:br>
              <a:rPr lang="zh-CN" altLang="zh-CN" sz="2400" b="0" i="0" u="none">
                <a:solidFill>
                  <a:srgbClr val="FF0000">
                    <a:alpha val="0"/>
                  </a:srgbClr>
                </a:solidFill>
                <a:effectLst/>
                <a:latin typeface="Times New Roman" panose="02020603050405020304" pitchFamily="24"/>
                <a:ea typeface="楷体" panose="02010609060101010101" pitchFamily="24" charset="-122"/>
              </a:rPr>
            </a:br>
            <a:r>
              <a:rPr lang="zh-CN" altLang="zh-CN" sz="2400" b="0" i="0" u="none">
                <a:solidFill>
                  <a:srgbClr val="FF0000">
                    <a:alpha val="0"/>
                  </a:srgbClr>
                </a:solidFill>
                <a:effectLst/>
                <a:latin typeface="Times New Roman" panose="02020603050405020304" pitchFamily="24"/>
                <a:ea typeface="楷体" panose="02010609060101010101" pitchFamily="24" charset="-122"/>
              </a:rPr>
              <a:t>改造面积</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sp>
        <p:nvSpPr>
          <p:cNvPr id="6" name="文本框 5"/>
          <p:cNvSpPr txBox="1"/>
          <p:nvPr/>
        </p:nvSpPr>
        <p:spPr>
          <a:xfrm>
            <a:off x="442241" y="4878476"/>
            <a:ext cx="1934274"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300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42241" y="5353964"/>
            <a:ext cx="4220273"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所</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以</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200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300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200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500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8" name="文本框 7"/>
          <p:cNvSpPr txBox="1"/>
          <p:nvPr/>
        </p:nvSpPr>
        <p:spPr>
          <a:xfrm>
            <a:off x="442241" y="5829452"/>
            <a:ext cx="11295697"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甲工程队每天能完成</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500m</a:t>
            </a:r>
            <a:r>
              <a:rPr kumimoji="0" lang="en-US" altLang="zh-CN" sz="2400" b="0" i="0" strike="noStrike" kern="1200" cap="none" spc="0" normalizeH="0" baseline="3000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的绿化改造面积</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乙工程队每天能完成</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300m</a:t>
            </a:r>
            <a:r>
              <a:rPr kumimoji="0" lang="en-US" altLang="zh-CN" sz="2400" b="0" i="0" strike="noStrike" kern="1200" cap="none" spc="0" normalizeH="0" baseline="3000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sym typeface="_⨹_3_9e0c9"/>
              </a:rPr>
              <a:t>的绿化</a:t>
            </a:r>
            <a:b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br>
            <a:endParaRPr lang="zh-CN" altLang="en-US">
              <a:solidFill>
                <a:srgbClr val="FF0000"/>
              </a:solidFill>
            </a:endParaRPr>
          </a:p>
        </p:txBody>
      </p:sp>
      <p:sp>
        <p:nvSpPr>
          <p:cNvPr id="9" name="文本框 8"/>
          <p:cNvSpPr txBox="1"/>
          <p:nvPr/>
        </p:nvSpPr>
        <p:spPr>
          <a:xfrm>
            <a:off x="442241" y="6304940"/>
            <a:ext cx="1551687" cy="50166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改造面积</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linds(horizontal)">
                                      <p:cBhvr>
                                        <p:cTn id="20" dur="5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blinds(horizontal)">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blinds(horizontal)">
                                      <p:cBhvr>
                                        <p:cTn id="3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6" grpId="0" build="allAtOnce"/>
      <p:bldP spid="7" grpId="0" build="allAtOnce"/>
      <p:bldP spid="8"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21" name="yt_shape_13521"/>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30000"/>
              </a:lnSpc>
            </a:pPr>
            <a:r>
              <a:rPr lang="en-US" altLang="zh-CN" sz="2450" b="0" i="0" u="none">
                <a:solidFill>
                  <a:srgbClr val="1EE3CF"/>
                </a:solidFill>
                <a:effectLst/>
                <a:latin typeface="Times New Roman" panose="02020603050405020304" pitchFamily="24"/>
                <a:ea typeface="Times New Roman" panose="02020603050405020304" pitchFamily="24"/>
                <a:sym typeface="Finished"/>
              </a:rPr>
              <a:t> </a:t>
            </a:r>
            <a:r>
              <a:rPr lang="en-US" altLang="zh-CN" sz="2400" b="0" i="0" u="none">
                <a:solidFill>
                  <a:srgbClr val="1EE3CF"/>
                </a:solidFill>
                <a:effectLst/>
                <a:latin typeface="Times New Roman" panose="02020603050405020304" pitchFamily="24"/>
                <a:ea typeface="宋体" panose="02010600030101010101" pitchFamily="2" charset="-122"/>
              </a:rPr>
              <a:t>           </a:t>
            </a:r>
            <a:r>
              <a:rPr lang="en-US" altLang="zh-CN" sz="2000" b="0" i="0" u="none">
                <a:solidFill>
                  <a:srgbClr val="1EE3CF"/>
                </a:solidFill>
                <a:effectLst/>
                <a:latin typeface="Times New Roman" panose="02020603050405020304" pitchFamily="24"/>
                <a:ea typeface="宋体" panose="02010600030101010101" pitchFamily="2" charset="-122"/>
              </a:rPr>
              <a:t> </a:t>
            </a:r>
            <a:r>
              <a:rPr lang="zh-CN" altLang="zh-CN" sz="2400" b="0" i="1" u="none">
                <a:solidFill>
                  <a:srgbClr val="000000"/>
                </a:solidFill>
                <a:effectLst/>
                <a:latin typeface="Times New Roman" panose="02020603050405020304" pitchFamily="24"/>
                <a:ea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rPr>
              <a:t>间接设元法</a:t>
            </a:r>
            <a:endParaRPr lang="zh-CN" altLang="zh-CN" sz="2400" b="0" i="0" u="none">
              <a:solidFill>
                <a:srgbClr val="000000"/>
              </a:solidFill>
              <a:effectLst/>
              <a:latin typeface="Times New Roman" panose="02020603050405020304" pitchFamily="24"/>
              <a:ea typeface="黑体" panose="02010609060101010101" pitchFamily="24" charset="-122"/>
            </a:endParaRPr>
          </a:p>
        </p:txBody>
      </p:sp>
      <p:sp>
        <p:nvSpPr>
          <p:cNvPr id="13522" name="yt_shape_13522"/>
          <p:cNvSpPr txBox="1"/>
          <p:nvPr/>
        </p:nvSpPr>
        <p:spPr>
          <a:xfrm>
            <a:off x="540119" y="1389434"/>
            <a:ext cx="11111999" cy="892167"/>
          </a:xfrm>
          <a:prstGeom prst="rect">
            <a:avLst/>
          </a:prstGeom>
        </p:spPr>
        <p:txBody>
          <a:bodyPr vert="horz" wrap="square" lIns="0" tIns="0" rIns="0" bIns="0" rtlCol="0">
            <a:noAutofit/>
          </a:bodyPr>
          <a:lstStyle/>
          <a:p>
            <a:pPr indent="609600" algn="l" eaLnBrk="1" latinLnBrk="0" hangingPunct="0">
              <a:lnSpc>
                <a:spcPct val="130000"/>
              </a:lnSpc>
            </a:pPr>
            <a:r>
              <a:rPr lang="zh-CN" altLang="zh-CN" sz="2400" b="0" i="0" u="none">
                <a:solidFill>
                  <a:srgbClr val="000000"/>
                </a:solidFill>
                <a:effectLst/>
                <a:latin typeface="Times New Roman" panose="02020603050405020304" pitchFamily="24"/>
                <a:ea typeface="楷体" panose="02010609060101010101" pitchFamily="24" charset="-122"/>
              </a:rPr>
              <a:t>当不能直接设未知数时</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可采用间接设元的方法</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sym typeface="_⨹_11_8aaba"/>
              </a:rPr>
              <a:t>也就是不直接设最后所求</a:t>
            </a:r>
            <a:br>
              <a:rPr lang="zh-CN" altLang="zh-CN" sz="2400" b="0" i="0" u="none">
                <a:solidFill>
                  <a:srgbClr val="000000"/>
                </a:solidFill>
                <a:effectLst/>
                <a:latin typeface="Times New Roman" panose="02020603050405020304" pitchFamily="24"/>
                <a:ea typeface="楷体" panose="02010609060101010101" pitchFamily="24" charset="-122"/>
              </a:rPr>
            </a:br>
            <a:r>
              <a:rPr lang="zh-CN" altLang="zh-CN" sz="2400" b="0" i="0" u="none">
                <a:solidFill>
                  <a:srgbClr val="000000"/>
                </a:solidFill>
                <a:effectLst/>
                <a:latin typeface="Times New Roman" panose="02020603050405020304" pitchFamily="24"/>
                <a:ea typeface="楷体" panose="02010609060101010101" pitchFamily="24" charset="-122"/>
              </a:rPr>
              <a:t>的</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而是通过求其他量间接地求出所要求的未知量</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sp>
        <p:nvSpPr>
          <p:cNvPr id="13523" name="yt_shape_13523"/>
          <p:cNvSpPr txBox="1"/>
          <p:nvPr/>
        </p:nvSpPr>
        <p:spPr>
          <a:xfrm>
            <a:off x="540119" y="2332389"/>
            <a:ext cx="11111999" cy="1388778"/>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3</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Times New Roman" panose="02020603050405020304" pitchFamily="24"/>
                <a:ea typeface="宋体" panose="02010600030101010101" pitchFamily="2" charset="-122"/>
              </a:rPr>
              <a:t>某人原计划在一定时间内步行由甲地去乙地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他先以</a:t>
            </a:r>
            <a:r>
              <a:rPr lang="en-US" altLang="zh-CN" sz="2400" b="0" i="0" u="none">
                <a:solidFill>
                  <a:srgbClr val="000000"/>
                </a:solidFill>
                <a:effectLst/>
                <a:latin typeface="Times New Roman" panose="02020603050405020304" pitchFamily="24"/>
                <a:ea typeface="宋体" panose="02010600030101010101" pitchFamily="2" charset="-122"/>
              </a:rPr>
              <a:t>4</a:t>
            </a:r>
            <a:r>
              <a:rPr lang="zh-CN" altLang="zh-CN" sz="2400" b="0" i="0" u="none">
                <a:solidFill>
                  <a:srgbClr val="000000"/>
                </a:solidFill>
                <a:effectLst/>
                <a:latin typeface="Times New Roman" panose="02020603050405020304" pitchFamily="24"/>
                <a:ea typeface="宋体" panose="02010600030101010101" pitchFamily="2" charset="-122"/>
              </a:rPr>
              <a:t>千米</a:t>
            </a:r>
            <a:r>
              <a:rPr lang="en-US" altLang="zh-CN" sz="2400" b="0" i="1" u="none">
                <a:solidFill>
                  <a:srgbClr val="000000"/>
                </a:solidFill>
                <a:effectLst/>
                <a:latin typeface="Times New Roman" panose="02020603050405020304" pitchFamily="24"/>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9_00e0e"/>
              </a:rPr>
              <a:t>时的速度步行了全程</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的一半后</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又搭上了行驶速度为</a:t>
            </a:r>
            <a:r>
              <a:rPr lang="en-US" altLang="zh-CN" sz="2400" b="0" i="0" u="none">
                <a:solidFill>
                  <a:srgbClr val="000000"/>
                </a:solidFill>
                <a:effectLst/>
                <a:latin typeface="Times New Roman" panose="02020603050405020304" pitchFamily="24"/>
                <a:ea typeface="宋体" panose="02010600030101010101" pitchFamily="2" charset="-122"/>
              </a:rPr>
              <a:t>20</a:t>
            </a:r>
            <a:r>
              <a:rPr lang="zh-CN" altLang="zh-CN" sz="2400" b="0" i="0" u="none">
                <a:solidFill>
                  <a:srgbClr val="000000"/>
                </a:solidFill>
                <a:effectLst/>
                <a:latin typeface="Times New Roman" panose="02020603050405020304" pitchFamily="24"/>
                <a:ea typeface="宋体" panose="02010600030101010101" pitchFamily="2" charset="-122"/>
              </a:rPr>
              <a:t>千米</a:t>
            </a:r>
            <a:r>
              <a:rPr lang="en-US" altLang="zh-CN" sz="2400" b="0" i="1" u="none">
                <a:solidFill>
                  <a:srgbClr val="000000"/>
                </a:solidFill>
                <a:effectLst/>
                <a:latin typeface="Times New Roman" panose="02020603050405020304" pitchFamily="24"/>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时的顺路汽车</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12_ea619"/>
              </a:rPr>
              <a:t>所以比原来需要的时间少用</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了</a:t>
            </a:r>
            <a:r>
              <a:rPr lang="en-US" altLang="zh-CN" sz="2400" b="0" i="0" u="none">
                <a:solidFill>
                  <a:srgbClr val="000000"/>
                </a:solidFill>
                <a:effectLst/>
                <a:latin typeface="Times New Roman" panose="02020603050405020304" pitchFamily="24"/>
                <a:ea typeface="宋体" panose="02010600030101010101" pitchFamily="2" charset="-122"/>
              </a:rPr>
              <a:t>2</a:t>
            </a:r>
            <a:r>
              <a:rPr lang="zh-CN" altLang="zh-CN" sz="2400" b="0" i="0" u="none">
                <a:solidFill>
                  <a:srgbClr val="000000"/>
                </a:solidFill>
                <a:effectLst/>
                <a:latin typeface="Times New Roman" panose="02020603050405020304" pitchFamily="24"/>
                <a:ea typeface="宋体" panose="02010600030101010101" pitchFamily="2" charset="-122"/>
              </a:rPr>
              <a:t>小时</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求甲</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乙两地之间的距离</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13524" name="yt_shape_13524"/>
              <p:cNvSpPr txBox="1"/>
              <p:nvPr/>
            </p:nvSpPr>
            <p:spPr>
              <a:xfrm>
                <a:off x="540119" y="3771955"/>
                <a:ext cx="11492915" cy="2067810"/>
              </a:xfrm>
              <a:prstGeom prst="rect">
                <a:avLst/>
              </a:prstGeom>
            </p:spPr>
            <p:txBody>
              <a:bodyPr vert="horz" wrap="square" lIns="0" tIns="0" rIns="0" bIns="0" rtlCol="0">
                <a:noAutofit/>
              </a:bodyPr>
              <a:lstStyle/>
              <a:p>
                <a:pPr algn="l" eaLnBrk="1" latinLnBrk="0" hangingPunct="0">
                  <a:lnSpc>
                    <a:spcPct val="130000"/>
                  </a:lnSpc>
                </a:pP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设全程一半的路程为</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s</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千米</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则甲、乙两地之间的距离为</a:t>
                </a:r>
                <a:r>
                  <a:rPr lang="en-US" altLang="zh-CN" sz="2400" b="0" i="0" u="none" spc="150">
                    <a:solidFill>
                      <a:srgbClr val="FF0000">
                        <a:alpha val="0"/>
                      </a:srgbClr>
                    </a:solidFill>
                    <a:effectLst/>
                    <a:latin typeface="Times New Roman" panose="02020603050405020304" pitchFamily="24"/>
                    <a:ea typeface="宋体" panose="02010600030101010101" pitchFamily="2" charset="-122"/>
                  </a:rPr>
                  <a:t>2</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s</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千米</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sym typeface="_⨹_3_b0ba8"/>
                  </a:rPr>
                  <a:t>根据题</a:t>
                </a:r>
                <a:br>
                  <a:rPr lang="zh-CN" altLang="zh-CN" sz="2400" b="0" i="0" u="none" spc="150">
                    <a:solidFill>
                      <a:srgbClr val="FF0000">
                        <a:alpha val="0"/>
                      </a:srgbClr>
                    </a:solidFill>
                    <a:effectLst/>
                    <a:latin typeface="Times New Roman" panose="02020603050405020304" pitchFamily="24"/>
                    <a:ea typeface="楷体" panose="02010609060101010101" pitchFamily="24" charset="-122"/>
                  </a:rPr>
                </a:b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意</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得</a:t>
                </a:r>
                <a:endParaRPr lang="zh-CN" altLang="zh-CN" sz="2400" b="0" i="0" u="none" spc="150">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2</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𝑠</m:t>
                        </m:r>
                      </m:num>
                      <m:den>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4</m:t>
                        </m:r>
                      </m:den>
                    </m:f>
                  </m:oMath>
                </a14:m>
                <a:r>
                  <a:rPr lang="en-US" altLang="zh-CN" sz="1500" b="0" i="1" spc="150">
                    <a:solidFill>
                      <a:srgbClr val="FF0000">
                        <a:alpha val="0"/>
                      </a:srgbClr>
                    </a:solidFill>
                    <a:effectLst/>
                    <a:latin typeface="Times New Roman" panose="02020603050405020304" pitchFamily="48" charset="0"/>
                    <a:ea typeface="Cambria Math" panose="02040503050406030204" pitchFamily="18" charset="0"/>
                  </a:rPr>
                  <a:t> </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𝑠</m:t>
                        </m:r>
                      </m:num>
                      <m:den>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4</m:t>
                        </m:r>
                      </m:den>
                    </m:f>
                  </m:oMath>
                </a14:m>
                <a:r>
                  <a:rPr lang="en-US" altLang="zh-CN" sz="1500" b="0" i="1" spc="150">
                    <a:solidFill>
                      <a:srgbClr val="FF0000">
                        <a:alpha val="0"/>
                      </a:srgbClr>
                    </a:solidFill>
                    <a:effectLst/>
                    <a:latin typeface="Times New Roman" panose="02020603050405020304" pitchFamily="48" charset="0"/>
                    <a:ea typeface="Cambria Math" panose="02040503050406030204" pitchFamily="18" charset="0"/>
                  </a:rPr>
                  <a:t> </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𝑠</m:t>
                        </m:r>
                      </m:num>
                      <m:den>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20</m:t>
                        </m:r>
                      </m:den>
                    </m:f>
                  </m:oMath>
                </a14:m>
                <a:r>
                  <a:rPr lang="en-US" altLang="zh-CN" sz="1500" b="0" i="1" spc="150">
                    <a:solidFill>
                      <a:srgbClr val="FF0000">
                        <a:alpha val="0"/>
                      </a:srgbClr>
                    </a:solidFill>
                    <a:effectLst/>
                    <a:latin typeface="Times New Roman" panose="02020603050405020304" pitchFamily="48" charset="0"/>
                    <a:ea typeface="Cambria Math" panose="02040503050406030204" pitchFamily="18" charset="0"/>
                  </a:rPr>
                  <a:t> </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en-US" altLang="zh-CN" sz="2400" b="0" i="0" u="none" spc="150">
                    <a:solidFill>
                      <a:srgbClr val="FF0000">
                        <a:alpha val="0"/>
                      </a:srgbClr>
                    </a:solidFill>
                    <a:effectLst/>
                    <a:latin typeface="Times New Roman" panose="02020603050405020304" pitchFamily="24"/>
                    <a:ea typeface="宋体" panose="02010600030101010101" pitchFamily="2" charset="-122"/>
                  </a:rPr>
                  <a:t>2</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解得</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s</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en-US" altLang="zh-CN" sz="2400" b="0" i="0" u="none" spc="150">
                    <a:solidFill>
                      <a:srgbClr val="FF0000">
                        <a:alpha val="0"/>
                      </a:srgbClr>
                    </a:solidFill>
                    <a:effectLst/>
                    <a:latin typeface="Times New Roman" panose="02020603050405020304" pitchFamily="24"/>
                    <a:ea typeface="宋体" panose="02010600030101010101" pitchFamily="2" charset="-122"/>
                  </a:rPr>
                  <a:t>10</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spc="150">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所以</a:t>
                </a:r>
                <a:r>
                  <a:rPr lang="en-US" altLang="zh-CN" sz="2400" b="0" i="0" u="none" spc="150">
                    <a:solidFill>
                      <a:srgbClr val="FF0000">
                        <a:alpha val="0"/>
                      </a:srgbClr>
                    </a:solidFill>
                    <a:effectLst/>
                    <a:latin typeface="Times New Roman" panose="02020603050405020304" pitchFamily="24"/>
                    <a:ea typeface="宋体" panose="02010600030101010101" pitchFamily="2" charset="-122"/>
                  </a:rPr>
                  <a:t>2</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s</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en-US" altLang="zh-CN" sz="2400" b="0" i="0" u="none" spc="150">
                    <a:solidFill>
                      <a:srgbClr val="FF0000">
                        <a:alpha val="0"/>
                      </a:srgbClr>
                    </a:solidFill>
                    <a:effectLst/>
                    <a:latin typeface="Times New Roman" panose="02020603050405020304" pitchFamily="24"/>
                    <a:ea typeface="宋体" panose="02010600030101010101" pitchFamily="2" charset="-122"/>
                  </a:rPr>
                  <a:t>20</a:t>
                </a:r>
                <a:r>
                  <a:rPr lang="en-US" altLang="zh-CN" sz="2400" b="0" i="0" u="none" spc="150">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spc="150">
                  <a:solidFill>
                    <a:srgbClr val="FF0000">
                      <a:alpha val="0"/>
                    </a:srgbClr>
                  </a:solidFill>
                  <a:effectLst/>
                  <a:latin typeface="宋体" panose="02010600030101010101" pitchFamily="2" charset="-122"/>
                  <a:ea typeface="宋体" panose="02010600030101010101" pitchFamily="2" charset="-122"/>
                </a:endParaRPr>
              </a:p>
            </p:txBody>
          </p:sp>
        </mc:Choice>
        <mc:Fallback>
          <p:sp>
            <p:nvSpPr>
              <p:cNvPr id="13524" name="yt_shape_13524"/>
              <p:cNvSpPr txBox="1">
                <a:spLocks noRot="1" noChangeAspect="1" noMove="1" noResize="1" noEditPoints="1" noAdjustHandles="1" noChangeArrowheads="1" noChangeShapeType="1" noTextEdit="1"/>
              </p:cNvSpPr>
              <p:nvPr/>
            </p:nvSpPr>
            <p:spPr>
              <a:xfrm>
                <a:off x="540119" y="3771955"/>
                <a:ext cx="11492915" cy="2067810"/>
              </a:xfrm>
              <a:prstGeom prst="rect">
                <a:avLst/>
              </a:prstGeom>
              <a:blipFill rotWithShape="1">
                <a:blip r:embed="rId1"/>
                <a:stretch>
                  <a:fillRect l="-3" t="-3" r="4" b="-5267"/>
                </a:stretch>
              </a:blipFill>
            </p:spPr>
            <p:txBody>
              <a:bodyPr/>
              <a:lstStyle/>
              <a:p>
                <a:r>
                  <a:rPr lang="zh-CN" altLang="en-US">
                    <a:noFill/>
                  </a:rPr>
                  <a:t> </a:t>
                </a:r>
              </a:p>
            </p:txBody>
          </p:sp>
        </mc:Fallback>
      </mc:AlternateContent>
      <p:sp>
        <p:nvSpPr>
          <p:cNvPr id="13526" name="yt_shape_13526"/>
          <p:cNvSpPr txBox="1"/>
          <p:nvPr/>
        </p:nvSpPr>
        <p:spPr>
          <a:xfrm>
            <a:off x="540000" y="5890553"/>
            <a:ext cx="5078313" cy="428515"/>
          </a:xfrm>
          <a:prstGeom prst="rect">
            <a:avLst/>
          </a:prstGeom>
        </p:spPr>
        <p:txBody>
          <a:bodyPr vert="horz" wrap="none" lIns="0" tIns="0" rIns="0" bIns="0" rtlCol="0">
            <a:noAutofit/>
          </a:bodyPr>
          <a:lstStyle/>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甲、乙两地之间的距离为</a:t>
            </a:r>
            <a:r>
              <a:rPr lang="en-US" altLang="zh-CN" sz="2400" b="0" i="0" u="none">
                <a:solidFill>
                  <a:srgbClr val="FF0000">
                    <a:alpha val="0"/>
                  </a:srgbClr>
                </a:solidFill>
                <a:effectLst/>
                <a:latin typeface="Times New Roman" panose="02020603050405020304" pitchFamily="24"/>
                <a:ea typeface="宋体" panose="02010600030101010101" pitchFamily="2" charset="-122"/>
              </a:rPr>
              <a:t>20</a:t>
            </a:r>
            <a:r>
              <a:rPr lang="zh-CN" altLang="zh-CN" sz="2400" b="0" i="0" u="none">
                <a:solidFill>
                  <a:srgbClr val="FF0000">
                    <a:alpha val="0"/>
                  </a:srgbClr>
                </a:solidFill>
                <a:effectLst/>
                <a:latin typeface="Times New Roman" panose="02020603050405020304" pitchFamily="24"/>
                <a:ea typeface="楷体" panose="02010609060101010101" pitchFamily="24" charset="-122"/>
              </a:rPr>
              <a:t>千米</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p:pic>
        <p:nvPicPr>
          <p:cNvPr id="3" name="yt_shape_17236136948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p:cNvSpPr txBox="1"/>
          <p:nvPr/>
        </p:nvSpPr>
        <p:spPr>
          <a:xfrm>
            <a:off x="450108" y="3725149"/>
            <a:ext cx="11086147"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设全程一半的路程为</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s</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千米</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则甲、乙两地之间的距离为</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s</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千米</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sym typeface="_⨹_3_b0ba8"/>
              </a:rPr>
              <a:t>根据题</a:t>
            </a:r>
            <a:b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br>
            <a:endParaRPr lang="zh-CN" altLang="en-US">
              <a:solidFill>
                <a:srgbClr val="FF0000"/>
              </a:solidFill>
            </a:endParaRPr>
          </a:p>
        </p:txBody>
      </p:sp>
      <p:sp>
        <p:nvSpPr>
          <p:cNvPr id="4" name="文本框 3"/>
          <p:cNvSpPr txBox="1"/>
          <p:nvPr/>
        </p:nvSpPr>
        <p:spPr>
          <a:xfrm>
            <a:off x="450108" y="4200637"/>
            <a:ext cx="1151637"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意</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p:cNvSpPr txBox="1"/>
              <p:nvPr/>
            </p:nvSpPr>
            <p:spPr>
              <a:xfrm>
                <a:off x="450108" y="4676125"/>
                <a:ext cx="4967478" cy="766077"/>
              </a:xfrm>
              <a:prstGeom prst="rect">
                <a:avLst/>
              </a:prstGeom>
              <a:noFill/>
            </p:spPr>
            <p:txBody>
              <a:bodyPr vert="horz" wrap="none" rtlCol="0" anchor="ctr">
                <a:noAutofit/>
              </a:bodyPr>
              <a:lstStyle/>
              <a:p>
                <a:pPr>
                  <a:lnSpc>
                    <a:spcPct val="130000"/>
                  </a:lnSpc>
                </a:pPr>
                <a14:m>
                  <m:oMath xmlns:m="http://schemas.openxmlformats.org/officeDocument/2006/math">
                    <m:f>
                      <m:fPr>
                        <m:ctrlPr>
                          <a:rPr kumimoji="0" lang="en-US" altLang="zh-CN" sz="2400" b="0" i="1" strike="noStrike" kern="1200" cap="none" spc="15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2</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4</m:t>
                        </m:r>
                      </m:den>
                    </m:f>
                  </m:oMath>
                </a14:m>
                <a:r>
                  <a:rPr kumimoji="0" lang="en-US" altLang="zh-CN" sz="1500" b="0" i="1" strike="noStrike" kern="1200" cap="none" spc="15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4</m:t>
                        </m:r>
                      </m:den>
                    </m:f>
                  </m:oMath>
                </a14:m>
                <a:r>
                  <a:rPr kumimoji="0" lang="en-US" altLang="zh-CN" sz="1500" b="0" i="1" strike="noStrike" kern="1200" cap="none" spc="15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20</m:t>
                        </m:r>
                      </m:den>
                    </m:f>
                  </m:oMath>
                </a14:m>
                <a:r>
                  <a:rPr kumimoji="0" lang="en-US" altLang="zh-CN" sz="1500" b="0" i="1" strike="noStrike" kern="1200" cap="none" spc="15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rPr>
                  <a:t>2</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rPr>
                  <a:t>解得</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rPr>
                  <a:t>s</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rPr>
                  <a:t>10</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endParaRPr lang="zh-CN" altLang="en-US">
                  <a:solidFill>
                    <a:srgbClr val="FF0000"/>
                  </a:solidFill>
                </a:endParaRPr>
              </a:p>
            </p:txBody>
          </p:sp>
        </mc:Choice>
        <mc:Fallback>
          <p:sp>
            <p:nvSpPr>
              <p:cNvPr id="5" name="文本框 4"/>
              <p:cNvSpPr txBox="1">
                <a:spLocks noRot="1" noChangeAspect="1" noMove="1" noResize="1" noEditPoints="1" noAdjustHandles="1" noChangeArrowheads="1" noChangeShapeType="1" noTextEdit="1"/>
              </p:cNvSpPr>
              <p:nvPr/>
            </p:nvSpPr>
            <p:spPr>
              <a:xfrm>
                <a:off x="450108" y="4676125"/>
                <a:ext cx="4967478" cy="766077"/>
              </a:xfrm>
              <a:prstGeom prst="rect">
                <a:avLst/>
              </a:prstGeom>
              <a:blipFill rotWithShape="1">
                <a:blip r:embed="rId3"/>
                <a:stretch>
                  <a:fillRect l="-11" t="-81" r="8" b="33"/>
                </a:stretch>
              </a:blipFill>
            </p:spPr>
            <p:txBody>
              <a:bodyPr/>
              <a:lstStyle/>
              <a:p>
                <a:r>
                  <a:rPr lang="zh-CN" altLang="en-US">
                    <a:noFill/>
                  </a:rPr>
                  <a:t> </a:t>
                </a:r>
              </a:p>
            </p:txBody>
          </p:sp>
        </mc:Fallback>
      </mc:AlternateContent>
      <p:sp>
        <p:nvSpPr>
          <p:cNvPr id="6" name="文本框 5"/>
          <p:cNvSpPr txBox="1"/>
          <p:nvPr/>
        </p:nvSpPr>
        <p:spPr>
          <a:xfrm>
            <a:off x="450108" y="5348590"/>
            <a:ext cx="1975549" cy="517983"/>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所以</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s</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20</a:t>
            </a:r>
            <a:r>
              <a:rPr kumimoji="0" lang="en-US"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49989" y="5843747"/>
            <a:ext cx="52092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甲、乙两地之间的距离为</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20</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千米</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27" name="yt_shape_13527"/>
          <p:cNvSpPr txBox="1"/>
          <p:nvPr/>
        </p:nvSpPr>
        <p:spPr>
          <a:xfrm>
            <a:off x="540120" y="900000"/>
            <a:ext cx="11111999" cy="1388778"/>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4</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Times New Roman" panose="02020603050405020304" pitchFamily="24"/>
                <a:ea typeface="宋体" panose="02010600030101010101" pitchFamily="2" charset="-122"/>
              </a:rPr>
              <a:t>七年级某班的一个综合实践活动小组</a:t>
            </a:r>
            <a:r>
              <a:rPr lang="zh-CN" altLang="zh-CN" sz="2400" b="0" i="0" u="none" spc="375">
                <a:solidFill>
                  <a:srgbClr val="000000"/>
                </a:solidFill>
                <a:effectLst/>
                <a:latin typeface="Times New Roman" panose="02020603050405020304" pitchFamily="24"/>
                <a:ea typeface="宋体" panose="02010600030101010101" pitchFamily="2" charset="-122"/>
              </a:rPr>
              <a:t>去</a:t>
            </a:r>
            <a:r>
              <a:rPr lang="en-US" altLang="zh-CN" sz="2400" b="0" i="1" u="none" spc="375">
                <a:solidFill>
                  <a:srgbClr val="000000"/>
                </a:solidFill>
                <a:effectLst/>
                <a:latin typeface="Times New Roman" panose="02020603050405020304" pitchFamily="24"/>
                <a:ea typeface="宋体" panose="02010600030101010101" pitchFamily="2" charset="-122"/>
              </a:rPr>
              <a:t>A</a:t>
            </a:r>
            <a:r>
              <a:rPr lang="zh-CN" altLang="zh-CN" sz="2400" b="0" i="0" u="none" spc="375">
                <a:solidFill>
                  <a:srgbClr val="000000"/>
                </a:solidFill>
                <a:effectLst/>
                <a:latin typeface="宋体" panose="02010600030101010101" pitchFamily="2" charset="-122"/>
                <a:ea typeface="宋体" panose="02010600030101010101" pitchFamily="2" charset="-122"/>
              </a:rPr>
              <a:t>，</a:t>
            </a:r>
            <a:r>
              <a:rPr lang="en-US" altLang="zh-CN" sz="2400" b="0" i="1" u="none" spc="375">
                <a:solidFill>
                  <a:srgbClr val="000000"/>
                </a:solidFill>
                <a:effectLst/>
                <a:latin typeface="Times New Roman" panose="02020603050405020304" pitchFamily="24"/>
                <a:ea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sym typeface="_⨹_15_07079"/>
              </a:rPr>
              <a:t>两个超市调查去年和今年春节期间</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的销售情况</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如图是调查后小敏与其他两位同学进行交流的情景</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6_bd344"/>
              </a:rPr>
              <a:t>根据他们的对</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话</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请你分别求</a:t>
            </a:r>
            <a:r>
              <a:rPr lang="zh-CN" altLang="zh-CN" sz="2400" b="0" i="0" u="none" spc="375">
                <a:solidFill>
                  <a:srgbClr val="000000"/>
                </a:solidFill>
                <a:effectLst/>
                <a:latin typeface="Times New Roman" panose="02020603050405020304" pitchFamily="24"/>
                <a:ea typeface="宋体" panose="02010600030101010101" pitchFamily="2" charset="-122"/>
              </a:rPr>
              <a:t>出</a:t>
            </a:r>
            <a:r>
              <a:rPr lang="en-US" altLang="zh-CN" sz="2400" b="0" i="1" u="none" spc="375">
                <a:solidFill>
                  <a:srgbClr val="000000"/>
                </a:solidFill>
                <a:effectLst/>
                <a:latin typeface="Times New Roman" panose="02020603050405020304" pitchFamily="24"/>
                <a:ea typeface="宋体" panose="02010600030101010101" pitchFamily="2" charset="-122"/>
              </a:rPr>
              <a:t>A</a:t>
            </a:r>
            <a:r>
              <a:rPr lang="zh-CN" altLang="zh-CN" sz="2400" b="0" i="0" u="none" spc="375">
                <a:solidFill>
                  <a:srgbClr val="000000"/>
                </a:solidFill>
                <a:effectLst/>
                <a:latin typeface="宋体" panose="02010600030101010101" pitchFamily="2" charset="-122"/>
                <a:ea typeface="宋体" panose="02010600030101010101" pitchFamily="2" charset="-122"/>
              </a:rPr>
              <a:t>，</a:t>
            </a:r>
            <a:r>
              <a:rPr lang="en-US" altLang="zh-CN" sz="2400" b="0" i="1" u="none" spc="375">
                <a:solidFill>
                  <a:srgbClr val="000000"/>
                </a:solidFill>
                <a:effectLst/>
                <a:latin typeface="Times New Roman" panose="02020603050405020304" pitchFamily="24"/>
                <a:ea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rPr>
              <a:t>两个超市今年春节期间的销售额</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pic>
        <p:nvPicPr>
          <p:cNvPr id="13528" name="yt_image_13528" title="H_138.6"/>
          <p:cNvPicPr>
            <a:picLocks noChangeAspect="1" noChangeArrowheads="1"/>
          </p:cNvPicPr>
          <p:nvPr/>
        </p:nvPicPr>
        <p:blipFill>
          <a:blip r:embed="rId1" cstate="print"/>
          <a:srcRect/>
          <a:stretch>
            <a:fillRect/>
          </a:stretch>
        </p:blipFill>
        <p:spPr bwMode="auto">
          <a:xfrm>
            <a:off x="3761319" y="2491930"/>
            <a:ext cx="4669360" cy="17602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530" name="yt_shape_13530"/>
              <p:cNvSpPr txBox="1"/>
              <p:nvPr/>
            </p:nvSpPr>
            <p:spPr>
              <a:xfrm>
                <a:off x="540120" y="4302550"/>
                <a:ext cx="11492915" cy="2207271"/>
              </a:xfrm>
              <a:prstGeom prst="rect">
                <a:avLst/>
              </a:prstGeom>
            </p:spPr>
            <p:txBody>
              <a:bodyPr vert="horz" wrap="square" lIns="0" tIns="0" rIns="0" bIns="0" rtlCol="0">
                <a:noAutofit/>
              </a:bodyPr>
              <a:lstStyle/>
              <a:p>
                <a:pPr algn="l" eaLnBrk="1" latinLnBrk="0" hangingPunct="0">
                  <a:lnSpc>
                    <a:spcPct val="130000"/>
                  </a:lnSpc>
                </a:pP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设</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A</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超市去年春节期间的销售额为</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x</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万元</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150">
                    <a:solidFill>
                      <a:srgbClr val="FF0000">
                        <a:alpha val="0"/>
                      </a:srgbClr>
                    </a:solidFill>
                    <a:effectLst/>
                    <a:latin typeface="Times New Roman" panose="02020603050405020304" pitchFamily="24"/>
                    <a:ea typeface="宋体" panose="02010600030101010101" pitchFamily="2" charset="-122"/>
                  </a:rPr>
                  <a:t>B</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超市去年春节期间的销售额为</a:t>
                </a:r>
                <a:r>
                  <a:rPr lang="en-US" altLang="zh-CN" sz="2400" b="0" i="1" u="none" spc="150">
                    <a:solidFill>
                      <a:srgbClr val="FF0000">
                        <a:alpha val="0"/>
                      </a:srgbClr>
                    </a:solidFill>
                    <a:effectLst/>
                    <a:latin typeface="Times New Roman" panose="02020603050405020304" pitchFamily="24"/>
                    <a:ea typeface="宋体" panose="02010600030101010101" pitchFamily="2" charset="-122"/>
                    <a:sym typeface="_⨹_1_ecddd"/>
                  </a:rPr>
                  <a:t>y</a:t>
                </a:r>
                <a:br>
                  <a:rPr lang="en-US" altLang="zh-CN" sz="2400" b="0" i="1" u="none" spc="150">
                    <a:solidFill>
                      <a:srgbClr val="FF0000">
                        <a:alpha val="0"/>
                      </a:srgbClr>
                    </a:solidFill>
                    <a:effectLst/>
                    <a:latin typeface="Times New Roman" panose="02020603050405020304" pitchFamily="24"/>
                    <a:ea typeface="宋体" panose="02010600030101010101" pitchFamily="2" charset="-122"/>
                  </a:rPr>
                </a:b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万元</a:t>
                </a:r>
                <a:r>
                  <a:rPr lang="en-US" altLang="zh-CN" sz="2400" b="0" i="0" u="none" spc="150">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spc="150">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根据题意</a:t>
                </a:r>
                <a:r>
                  <a:rPr lang="zh-CN" altLang="zh-CN" sz="2400" b="0" i="0" u="none" spc="150">
                    <a:solidFill>
                      <a:srgbClr val="FF0000">
                        <a:alpha val="0"/>
                      </a:srgbClr>
                    </a:solidFill>
                    <a:effectLst/>
                    <a:latin typeface="宋体" panose="02010600030101010101" pitchFamily="2" charset="-122"/>
                    <a:ea typeface="宋体" panose="02010600030101010101" pitchFamily="2" charset="-122"/>
                  </a:rPr>
                  <a:t>，</a:t>
                </a:r>
                <a:r>
                  <a:rPr lang="zh-CN" altLang="zh-CN" sz="2400" b="0" i="0" u="none" spc="150">
                    <a:solidFill>
                      <a:srgbClr val="FF0000">
                        <a:alpha val="0"/>
                      </a:srgbClr>
                    </a:solidFill>
                    <a:effectLst/>
                    <a:latin typeface="Times New Roman" panose="02020603050405020304" pitchFamily="24"/>
                    <a:ea typeface="楷体" panose="02010609060101010101" pitchFamily="24" charset="-122"/>
                  </a:rPr>
                  <a:t>得</a:t>
                </a:r>
                <a14:m>
                  <m:oMath xmlns:m="http://schemas.openxmlformats.org/officeDocument/2006/math">
                    <m:d>
                      <m:dPr>
                        <m:begChr m:val="{"/>
                        <m:endChr m:val=""/>
                        <m:ctrlP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0"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150</m:t>
                            </m:r>
                            <m:r>
                              <m:rPr>
                                <m:nor/>
                              </m:rPr>
                              <a:rPr lang="zh-CN" altLang="zh-CN" sz="2400" b="0" i="0" spc="15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&amp;</m:t>
                            </m:r>
                            <m:r>
                              <a:rPr lang="zh-CN"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1</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15</m:t>
                            </m:r>
                            <m:r>
                              <m:rPr>
                                <m:nor/>
                              </m:rPr>
                              <a:rPr lang="en-US" altLang="zh-CN" sz="2400" b="0" i="0" spc="150" smtClean="0">
                                <a:solidFill>
                                  <a:srgbClr val="FE0000">
                                    <a:alpha val="0"/>
                                  </a:srgbClr>
                                </a:solidFill>
                                <a:effectLst/>
                                <a:latin typeface="Times New Roman" panose="02020603050405020304" pitchFamily="48" charset="0"/>
                                <a:ea typeface="宋体" panose="02010600030101010101" pitchFamily="2" charset="-122"/>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0" spc="150" smtClean="0">
                                <a:solidFill>
                                  <a:srgbClr val="FE0000">
                                    <a:alpha val="0"/>
                                  </a:srgbClr>
                                </a:solidFill>
                                <a:effectLst/>
                                <a:latin typeface="Cambria Math" panose="02040503050406030204" pitchFamily="18" charset="0"/>
                                <a:ea typeface="Cambria Math" panose="02040503050406030204" pitchFamily="18" charset="0"/>
                              </a:rPr>
                              <m:t>＋</m:t>
                            </m:r>
                            <m:r>
                              <a:rPr lang="zh-CN"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1</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0" spc="150" smtClean="0">
                                <a:solidFill>
                                  <a:srgbClr val="FE0000">
                                    <a:alpha val="0"/>
                                  </a:srgbClr>
                                </a:solidFill>
                                <a:effectLst/>
                                <a:latin typeface="Cambria Math" panose="02040503050406030204" pitchFamily="18" charset="0"/>
                                <a:ea typeface="Cambria Math" panose="02040503050406030204" pitchFamily="18" charset="0"/>
                              </a:rPr>
                              <m:t>10</m:t>
                            </m:r>
                            <m:r>
                              <m:rPr>
                                <m:nor/>
                              </m:rPr>
                              <a:rPr lang="en-US" altLang="zh-CN" sz="2400" b="0" i="0" spc="150" smtClean="0">
                                <a:solidFill>
                                  <a:srgbClr val="FE0000">
                                    <a:alpha val="0"/>
                                  </a:srgbClr>
                                </a:solidFill>
                                <a:effectLst/>
                                <a:latin typeface="Times New Roman" panose="02020603050405020304" pitchFamily="48" charset="0"/>
                                <a:ea typeface="宋体" panose="02010600030101010101" pitchFamily="2" charset="-122"/>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pc="150" smtClean="0">
                                <a:solidFill>
                                  <a:srgbClr val="FE0000">
                                    <a:alpha val="0"/>
                                  </a:srgbClr>
                                </a:solidFill>
                                <a:effectLst/>
                                <a:latin typeface="Cambria Math" panose="02040503050406030204" pitchFamily="18" charset="0"/>
                                <a:ea typeface="Cambria Math" panose="02040503050406030204" pitchFamily="18" charset="0"/>
                              </a:rPr>
                              <m:t>168</m:t>
                            </m:r>
                            <m:r>
                              <m:rPr>
                                <m:nor/>
                              </m:rPr>
                              <a:rPr lang="zh-CN" altLang="zh-CN" sz="2400" b="0" i="0" spc="150" smtClean="0">
                                <a:solidFill>
                                  <a:srgbClr val="FE0000">
                                    <a:alpha val="0"/>
                                  </a:srgbClr>
                                </a:solidFill>
                                <a:effectLst/>
                                <a:latin typeface="Times New Roman" panose="02020603050405020304" pitchFamily="48" charset="0"/>
                                <a:ea typeface="宋体" panose="02010600030101010101" pitchFamily="2" charset="-122"/>
                              </a:rPr>
                              <m:t>，</m:t>
                            </m:r>
                          </m:e>
                        </m:eqArr>
                      </m:e>
                    </m:d>
                  </m:oMath>
                </a14:m>
                <a:endParaRPr lang="zh-CN" altLang="zh-CN" sz="2400" b="0" i="0" u="none" spc="150">
                  <a:solidFill>
                    <a:srgbClr val="FF0000">
                      <a:alpha val="0"/>
                    </a:srgbClr>
                  </a:solidFill>
                  <a:effectLst/>
                  <a:latin typeface="Times New Roman" panose="02020603050405020304" pitchFamily="24"/>
                  <a:ea typeface="楷体" panose="02010609060101010101" pitchFamily="24" charset="-122"/>
                </a:endParaRPr>
              </a:p>
            </p:txBody>
          </p:sp>
        </mc:Choice>
        <mc:Fallback>
          <p:sp>
            <p:nvSpPr>
              <p:cNvPr id="13530" name="yt_shape_13530"/>
              <p:cNvSpPr txBox="1">
                <a:spLocks noRot="1" noChangeAspect="1" noMove="1" noResize="1" noEditPoints="1" noAdjustHandles="1" noChangeArrowheads="1" noChangeShapeType="1" noTextEdit="1"/>
              </p:cNvSpPr>
              <p:nvPr/>
            </p:nvSpPr>
            <p:spPr>
              <a:xfrm>
                <a:off x="540120" y="4302550"/>
                <a:ext cx="11492915" cy="2207271"/>
              </a:xfrm>
              <a:prstGeom prst="rect">
                <a:avLst/>
              </a:prstGeom>
              <a:blipFill rotWithShape="1">
                <a:blip r:embed="rId2"/>
                <a:stretch>
                  <a:fillRect l="-3" t="-19" r="4" b="20"/>
                </a:stretch>
              </a:blipFill>
            </p:spPr>
            <p:txBody>
              <a:bodyPr/>
              <a:lstStyle/>
              <a:p>
                <a:r>
                  <a:rPr lang="zh-CN" altLang="en-US">
                    <a:noFill/>
                  </a:rPr>
                  <a:t> </a:t>
                </a:r>
              </a:p>
            </p:txBody>
          </p:sp>
        </mc:Fallback>
      </mc:AlternateContent>
      <p:sp>
        <p:nvSpPr>
          <p:cNvPr id="2" name="文本框 1"/>
          <p:cNvSpPr txBox="1"/>
          <p:nvPr/>
        </p:nvSpPr>
        <p:spPr>
          <a:xfrm>
            <a:off x="450109" y="4255744"/>
            <a:ext cx="11356022"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超市去年春节期间的销售额为</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超市去年春节期间的销售额为</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sym typeface="_⨹_1_ecddd"/>
              </a:rPr>
              <a:t>y</a:t>
            </a:r>
            <a:b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br>
            <a:endParaRPr lang="zh-CN" altLang="en-US">
              <a:solidFill>
                <a:srgbClr val="FF0000"/>
              </a:solidFill>
            </a:endParaRPr>
          </a:p>
        </p:txBody>
      </p:sp>
      <p:sp>
        <p:nvSpPr>
          <p:cNvPr id="3" name="文本框 2"/>
          <p:cNvSpPr txBox="1"/>
          <p:nvPr/>
        </p:nvSpPr>
        <p:spPr>
          <a:xfrm>
            <a:off x="450109" y="4731232"/>
            <a:ext cx="999237"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en-US"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p:cNvSpPr txBox="1"/>
              <p:nvPr/>
            </p:nvSpPr>
            <p:spPr>
              <a:xfrm>
                <a:off x="450109" y="5206720"/>
                <a:ext cx="7636192" cy="1328560"/>
              </a:xfrm>
              <a:prstGeom prst="rect">
                <a:avLst/>
              </a:prstGeom>
              <a:noFill/>
            </p:spPr>
            <p:txBody>
              <a:bodyPr vert="horz" wrap="none" rtlCol="0" anchor="ctr">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rPr>
                  <a:t>根据题意</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rPr>
                  <a:t>得</a:t>
                </a:r>
                <a14:m>
                  <m:oMath xmlns:m="http://schemas.openxmlformats.org/officeDocument/2006/math">
                    <m:d>
                      <m:dPr>
                        <m:begChr m:val="{"/>
                        <m:endChr m:val=""/>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150</m:t>
                            </m:r>
                            <m:r>
                              <m:rPr>
                                <m:nor/>
                              </m:rPr>
                              <a:rPr kumimoji="0" lang="zh-CN" altLang="zh-CN" sz="2400" b="0" i="0" strike="noStrike" kern="1200" cap="none" spc="15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zh-CN"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15</m:t>
                            </m:r>
                            <m:r>
                              <m:rPr>
                                <m:nor/>
                              </m:rPr>
                              <a:rPr kumimoji="0" lang="en-US" altLang="zh-CN" sz="2400" b="0" i="0" strike="noStrike" kern="1200" cap="none" spc="15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zh-CN"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10</m:t>
                            </m:r>
                            <m:r>
                              <m:rPr>
                                <m:nor/>
                              </m:rPr>
                              <a:rPr kumimoji="0" lang="en-US" altLang="zh-CN" sz="2400" b="0" i="0" strike="noStrike" kern="1200" cap="none" spc="15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18" charset="0"/>
                              </a:rPr>
                              <m:t>168</m:t>
                            </m:r>
                            <m:r>
                              <m:rPr>
                                <m:nor/>
                              </m:rPr>
                              <a:rPr kumimoji="0" lang="zh-CN" altLang="zh-CN" sz="2400" b="0" i="0" strike="noStrike" kern="1200" cap="none" spc="15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endParaRPr lang="zh-CN" altLang="en-US">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450109" y="5206720"/>
                <a:ext cx="7636192" cy="1328560"/>
              </a:xfrm>
              <a:prstGeom prst="rect">
                <a:avLst/>
              </a:prstGeom>
              <a:blipFill rotWithShape="1">
                <a:blip r:embed="rId3"/>
                <a:stretch>
                  <a:fillRect l="-7" t="-27" r="3" b="3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t_shape_13527"/>
          <p:cNvSpPr txBox="1"/>
          <p:nvPr/>
        </p:nvSpPr>
        <p:spPr>
          <a:xfrm>
            <a:off x="540120" y="900000"/>
            <a:ext cx="11111999" cy="1388778"/>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4</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Times New Roman" panose="02020603050405020304" pitchFamily="24"/>
                <a:ea typeface="宋体" panose="02010600030101010101" pitchFamily="2" charset="-122"/>
              </a:rPr>
              <a:t>七年级某班的一个综合实践活动小组</a:t>
            </a:r>
            <a:r>
              <a:rPr lang="zh-CN" altLang="zh-CN" sz="2400" b="0" i="0" u="none" spc="375">
                <a:solidFill>
                  <a:srgbClr val="000000"/>
                </a:solidFill>
                <a:effectLst/>
                <a:latin typeface="Times New Roman" panose="02020603050405020304" pitchFamily="24"/>
                <a:ea typeface="宋体" panose="02010600030101010101" pitchFamily="2" charset="-122"/>
              </a:rPr>
              <a:t>去</a:t>
            </a:r>
            <a:r>
              <a:rPr lang="en-US" altLang="zh-CN" sz="2400" b="0" i="1" u="none" spc="375">
                <a:solidFill>
                  <a:srgbClr val="000000"/>
                </a:solidFill>
                <a:effectLst/>
                <a:latin typeface="Times New Roman" panose="02020603050405020304" pitchFamily="24"/>
                <a:ea typeface="宋体" panose="02010600030101010101" pitchFamily="2" charset="-122"/>
              </a:rPr>
              <a:t>A</a:t>
            </a:r>
            <a:r>
              <a:rPr lang="zh-CN" altLang="zh-CN" sz="2400" b="0" i="0" u="none" spc="375">
                <a:solidFill>
                  <a:srgbClr val="000000"/>
                </a:solidFill>
                <a:effectLst/>
                <a:latin typeface="宋体" panose="02010600030101010101" pitchFamily="2" charset="-122"/>
                <a:ea typeface="宋体" panose="02010600030101010101" pitchFamily="2" charset="-122"/>
              </a:rPr>
              <a:t>，</a:t>
            </a:r>
            <a:r>
              <a:rPr lang="en-US" altLang="zh-CN" sz="2400" b="0" i="1" u="none" spc="375">
                <a:solidFill>
                  <a:srgbClr val="000000"/>
                </a:solidFill>
                <a:effectLst/>
                <a:latin typeface="Times New Roman" panose="02020603050405020304" pitchFamily="24"/>
                <a:ea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sym typeface="_⨹_15_07079"/>
              </a:rPr>
              <a:t>两个超市调查去年和今年春节期间</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的销售情况</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如图是调查后小敏与其他两位同学进行交流的情景</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6_bd344"/>
              </a:rPr>
              <a:t>根据他们的对</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话</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请你分别求</a:t>
            </a:r>
            <a:r>
              <a:rPr lang="zh-CN" altLang="zh-CN" sz="2400" b="0" i="0" u="none" spc="375">
                <a:solidFill>
                  <a:srgbClr val="000000"/>
                </a:solidFill>
                <a:effectLst/>
                <a:latin typeface="Times New Roman" panose="02020603050405020304" pitchFamily="24"/>
                <a:ea typeface="宋体" panose="02010600030101010101" pitchFamily="2" charset="-122"/>
              </a:rPr>
              <a:t>出</a:t>
            </a:r>
            <a:r>
              <a:rPr lang="en-US" altLang="zh-CN" sz="2400" b="0" i="1" u="none" spc="375">
                <a:solidFill>
                  <a:srgbClr val="000000"/>
                </a:solidFill>
                <a:effectLst/>
                <a:latin typeface="Times New Roman" panose="02020603050405020304" pitchFamily="24"/>
                <a:ea typeface="宋体" panose="02010600030101010101" pitchFamily="2" charset="-122"/>
              </a:rPr>
              <a:t>A</a:t>
            </a:r>
            <a:r>
              <a:rPr lang="zh-CN" altLang="zh-CN" sz="2400" b="0" i="0" u="none" spc="375">
                <a:solidFill>
                  <a:srgbClr val="000000"/>
                </a:solidFill>
                <a:effectLst/>
                <a:latin typeface="宋体" panose="02010600030101010101" pitchFamily="2" charset="-122"/>
                <a:ea typeface="宋体" panose="02010600030101010101" pitchFamily="2" charset="-122"/>
              </a:rPr>
              <a:t>，</a:t>
            </a:r>
            <a:r>
              <a:rPr lang="en-US" altLang="zh-CN" sz="2400" b="0" i="1" u="none" spc="375">
                <a:solidFill>
                  <a:srgbClr val="000000"/>
                </a:solidFill>
                <a:effectLst/>
                <a:latin typeface="Times New Roman" panose="02020603050405020304" pitchFamily="24"/>
                <a:ea typeface="宋体" panose="02010600030101010101" pitchFamily="2" charset="-122"/>
              </a:rPr>
              <a:t>B</a:t>
            </a:r>
            <a:r>
              <a:rPr lang="zh-CN" altLang="zh-CN" sz="2400" b="0" i="0" u="none">
                <a:solidFill>
                  <a:srgbClr val="000000"/>
                </a:solidFill>
                <a:effectLst/>
                <a:latin typeface="Times New Roman" panose="02020603050405020304" pitchFamily="24"/>
                <a:ea typeface="宋体" panose="02010600030101010101" pitchFamily="2" charset="-122"/>
              </a:rPr>
              <a:t>两个超市今年春节期间的销售额</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pic>
        <p:nvPicPr>
          <p:cNvPr id="3" name="yt_image_13528" title="H_138.6"/>
          <p:cNvPicPr>
            <a:picLocks noChangeAspect="1" noChangeArrowheads="1"/>
          </p:cNvPicPr>
          <p:nvPr/>
        </p:nvPicPr>
        <p:blipFill>
          <a:blip r:embed="rId1" cstate="print"/>
          <a:srcRect/>
          <a:stretch>
            <a:fillRect/>
          </a:stretch>
        </p:blipFill>
        <p:spPr bwMode="auto">
          <a:xfrm>
            <a:off x="6603180" y="2480608"/>
            <a:ext cx="4669360" cy="17602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532" name="yt_shape_13532"/>
              <p:cNvSpPr txBox="1"/>
              <p:nvPr/>
            </p:nvSpPr>
            <p:spPr>
              <a:xfrm>
                <a:off x="540119" y="2414998"/>
                <a:ext cx="11492915" cy="2939844"/>
              </a:xfrm>
              <a:prstGeom prst="rect">
                <a:avLst/>
              </a:prstGeom>
            </p:spPr>
            <p:txBody>
              <a:bodyPr vert="horz" wrap="square" lIns="0" tIns="0" rIns="0" bIns="0" rtlCol="0">
                <a:noAutofit/>
              </a:bodyPr>
              <a:lstStyle/>
              <a:p>
                <a:pPr algn="l" eaLnBrk="1" latinLnBrk="0" hangingPunct="0">
                  <a:lnSpc>
                    <a:spcPct val="130000"/>
                  </a:lnSpc>
                </a:pP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60</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90</m:t>
                            </m:r>
                            <m:r>
                              <m:rPr>
                                <m:nor/>
                              </m:rPr>
                              <a:rPr lang="en-US" altLang="zh-CN" sz="2400" b="0" i="0" smtClean="0">
                                <a:solidFill>
                                  <a:srgbClr val="FE0000">
                                    <a:alpha val="0"/>
                                  </a:srgbClr>
                                </a:solidFill>
                                <a:effectLst/>
                                <a:latin typeface="Times New Roman" panose="02020603050405020304" pitchFamily="48" charset="0"/>
                                <a:ea typeface="宋体" panose="02010600030101010101" pitchFamily="2" charset="-122"/>
                              </a:rPr>
                              <m:t>.</m:t>
                            </m:r>
                          </m:e>
                        </m:eqArr>
                      </m:e>
                    </m:d>
                  </m:oMath>
                </a14:m>
                <a:endParaRPr lang="zh-CN" altLang="zh-CN" sz="2400" b="0" i="0" u="none" dirty="0">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r>
                  <a:rPr lang="en-US"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1</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15</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60</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69</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万元</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dirty="0">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1</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10</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90</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Times New Roman" panose="02020603050405020304" pitchFamily="24"/>
                    <a:ea typeface="宋体" panose="02010600030101010101" pitchFamily="2" charset="-122"/>
                  </a:rPr>
                  <a:t>99</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zh-CN" altLang="zh-CN" sz="2400" b="0" i="0" u="none" dirty="0">
                    <a:solidFill>
                      <a:srgbClr val="FF0000">
                        <a:alpha val="0"/>
                      </a:srgbClr>
                    </a:solidFill>
                    <a:effectLst/>
                    <a:latin typeface="Times New Roman" panose="02020603050405020304" pitchFamily="24"/>
                    <a:ea typeface="楷体" panose="02010609060101010101" pitchFamily="24" charset="-122"/>
                  </a:rPr>
                  <a:t>万元</a:t>
                </a:r>
                <a:r>
                  <a:rPr lang="zh-CN" altLang="zh-CN" sz="2400" b="0" i="0" u="none" dirty="0">
                    <a:solidFill>
                      <a:srgbClr val="FF0000">
                        <a:alpha val="0"/>
                      </a:srgbClr>
                    </a:solidFill>
                    <a:effectLst/>
                    <a:latin typeface="宋体" panose="02010600030101010101" pitchFamily="2" charset="-122"/>
                    <a:ea typeface="宋体" panose="02010600030101010101" pitchFamily="2" charset="-122"/>
                  </a:rPr>
                  <a:t>）</a:t>
                </a:r>
                <a:r>
                  <a:rPr lang="en-US" altLang="zh-CN" sz="2400" b="0" i="0" u="none" dirty="0">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dirty="0">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150" dirty="0">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spc="150" dirty="0">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150" dirty="0">
                    <a:solidFill>
                      <a:srgbClr val="FF0000">
                        <a:alpha val="0"/>
                      </a:srgbClr>
                    </a:solidFill>
                    <a:effectLst/>
                    <a:latin typeface="Times New Roman" panose="02020603050405020304" pitchFamily="24"/>
                    <a:ea typeface="宋体" panose="02010600030101010101" pitchFamily="2" charset="-122"/>
                  </a:rPr>
                  <a:t>A</a:t>
                </a:r>
                <a:r>
                  <a:rPr lang="zh-CN" altLang="zh-CN" sz="2400" b="0" i="0" u="none" spc="150" dirty="0">
                    <a:solidFill>
                      <a:srgbClr val="FF0000">
                        <a:alpha val="0"/>
                      </a:srgbClr>
                    </a:solidFill>
                    <a:effectLst/>
                    <a:latin typeface="Times New Roman" panose="02020603050405020304" pitchFamily="24"/>
                    <a:ea typeface="楷体" panose="02010609060101010101" pitchFamily="24" charset="-122"/>
                  </a:rPr>
                  <a:t>超市今年春节期间的销售额为</a:t>
                </a:r>
                <a:r>
                  <a:rPr lang="en-US" altLang="zh-CN" sz="2400" b="0" i="0" u="none" spc="150" dirty="0">
                    <a:solidFill>
                      <a:srgbClr val="FF0000">
                        <a:alpha val="0"/>
                      </a:srgbClr>
                    </a:solidFill>
                    <a:effectLst/>
                    <a:latin typeface="Times New Roman" panose="02020603050405020304" pitchFamily="24"/>
                    <a:ea typeface="宋体" panose="02010600030101010101" pitchFamily="2" charset="-122"/>
                  </a:rPr>
                  <a:t>69</a:t>
                </a:r>
                <a:r>
                  <a:rPr lang="zh-CN" altLang="zh-CN" sz="2400" b="0" i="0" u="none" spc="150" dirty="0">
                    <a:solidFill>
                      <a:srgbClr val="FF0000">
                        <a:alpha val="0"/>
                      </a:srgbClr>
                    </a:solidFill>
                    <a:effectLst/>
                    <a:latin typeface="Times New Roman" panose="02020603050405020304" pitchFamily="24"/>
                    <a:ea typeface="楷体" panose="02010609060101010101" pitchFamily="24" charset="-122"/>
                  </a:rPr>
                  <a:t>万元</a:t>
                </a:r>
                <a:r>
                  <a:rPr lang="zh-CN" altLang="zh-CN" sz="2400" b="0" i="0" u="none" spc="150" dirty="0">
                    <a:solidFill>
                      <a:srgbClr val="FF0000">
                        <a:alpha val="0"/>
                      </a:srgbClr>
                    </a:solidFill>
                    <a:effectLst/>
                    <a:latin typeface="宋体" panose="02010600030101010101" pitchFamily="2" charset="-122"/>
                    <a:ea typeface="宋体" panose="02010600030101010101" pitchFamily="2" charset="-122"/>
                  </a:rPr>
                  <a:t>，</a:t>
                </a:r>
                <a:r>
                  <a:rPr lang="en-US" altLang="zh-CN" sz="2400" b="0" i="1" u="none" spc="150" dirty="0">
                    <a:solidFill>
                      <a:srgbClr val="FF0000">
                        <a:alpha val="0"/>
                      </a:srgbClr>
                    </a:solidFill>
                    <a:effectLst/>
                    <a:latin typeface="Times New Roman" panose="02020603050405020304" pitchFamily="24"/>
                    <a:ea typeface="宋体" panose="02010600030101010101" pitchFamily="2" charset="-122"/>
                  </a:rPr>
                  <a:t>B</a:t>
                </a:r>
                <a:r>
                  <a:rPr lang="zh-CN" altLang="zh-CN" sz="2400" b="0" i="0" u="none" spc="150" dirty="0">
                    <a:solidFill>
                      <a:srgbClr val="FF0000">
                        <a:alpha val="0"/>
                      </a:srgbClr>
                    </a:solidFill>
                    <a:effectLst/>
                    <a:latin typeface="Times New Roman" panose="02020603050405020304" pitchFamily="24"/>
                    <a:ea typeface="楷体" panose="02010609060101010101" pitchFamily="24" charset="-122"/>
                    <a:sym typeface="_⨹_13_22ad6"/>
                  </a:rPr>
                  <a:t>超市今年春节期间的销售额为</a:t>
                </a:r>
                <a:br>
                  <a:rPr lang="zh-CN" altLang="zh-CN" sz="2400" b="0" i="0" u="none" spc="150" dirty="0">
                    <a:solidFill>
                      <a:srgbClr val="FF0000">
                        <a:alpha val="0"/>
                      </a:srgbClr>
                    </a:solidFill>
                    <a:effectLst/>
                    <a:latin typeface="Times New Roman" panose="02020603050405020304" pitchFamily="24"/>
                    <a:ea typeface="楷体" panose="02010609060101010101" pitchFamily="24" charset="-122"/>
                  </a:rPr>
                </a:br>
                <a:r>
                  <a:rPr lang="en-US" altLang="zh-CN" sz="2400" b="0" i="0" u="none" spc="150" dirty="0">
                    <a:solidFill>
                      <a:srgbClr val="FF0000">
                        <a:alpha val="0"/>
                      </a:srgbClr>
                    </a:solidFill>
                    <a:effectLst/>
                    <a:latin typeface="Times New Roman" panose="02020603050405020304" pitchFamily="24"/>
                    <a:ea typeface="宋体" panose="02010600030101010101" pitchFamily="2" charset="-122"/>
                  </a:rPr>
                  <a:t>99</a:t>
                </a:r>
                <a:r>
                  <a:rPr lang="zh-CN" altLang="zh-CN" sz="2400" b="0" i="0" u="none" spc="150" dirty="0">
                    <a:solidFill>
                      <a:srgbClr val="FF0000">
                        <a:alpha val="0"/>
                      </a:srgbClr>
                    </a:solidFill>
                    <a:effectLst/>
                    <a:latin typeface="Times New Roman" panose="02020603050405020304" pitchFamily="24"/>
                    <a:ea typeface="楷体" panose="02010609060101010101" pitchFamily="24" charset="-122"/>
                  </a:rPr>
                  <a:t>万元</a:t>
                </a:r>
                <a:r>
                  <a:rPr lang="en-US" altLang="zh-CN" sz="2400" b="0" i="0" u="none" spc="150" dirty="0">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spc="150" dirty="0">
                  <a:solidFill>
                    <a:srgbClr val="FF0000">
                      <a:alpha val="0"/>
                    </a:srgbClr>
                  </a:solidFill>
                  <a:effectLst/>
                  <a:latin typeface="宋体" panose="02010600030101010101" pitchFamily="2" charset="-122"/>
                  <a:ea typeface="宋体" panose="02010600030101010101" pitchFamily="2" charset="-122"/>
                </a:endParaRPr>
              </a:p>
            </p:txBody>
          </p:sp>
        </mc:Choice>
        <mc:Fallback>
          <p:sp>
            <p:nvSpPr>
              <p:cNvPr id="13532" name="yt_shape_13532"/>
              <p:cNvSpPr txBox="1">
                <a:spLocks noRot="1" noChangeAspect="1" noMove="1" noResize="1" noEditPoints="1" noAdjustHandles="1" noChangeArrowheads="1" noChangeShapeType="1" noTextEdit="1"/>
              </p:cNvSpPr>
              <p:nvPr/>
            </p:nvSpPr>
            <p:spPr>
              <a:xfrm>
                <a:off x="540119" y="2414998"/>
                <a:ext cx="11492915" cy="2939844"/>
              </a:xfrm>
              <a:prstGeom prst="rect">
                <a:avLst/>
              </a:prstGeom>
              <a:blipFill rotWithShape="1">
                <a:blip r:embed="rId2"/>
                <a:stretch>
                  <a:fillRect l="-3" t="-3" r="4" b="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p:cNvSpPr txBox="1"/>
              <p:nvPr/>
            </p:nvSpPr>
            <p:spPr>
              <a:xfrm>
                <a:off x="450108" y="2368192"/>
                <a:ext cx="2150301" cy="1154189"/>
              </a:xfrm>
              <a:prstGeom prst="rect">
                <a:avLst/>
              </a:prstGeom>
              <a:noFill/>
            </p:spPr>
            <p:txBody>
              <a:bodyPr vert="horz" wrap="none" rtlCol="0" anchor="ctr">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60</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90</m:t>
                            </m:r>
                            <m:r>
                              <m:rPr>
                                <m:nor/>
                              </m:rPr>
                              <a:rPr kumimoji="0" lang="en-US"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endParaRPr lang="zh-CN" altLang="en-US">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450108" y="2368192"/>
                <a:ext cx="2150301" cy="1154189"/>
              </a:xfrm>
              <a:prstGeom prst="rect">
                <a:avLst/>
              </a:prstGeom>
              <a:blipFill rotWithShape="1">
                <a:blip r:embed="rId3"/>
                <a:stretch>
                  <a:fillRect l="-25" t="-24" r="4" b="3"/>
                </a:stretch>
              </a:blipFill>
            </p:spPr>
            <p:txBody>
              <a:bodyPr/>
              <a:lstStyle/>
              <a:p>
                <a:r>
                  <a:rPr lang="zh-CN" altLang="en-US">
                    <a:noFill/>
                  </a:rPr>
                  <a:t> </a:t>
                </a:r>
              </a:p>
            </p:txBody>
          </p:sp>
        </mc:Fallback>
      </mc:AlternateContent>
      <p:sp>
        <p:nvSpPr>
          <p:cNvPr id="5" name="文本框 4"/>
          <p:cNvSpPr txBox="1"/>
          <p:nvPr/>
        </p:nvSpPr>
        <p:spPr>
          <a:xfrm>
            <a:off x="450108" y="3428769"/>
            <a:ext cx="49044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15</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69</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6" name="文本框 5"/>
          <p:cNvSpPr txBox="1"/>
          <p:nvPr/>
        </p:nvSpPr>
        <p:spPr>
          <a:xfrm>
            <a:off x="450108" y="3904257"/>
            <a:ext cx="444728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90</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99</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50108" y="4379745"/>
            <a:ext cx="11067097" cy="569100"/>
          </a:xfrm>
          <a:prstGeom prst="rect">
            <a:avLst/>
          </a:prstGeom>
          <a:noFill/>
        </p:spPr>
        <p:txBody>
          <a:bodyPr vert="horz" wrap="none" rtlCol="0">
            <a:noAutofit/>
          </a:bodyPr>
          <a:lstStyle/>
          <a:p>
            <a:pPr>
              <a:lnSpc>
                <a:spcPct val="130000"/>
              </a:lnSpc>
            </a:pP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超市今年春节期间的销售额为</a:t>
            </a: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69</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zh-CN"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1"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sym typeface="_⨹_13_22ad6"/>
              </a:rPr>
              <a:t>超市今年春节期间的销售额为</a:t>
            </a:r>
            <a:b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br>
            <a:endParaRPr lang="zh-CN" altLang="en-US">
              <a:solidFill>
                <a:srgbClr val="FF0000"/>
              </a:solidFill>
            </a:endParaRPr>
          </a:p>
        </p:txBody>
      </p:sp>
      <p:sp>
        <p:nvSpPr>
          <p:cNvPr id="8" name="文本框 7"/>
          <p:cNvSpPr txBox="1"/>
          <p:nvPr/>
        </p:nvSpPr>
        <p:spPr>
          <a:xfrm>
            <a:off x="450108" y="4855233"/>
            <a:ext cx="1342137" cy="517983"/>
          </a:xfrm>
          <a:prstGeom prst="rect">
            <a:avLst/>
          </a:prstGeom>
          <a:noFill/>
        </p:spPr>
        <p:txBody>
          <a:bodyPr vert="horz" wrap="none" rtlCol="0">
            <a:noAutofit/>
          </a:bodyPr>
          <a:lstStyle/>
          <a:p>
            <a:pPr>
              <a:lnSpc>
                <a:spcPct val="130000"/>
              </a:lnSpc>
            </a:pPr>
            <a:r>
              <a:rPr kumimoji="0" lang="en-US" altLang="zh-CN" sz="2400" b="0" i="0" strike="noStrike" kern="1200" cap="none" spc="15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99</a:t>
            </a:r>
            <a:r>
              <a:rPr kumimoji="0" lang="zh-CN" altLang="zh-CN" sz="2400" b="0" i="0" strike="noStrike" kern="1200" cap="none" spc="15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万元</a:t>
            </a:r>
            <a:r>
              <a:rPr kumimoji="0" lang="en-US" altLang="zh-CN" sz="2400" b="0" i="0" strike="noStrike" kern="1200" cap="none" spc="15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535" name="yt_shape_13535"/>
              <p:cNvSpPr txBox="1"/>
              <p:nvPr/>
            </p:nvSpPr>
            <p:spPr>
              <a:xfrm>
                <a:off x="540119" y="900000"/>
                <a:ext cx="11492915" cy="5522666"/>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5</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数学文化</a:t>
                </a:r>
                <a:r>
                  <a:rPr lang="zh-CN"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两果问价</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问题出自我国古代算书</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四元玉鉴</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原题如下</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1_e836b"/>
                  </a:rPr>
                  <a:t>九</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百九十九文钱</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甜果苦果买一千</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甜果九个十一文</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苦果七个四文钱</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5_0d045"/>
                  </a:rPr>
                  <a:t>试问甜苦果</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几个</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又问各该几个钱</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将题目译成白话文</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内容如下</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11_0b030"/>
                  </a:rPr>
                  <a:t>九百九十九文钱买了甜果</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和苦果共一千个</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已知十一文钱可买九个甜果</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四文钱可买七个苦果</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5_63e4a"/>
                  </a:rPr>
                  <a:t>那么买甜果</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和苦果各需要多少文钱</a:t>
                </a:r>
                <a:r>
                  <a:rPr lang="zh-CN" altLang="zh-CN" sz="2400" b="0" i="0" u="none">
                    <a:solidFill>
                      <a:srgbClr val="000000"/>
                    </a:solidFill>
                    <a:effectLst/>
                    <a:latin typeface="宋体" panose="02010600030101010101" pitchFamily="2" charset="-122"/>
                    <a:ea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设甜果买</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了</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Times New Roman" panose="02020603050405020304" pitchFamily="24"/>
                    <a:ea typeface="楷体" panose="02010609060101010101" pitchFamily="24" charset="-122"/>
                  </a:rPr>
                  <a:t>个</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苦果买</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了</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y</a:t>
                </a:r>
                <a:r>
                  <a:rPr lang="zh-CN" altLang="zh-CN" sz="2400" b="0" i="0" u="none">
                    <a:solidFill>
                      <a:srgbClr val="FF0000">
                        <a:alpha val="0"/>
                      </a:srgbClr>
                    </a:solidFill>
                    <a:effectLst/>
                    <a:latin typeface="Times New Roman" panose="02020603050405020304" pitchFamily="24"/>
                    <a:ea typeface="楷体" panose="02010609060101010101" pitchFamily="24" charset="-122"/>
                  </a:rPr>
                  <a:t>个</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依题意</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得</a:t>
                </a:r>
                <a:endParaRPr lang="zh-CN" altLang="zh-CN" sz="2400" b="0" i="0" u="none">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0"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1000</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11</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9</m:t>
                                </m:r>
                              </m:den>
                            </m:f>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zh-CN" altLang="zh-CN" sz="2400" b="0" i="0" smtClean="0">
                                <a:solidFill>
                                  <a:srgbClr val="FE0000">
                                    <a:alpha val="0"/>
                                  </a:srgbClr>
                                </a:solidFill>
                                <a:effectLst/>
                                <a:latin typeface="Cambria Math" panose="02040503050406030204" pitchFamily="18" charset="0"/>
                                <a:ea typeface="Cambria Math" panose="02040503050406030204" pitchFamily="18" charset="0"/>
                              </a:rPr>
                              <m:t>＋</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4</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7</m:t>
                                </m:r>
                              </m:den>
                            </m:f>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999</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qArr>
                      </m:e>
                    </m:d>
                  </m:oMath>
                </a14:m>
                <a:r>
                  <a:rPr lang="zh-CN" altLang="zh-CN" sz="2400" b="0" i="0" u="none">
                    <a:solidFill>
                      <a:srgbClr val="FF0000">
                        <a:alpha val="0"/>
                      </a:srgbClr>
                    </a:solidFill>
                    <a:effectLst/>
                    <a:latin typeface="Times New Roman" panose="02020603050405020304" pitchFamily="24"/>
                    <a:ea typeface="楷体" panose="02010609060101010101" pitchFamily="24" charset="-122"/>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eqArrPr>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𝑥</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657</m:t>
                            </m:r>
                            <m:r>
                              <m:rPr>
                                <m:nor/>
                              </m:rPr>
                              <a:rPr lang="zh-CN" altLang="zh-CN" sz="2400" b="0" i="0" smtClean="0">
                                <a:solidFill>
                                  <a:srgbClr val="FE0000">
                                    <a:alpha val="0"/>
                                  </a:srgbClr>
                                </a:solidFill>
                                <a:effectLst/>
                                <a:latin typeface="Times New Roman" panose="02020603050405020304" pitchFamily="48" charset="0"/>
                                <a:ea typeface="宋体" panose="02010600030101010101" pitchFamily="2" charset="-122"/>
                              </a:rPr>
                              <m:t>，</m:t>
                            </m:r>
                          </m:e>
                          <m:e>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&amp;</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𝑦</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m:t>
                            </m:r>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343</m:t>
                            </m:r>
                            <m:r>
                              <m:rPr>
                                <m:nor/>
                              </m:rPr>
                              <a:rPr lang="en-US" altLang="zh-CN" sz="2400" b="0" i="0" smtClean="0">
                                <a:solidFill>
                                  <a:srgbClr val="FE0000">
                                    <a:alpha val="0"/>
                                  </a:srgbClr>
                                </a:solidFill>
                                <a:effectLst/>
                                <a:latin typeface="Times New Roman" panose="02020603050405020304" pitchFamily="48" charset="0"/>
                                <a:ea typeface="宋体" panose="02010600030101010101" pitchFamily="2" charset="-122"/>
                              </a:rPr>
                              <m:t>.</m:t>
                            </m:r>
                          </m:e>
                        </m:eqArr>
                      </m:e>
                    </m:d>
                  </m:oMath>
                </a14:m>
                <a:endParaRPr lang="zh-CN" altLang="zh-CN" sz="2400" b="0" i="0" u="none">
                  <a:solidFill>
                    <a:srgbClr val="FF0000">
                      <a:alpha val="0"/>
                    </a:srgbClr>
                  </a:solidFill>
                  <a:effectLst/>
                  <a:latin typeface="Times New Roman" panose="02020603050405020304" pitchFamily="24"/>
                  <a:ea typeface="楷体" panose="02010609060101010101" pitchFamily="24"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所</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以</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11</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9</m:t>
                        </m:r>
                      </m:den>
                    </m:f>
                  </m:oMath>
                </a14:m>
                <a:r>
                  <a:rPr lang="en-US" altLang="zh-CN" sz="1500" b="0" i="1">
                    <a:solidFill>
                      <a:srgbClr val="FF0000">
                        <a:alpha val="0"/>
                      </a:srgbClr>
                    </a:solidFill>
                    <a:effectLst/>
                    <a:latin typeface="Times New Roman" panose="02020603050405020304" pitchFamily="48" charset="0"/>
                    <a:ea typeface="Cambria Math" panose="02040503050406030204" pitchFamily="18" charset="0"/>
                  </a:rPr>
                  <a:t> </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803</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4</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7</m:t>
                        </m:r>
                      </m:den>
                    </m:f>
                  </m:oMath>
                </a14:m>
                <a:r>
                  <a:rPr lang="en-US" altLang="zh-CN" sz="1500" b="0" i="1">
                    <a:solidFill>
                      <a:srgbClr val="FF0000">
                        <a:alpha val="0"/>
                      </a:srgbClr>
                    </a:solidFill>
                    <a:effectLst/>
                    <a:latin typeface="Times New Roman" panose="02020603050405020304" pitchFamily="48" charset="0"/>
                    <a:ea typeface="Cambria Math" panose="02040503050406030204" pitchFamily="18" charset="0"/>
                  </a:rPr>
                  <a:t> </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y</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196</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甜果买了</a:t>
                </a:r>
                <a:r>
                  <a:rPr lang="en-US" altLang="zh-CN" sz="2400" b="0" i="0" u="none">
                    <a:solidFill>
                      <a:srgbClr val="FF0000">
                        <a:alpha val="0"/>
                      </a:srgbClr>
                    </a:solidFill>
                    <a:effectLst/>
                    <a:latin typeface="Times New Roman" panose="02020603050405020304" pitchFamily="24"/>
                    <a:ea typeface="宋体" panose="02010600030101010101" pitchFamily="2" charset="-122"/>
                  </a:rPr>
                  <a:t>657</a:t>
                </a:r>
                <a:r>
                  <a:rPr lang="zh-CN" altLang="zh-CN" sz="2400" b="0" i="0" u="none">
                    <a:solidFill>
                      <a:srgbClr val="FF0000">
                        <a:alpha val="0"/>
                      </a:srgbClr>
                    </a:solidFill>
                    <a:effectLst/>
                    <a:latin typeface="Times New Roman" panose="02020603050405020304" pitchFamily="24"/>
                    <a:ea typeface="楷体" panose="02010609060101010101" pitchFamily="24" charset="-122"/>
                  </a:rPr>
                  <a:t>个</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需要</a:t>
                </a:r>
                <a:r>
                  <a:rPr lang="en-US" altLang="zh-CN" sz="2400" b="0" i="0" u="none">
                    <a:solidFill>
                      <a:srgbClr val="FF0000">
                        <a:alpha val="0"/>
                      </a:srgbClr>
                    </a:solidFill>
                    <a:effectLst/>
                    <a:latin typeface="Times New Roman" panose="02020603050405020304" pitchFamily="24"/>
                    <a:ea typeface="宋体" panose="02010600030101010101" pitchFamily="2" charset="-122"/>
                  </a:rPr>
                  <a:t>803</a:t>
                </a:r>
                <a:r>
                  <a:rPr lang="zh-CN" altLang="zh-CN" sz="2400" b="0" i="0" u="none">
                    <a:solidFill>
                      <a:srgbClr val="FF0000">
                        <a:alpha val="0"/>
                      </a:srgbClr>
                    </a:solidFill>
                    <a:effectLst/>
                    <a:latin typeface="Times New Roman" panose="02020603050405020304" pitchFamily="24"/>
                    <a:ea typeface="楷体" panose="02010609060101010101" pitchFamily="24" charset="-122"/>
                  </a:rPr>
                  <a:t>文钱</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苦果买了</a:t>
                </a:r>
                <a:r>
                  <a:rPr lang="en-US" altLang="zh-CN" sz="2400" b="0" i="0" u="none">
                    <a:solidFill>
                      <a:srgbClr val="FF0000">
                        <a:alpha val="0"/>
                      </a:srgbClr>
                    </a:solidFill>
                    <a:effectLst/>
                    <a:latin typeface="Times New Roman" panose="02020603050405020304" pitchFamily="24"/>
                    <a:ea typeface="宋体" panose="02010600030101010101" pitchFamily="2" charset="-122"/>
                  </a:rPr>
                  <a:t>343</a:t>
                </a:r>
                <a:r>
                  <a:rPr lang="zh-CN" altLang="zh-CN" sz="2400" b="0" i="0" u="none">
                    <a:solidFill>
                      <a:srgbClr val="FF0000">
                        <a:alpha val="0"/>
                      </a:srgbClr>
                    </a:solidFill>
                    <a:effectLst/>
                    <a:latin typeface="Times New Roman" panose="02020603050405020304" pitchFamily="24"/>
                    <a:ea typeface="楷体" panose="02010609060101010101" pitchFamily="24" charset="-122"/>
                  </a:rPr>
                  <a:t>个</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需要</a:t>
                </a:r>
                <a:r>
                  <a:rPr lang="en-US" altLang="zh-CN" sz="2400" b="0" i="0" u="none">
                    <a:solidFill>
                      <a:srgbClr val="FF0000">
                        <a:alpha val="0"/>
                      </a:srgbClr>
                    </a:solidFill>
                    <a:effectLst/>
                    <a:latin typeface="Times New Roman" panose="02020603050405020304" pitchFamily="24"/>
                    <a:ea typeface="宋体" panose="02010600030101010101" pitchFamily="2" charset="-122"/>
                  </a:rPr>
                  <a:t>196</a:t>
                </a:r>
                <a:r>
                  <a:rPr lang="zh-CN" altLang="zh-CN" sz="2400" b="0" i="0" u="none">
                    <a:solidFill>
                      <a:srgbClr val="FF0000">
                        <a:alpha val="0"/>
                      </a:srgbClr>
                    </a:solidFill>
                    <a:effectLst/>
                    <a:latin typeface="Times New Roman" panose="02020603050405020304" pitchFamily="24"/>
                    <a:ea typeface="楷体" panose="02010609060101010101" pitchFamily="24" charset="-122"/>
                  </a:rPr>
                  <a:t>文线</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mc:Choice>
        <mc:Fallback>
          <p:sp>
            <p:nvSpPr>
              <p:cNvPr id="13535" name="yt_shape_13535"/>
              <p:cNvSpPr txBox="1">
                <a:spLocks noRot="1" noChangeAspect="1" noMove="1" noResize="1" noEditPoints="1" noAdjustHandles="1" noChangeArrowheads="1" noChangeShapeType="1" noTextEdit="1"/>
              </p:cNvSpPr>
              <p:nvPr/>
            </p:nvSpPr>
            <p:spPr>
              <a:xfrm>
                <a:off x="540119" y="900000"/>
                <a:ext cx="11492915" cy="5522666"/>
              </a:xfrm>
              <a:prstGeom prst="rect">
                <a:avLst/>
              </a:prstGeom>
              <a:blipFill rotWithShape="1">
                <a:blip r:embed="rId1"/>
                <a:stretch>
                  <a:fillRect l="-3" t="-4" r="4" b="5"/>
                </a:stretch>
              </a:blipFill>
            </p:spPr>
            <p:txBody>
              <a:bodyPr/>
              <a:lstStyle/>
              <a:p>
                <a:r>
                  <a:rPr lang="zh-CN" altLang="en-US">
                    <a:noFill/>
                  </a:rPr>
                  <a:t> </a:t>
                </a:r>
              </a:p>
            </p:txBody>
          </p:sp>
        </mc:Fallback>
      </mc:AlternateContent>
      <p:sp>
        <p:nvSpPr>
          <p:cNvPr id="2" name="文本框 1"/>
          <p:cNvSpPr txBox="1"/>
          <p:nvPr/>
        </p:nvSpPr>
        <p:spPr>
          <a:xfrm>
            <a:off x="450108" y="3230634"/>
            <a:ext cx="6736462"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设甜果买</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了</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个</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苦果买</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了</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y</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个</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依题意</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得</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p:cNvSpPr txBox="1"/>
              <p:nvPr/>
            </p:nvSpPr>
            <p:spPr>
              <a:xfrm>
                <a:off x="450108" y="3706122"/>
                <a:ext cx="4885753" cy="1611643"/>
              </a:xfrm>
              <a:prstGeom prst="rect">
                <a:avLst/>
              </a:prstGeom>
              <a:noFill/>
            </p:spPr>
            <p:txBody>
              <a:bodyPr vert="horz" wrap="none" rtlCol="0" anchor="ctr">
                <a:noAutofit/>
              </a:bodyPr>
              <a:lstStyle/>
              <a:p>
                <a:pPr>
                  <a:lnSpc>
                    <a:spcPct val="130000"/>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1000</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9</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7</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999</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657</m:t>
                            </m:r>
                            <m:r>
                              <m:rPr>
                                <m:nor/>
                              </m:rPr>
                              <a:rPr kumimoji="0" lang="zh-CN"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343</m:t>
                            </m:r>
                            <m:r>
                              <m:rPr>
                                <m:nor/>
                              </m:rPr>
                              <a:rPr kumimoji="0" lang="en-US" altLang="zh-CN" sz="2400" b="0" i="0" strike="noStrike" kern="1200" cap="none" spc="0" normalizeH="0" baseline="0" noProof="0">
                                <a:ln>
                                  <a:noFill/>
                                </a:ln>
                                <a:solidFill>
                                  <a:srgbClr val="FF0000"/>
                                </a:solidFill>
                                <a:effectLst/>
                                <a:uLnTx/>
                                <a:uFillTx/>
                                <a:latin typeface="Times New Roman" panose="02020603050405020304" pitchFamily="48" charset="0"/>
                                <a:ea typeface="宋体" panose="02010600030101010101" pitchFamily="2" charset="-122"/>
                              </a:rPr>
                              <m:t>.</m:t>
                            </m:r>
                          </m:e>
                        </m:eqArr>
                      </m:e>
                    </m:d>
                  </m:oMath>
                </a14:m>
                <a:endParaRPr lang="zh-CN" altLang="en-US">
                  <a:solidFill>
                    <a:srgbClr val="FF0000"/>
                  </a:solidFill>
                </a:endParaRPr>
              </a:p>
            </p:txBody>
          </p:sp>
        </mc:Choice>
        <mc:Fallback>
          <p:sp>
            <p:nvSpPr>
              <p:cNvPr id="3" name="文本框 2"/>
              <p:cNvSpPr txBox="1">
                <a:spLocks noRot="1" noChangeAspect="1" noMove="1" noResize="1" noEditPoints="1" noAdjustHandles="1" noChangeArrowheads="1" noChangeShapeType="1" noTextEdit="1"/>
              </p:cNvSpPr>
              <p:nvPr/>
            </p:nvSpPr>
            <p:spPr>
              <a:xfrm>
                <a:off x="450108" y="3706122"/>
                <a:ext cx="4885753" cy="1611643"/>
              </a:xfrm>
              <a:prstGeom prst="rect">
                <a:avLst/>
              </a:prstGeom>
              <a:blipFill rotWithShape="1">
                <a:blip r:embed="rId2"/>
                <a:stretch>
                  <a:fillRect l="-11" t="-16" r="12" b="1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p:cNvSpPr txBox="1"/>
              <p:nvPr/>
            </p:nvSpPr>
            <p:spPr>
              <a:xfrm>
                <a:off x="450108" y="5224153"/>
                <a:ext cx="3712273" cy="767538"/>
              </a:xfrm>
              <a:prstGeom prst="rect">
                <a:avLst/>
              </a:prstGeom>
              <a:noFill/>
            </p:spPr>
            <p:txBody>
              <a:bodyPr vert="horz" wrap="none" rtlCol="0" anchor="ctr">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所</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rPr>
                  <a:t>以</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9</m:t>
                        </m:r>
                      </m:den>
                    </m:f>
                  </m:oMath>
                </a14:m>
                <a:r>
                  <a:rPr kumimoji="0" lang="en-US" altLang="zh-CN" sz="1500" b="0" i="1" strike="noStrike" kern="1200" cap="none" spc="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rPr>
                  <a:t>803</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7</m:t>
                        </m:r>
                      </m:den>
                    </m:f>
                  </m:oMath>
                </a14:m>
                <a:r>
                  <a:rPr kumimoji="0" lang="en-US" altLang="zh-CN" sz="1500" b="0" i="1" strike="noStrike" kern="1200" cap="none" spc="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y</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rPr>
                  <a:t>196</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endParaRPr lang="zh-CN" altLang="en-US">
                  <a:solidFill>
                    <a:srgbClr val="FF0000"/>
                  </a:solidFill>
                </a:endParaRPr>
              </a:p>
            </p:txBody>
          </p:sp>
        </mc:Choice>
        <mc:Fallback>
          <p:sp>
            <p:nvSpPr>
              <p:cNvPr id="4" name="文本框 3"/>
              <p:cNvSpPr txBox="1">
                <a:spLocks noRot="1" noChangeAspect="1" noMove="1" noResize="1" noEditPoints="1" noAdjustHandles="1" noChangeArrowheads="1" noChangeShapeType="1" noTextEdit="1"/>
              </p:cNvSpPr>
              <p:nvPr/>
            </p:nvSpPr>
            <p:spPr>
              <a:xfrm>
                <a:off x="450108" y="5224153"/>
                <a:ext cx="3712273" cy="767538"/>
              </a:xfrm>
              <a:prstGeom prst="rect">
                <a:avLst/>
              </a:prstGeom>
              <a:blipFill rotWithShape="1">
                <a:blip r:embed="rId3"/>
                <a:stretch>
                  <a:fillRect l="-14" t="-1" r="16" b="61"/>
                </a:stretch>
              </a:blipFill>
            </p:spPr>
            <p:txBody>
              <a:bodyPr/>
              <a:lstStyle/>
              <a:p>
                <a:r>
                  <a:rPr lang="zh-CN" altLang="en-US">
                    <a:noFill/>
                  </a:rPr>
                  <a:t> </a:t>
                </a:r>
              </a:p>
            </p:txBody>
          </p:sp>
        </mc:Fallback>
      </mc:AlternateContent>
      <p:sp>
        <p:nvSpPr>
          <p:cNvPr id="5" name="文本框 4"/>
          <p:cNvSpPr txBox="1"/>
          <p:nvPr/>
        </p:nvSpPr>
        <p:spPr>
          <a:xfrm>
            <a:off x="450108" y="5898080"/>
            <a:ext cx="9171687" cy="517982"/>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甜果买了</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657</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个</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需要</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803</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文钱</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苦果买了</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343</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个</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需要</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196</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文线</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39" name="yt_shape_13539"/>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30000"/>
              </a:lnSpc>
            </a:pPr>
            <a:r>
              <a:rPr lang="en-US" altLang="zh-CN" sz="2450" b="0" i="0" u="none">
                <a:solidFill>
                  <a:srgbClr val="1EE3CF"/>
                </a:solidFill>
                <a:effectLst/>
                <a:latin typeface="Times New Roman" panose="02020603050405020304" pitchFamily="24"/>
                <a:ea typeface="Times New Roman" panose="02020603050405020304" pitchFamily="24"/>
                <a:sym typeface="Finished"/>
              </a:rPr>
              <a:t> </a:t>
            </a:r>
            <a:r>
              <a:rPr lang="en-US" altLang="zh-CN" sz="2400" b="0" i="0" u="none">
                <a:solidFill>
                  <a:srgbClr val="1EE3CF"/>
                </a:solidFill>
                <a:effectLst/>
                <a:latin typeface="Times New Roman" panose="02020603050405020304" pitchFamily="24"/>
                <a:ea typeface="宋体" panose="02010600030101010101" pitchFamily="2" charset="-122"/>
              </a:rPr>
              <a:t>           </a:t>
            </a:r>
            <a:r>
              <a:rPr lang="en-US" altLang="zh-CN" sz="2000" b="0" i="0" u="none">
                <a:solidFill>
                  <a:srgbClr val="1EE3CF"/>
                </a:solidFill>
                <a:effectLst/>
                <a:latin typeface="Times New Roman" panose="02020603050405020304" pitchFamily="24"/>
                <a:ea typeface="宋体" panose="02010600030101010101" pitchFamily="2" charset="-122"/>
              </a:rPr>
              <a:t> </a:t>
            </a:r>
            <a:r>
              <a:rPr lang="zh-CN" altLang="zh-CN" sz="2400" b="0" i="1" u="none">
                <a:solidFill>
                  <a:srgbClr val="000000"/>
                </a:solidFill>
                <a:effectLst/>
                <a:latin typeface="Times New Roman" panose="02020603050405020304" pitchFamily="24"/>
                <a:ea typeface="宋体" panose="02010600030101010101" pitchFamily="2" charset="-122"/>
              </a:rPr>
              <a:t>　</a:t>
            </a:r>
            <a:r>
              <a:rPr lang="zh-CN" altLang="zh-CN" sz="2400" b="0" i="0" u="none">
                <a:solidFill>
                  <a:srgbClr val="000000"/>
                </a:solidFill>
                <a:effectLst/>
                <a:latin typeface="Times New Roman" panose="02020603050405020304" pitchFamily="24"/>
                <a:ea typeface="黑体" panose="02010609060101010101" pitchFamily="24" charset="-122"/>
              </a:rPr>
              <a:t>辅助设元法</a:t>
            </a:r>
            <a:endParaRPr lang="zh-CN" altLang="zh-CN" sz="2400" b="0" i="0" u="none">
              <a:solidFill>
                <a:srgbClr val="000000"/>
              </a:solidFill>
              <a:effectLst/>
              <a:latin typeface="Times New Roman" panose="02020603050405020304" pitchFamily="24"/>
              <a:ea typeface="黑体" panose="02010609060101010101" pitchFamily="24" charset="-122"/>
            </a:endParaRPr>
          </a:p>
        </p:txBody>
      </p:sp>
      <p:sp>
        <p:nvSpPr>
          <p:cNvPr id="13540" name="yt_shape_13540"/>
          <p:cNvSpPr txBox="1"/>
          <p:nvPr/>
        </p:nvSpPr>
        <p:spPr>
          <a:xfrm>
            <a:off x="540119" y="1389434"/>
            <a:ext cx="11492915" cy="892167"/>
          </a:xfrm>
          <a:prstGeom prst="rect">
            <a:avLst/>
          </a:prstGeom>
        </p:spPr>
        <p:txBody>
          <a:bodyPr vert="horz" wrap="square" lIns="0" tIns="0" rIns="0" bIns="0" rtlCol="0">
            <a:noAutofit/>
          </a:bodyPr>
          <a:lstStyle/>
          <a:p>
            <a:pPr indent="609600" algn="l" eaLnBrk="1" latinLnBrk="0" hangingPunct="0">
              <a:lnSpc>
                <a:spcPct val="130000"/>
              </a:lnSpc>
            </a:pPr>
            <a:r>
              <a:rPr lang="zh-CN" altLang="zh-CN" sz="2400" b="0" i="0" u="none">
                <a:solidFill>
                  <a:srgbClr val="000000"/>
                </a:solidFill>
                <a:effectLst/>
                <a:latin typeface="Times New Roman" panose="02020603050405020304" pitchFamily="24"/>
                <a:ea typeface="楷体" panose="02010609060101010101" pitchFamily="24" charset="-122"/>
              </a:rPr>
              <a:t>当题中直接设未知数</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不好表示其他量的关系</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sym typeface="_⨹_12_f24aa"/>
              </a:rPr>
              <a:t>或一个未知数也不能满足需</a:t>
            </a:r>
            <a:br>
              <a:rPr lang="zh-CN" altLang="zh-CN" sz="2400" b="0" i="0" u="none">
                <a:solidFill>
                  <a:srgbClr val="000000"/>
                </a:solidFill>
                <a:effectLst/>
                <a:latin typeface="Times New Roman" panose="02020603050405020304" pitchFamily="24"/>
                <a:ea typeface="楷体" panose="02010609060101010101" pitchFamily="24" charset="-122"/>
              </a:rPr>
            </a:br>
            <a:r>
              <a:rPr lang="zh-CN" altLang="zh-CN" sz="2400" b="0" i="0" u="none">
                <a:solidFill>
                  <a:srgbClr val="000000"/>
                </a:solidFill>
                <a:effectLst/>
                <a:latin typeface="Times New Roman" panose="02020603050405020304" pitchFamily="24"/>
                <a:ea typeface="楷体" panose="02010609060101010101" pitchFamily="24" charset="-122"/>
              </a:rPr>
              <a:t>要</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这时不妨再设一个未知数来列方程</a:t>
            </a:r>
            <a:r>
              <a:rPr lang="en-US" altLang="zh-CN" sz="2400" b="0" i="0" u="none">
                <a:solidFill>
                  <a:srgbClr val="000000"/>
                </a:solidFill>
                <a:effectLst/>
                <a:latin typeface="宋体" panose="02010600030101010101" pitchFamily="2" charset="-122"/>
                <a:ea typeface="宋体" panose="02010600030101010101" pitchFamily="2" charset="-122"/>
              </a:rPr>
              <a:t>.</a:t>
            </a:r>
            <a:endParaRPr lang="en-US" altLang="zh-CN" sz="2400" b="0" i="0" u="none">
              <a:solidFill>
                <a:srgbClr val="000000"/>
              </a:solidFill>
              <a:effectLst/>
              <a:latin typeface="宋体" panose="02010600030101010101" pitchFamily="2" charset="-122"/>
              <a:ea typeface="宋体" panose="02010600030101010101" pitchFamily="2" charset="-122"/>
            </a:endParaRPr>
          </a:p>
        </p:txBody>
      </p:sp>
      <p:pic>
        <p:nvPicPr>
          <p:cNvPr id="3" name="yt_shape_172361369497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541" name="yt_shape_13541"/>
              <p:cNvSpPr txBox="1"/>
              <p:nvPr/>
            </p:nvSpPr>
            <p:spPr>
              <a:xfrm>
                <a:off x="540119" y="900000"/>
                <a:ext cx="11492915" cy="5632504"/>
              </a:xfrm>
              <a:prstGeom prst="rect">
                <a:avLst/>
              </a:prstGeom>
            </p:spPr>
            <p:txBody>
              <a:bodyPr vert="horz" wrap="square" lIns="0" tIns="0" rIns="0" bIns="0" rtlCol="0">
                <a:noAutofit/>
              </a:bodyPr>
              <a:lstStyle/>
              <a:p>
                <a:pPr algn="l" eaLnBrk="1" latinLnBrk="0" hangingPunct="0">
                  <a:lnSpc>
                    <a:spcPct val="130000"/>
                  </a:lnSpc>
                </a:pPr>
                <a:r>
                  <a:rPr lang="en-US" altLang="zh-CN" sz="2400" b="0" i="0" u="none">
                    <a:solidFill>
                      <a:srgbClr val="000000"/>
                    </a:solidFill>
                    <a:effectLst/>
                    <a:latin typeface="Times New Roman" panose="02020603050405020304" pitchFamily="24"/>
                    <a:ea typeface="宋体" panose="02010600030101010101" pitchFamily="2" charset="-122"/>
                  </a:rPr>
                  <a:t>6</a:t>
                </a:r>
                <a:r>
                  <a:rPr lang="en-US" altLang="zh-CN" sz="2400" b="0" i="0" u="none">
                    <a:solidFill>
                      <a:srgbClr val="000000"/>
                    </a:solidFill>
                    <a:effectLst/>
                    <a:latin typeface="宋体" panose="02010600030101010101" pitchFamily="2" charset="-122"/>
                    <a:ea typeface="宋体" panose="02010600030101010101" pitchFamily="2" charset="-122"/>
                  </a:rPr>
                  <a:t>.</a:t>
                </a:r>
                <a:r>
                  <a:rPr lang="en-US" altLang="zh-CN" sz="2400" b="0" i="0" u="none">
                    <a:solidFill>
                      <a:srgbClr val="000000"/>
                    </a:solidFill>
                    <a:effectLst/>
                    <a:latin typeface="Times New Roman" panose="02020603050405020304" pitchFamily="24"/>
                    <a:ea typeface="Times New Roman" panose="02020603050405020304" pitchFamily="24"/>
                  </a:rPr>
                  <a:t> </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楷体" panose="02010609060101010101" pitchFamily="24" charset="-122"/>
                  </a:rPr>
                  <a:t>索县中学月考卷</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一片草地上的青草</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处处长得一样密一样快</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sym typeface="_⨹_6_5abad"/>
                  </a:rPr>
                  <a:t>且每头牛每天</a:t>
                </a:r>
                <a:br>
                  <a:rPr lang="zh-CN" altLang="zh-CN" sz="2400" b="0" i="0" u="none">
                    <a:solidFill>
                      <a:srgbClr val="000000"/>
                    </a:solidFill>
                    <a:effectLst/>
                    <a:latin typeface="Times New Roman" panose="02020603050405020304" pitchFamily="24"/>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吃的草量相同</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已知若在草地上放牧</a:t>
                </a:r>
                <a:r>
                  <a:rPr lang="en-US" altLang="zh-CN" sz="2400" b="0" i="0" u="none">
                    <a:solidFill>
                      <a:srgbClr val="000000"/>
                    </a:solidFill>
                    <a:effectLst/>
                    <a:latin typeface="Times New Roman" panose="02020603050405020304" pitchFamily="24"/>
                    <a:ea typeface="宋体" panose="02010600030101010101" pitchFamily="2" charset="-122"/>
                  </a:rPr>
                  <a:t>70</a:t>
                </a:r>
                <a:r>
                  <a:rPr lang="zh-CN" altLang="zh-CN" sz="2400" b="0" i="0" u="none">
                    <a:solidFill>
                      <a:srgbClr val="000000"/>
                    </a:solidFill>
                    <a:effectLst/>
                    <a:latin typeface="Times New Roman" panose="02020603050405020304" pitchFamily="24"/>
                    <a:ea typeface="宋体" panose="02010600030101010101" pitchFamily="2" charset="-122"/>
                  </a:rPr>
                  <a:t>头牛</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则</a:t>
                </a:r>
                <a:r>
                  <a:rPr lang="en-US" altLang="zh-CN" sz="2400" b="0" i="0" u="none">
                    <a:solidFill>
                      <a:srgbClr val="000000"/>
                    </a:solidFill>
                    <a:effectLst/>
                    <a:latin typeface="Times New Roman" panose="02020603050405020304" pitchFamily="24"/>
                    <a:ea typeface="宋体" panose="02010600030101010101" pitchFamily="2" charset="-122"/>
                  </a:rPr>
                  <a:t>24</a:t>
                </a:r>
                <a:r>
                  <a:rPr lang="zh-CN" altLang="zh-CN" sz="2400" b="0" i="0" u="none">
                    <a:solidFill>
                      <a:srgbClr val="000000"/>
                    </a:solidFill>
                    <a:effectLst/>
                    <a:latin typeface="Times New Roman" panose="02020603050405020304" pitchFamily="24"/>
                    <a:ea typeface="宋体" panose="02010600030101010101" pitchFamily="2" charset="-122"/>
                  </a:rPr>
                  <a:t>天能把草吃完</a:t>
                </a:r>
                <a:r>
                  <a:rPr lang="zh-CN"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若放牧</a:t>
                </a:r>
                <a:r>
                  <a:rPr lang="en-US" altLang="zh-CN" sz="2400" b="0" i="0" u="none">
                    <a:solidFill>
                      <a:srgbClr val="000000"/>
                    </a:solidFill>
                    <a:effectLst/>
                    <a:latin typeface="Times New Roman" panose="02020603050405020304" pitchFamily="24"/>
                    <a:ea typeface="宋体" panose="02010600030101010101" pitchFamily="2" charset="-122"/>
                  </a:rPr>
                  <a:t>30</a:t>
                </a:r>
                <a:r>
                  <a:rPr lang="zh-CN" altLang="zh-CN" sz="2400" b="0" i="0" u="none">
                    <a:solidFill>
                      <a:srgbClr val="000000"/>
                    </a:solidFill>
                    <a:effectLst/>
                    <a:latin typeface="Times New Roman" panose="02020603050405020304" pitchFamily="24"/>
                    <a:ea typeface="宋体" panose="02010600030101010101" pitchFamily="2" charset="-122"/>
                  </a:rPr>
                  <a:t>头牛</a:t>
                </a:r>
                <a:r>
                  <a:rPr lang="zh-CN" altLang="zh-CN" sz="2400" b="0" i="0" u="none">
                    <a:solidFill>
                      <a:srgbClr val="000000"/>
                    </a:solidFill>
                    <a:effectLst/>
                    <a:latin typeface="宋体" panose="02010600030101010101" pitchFamily="2" charset="-122"/>
                    <a:ea typeface="宋体" panose="02010600030101010101" pitchFamily="2" charset="-122"/>
                    <a:sym typeface="_⨹_1_4cf45"/>
                  </a:rPr>
                  <a:t>，</a:t>
                </a:r>
                <a:br>
                  <a:rPr lang="zh-CN" altLang="zh-CN" sz="2400" b="0" i="0" u="none">
                    <a:solidFill>
                      <a:srgbClr val="000000"/>
                    </a:solidFill>
                    <a:effectLst/>
                    <a:latin typeface="宋体" panose="02010600030101010101" pitchFamily="2" charset="-122"/>
                    <a:ea typeface="宋体" panose="02010600030101010101" pitchFamily="2" charset="-122"/>
                  </a:rPr>
                </a:br>
                <a:r>
                  <a:rPr lang="zh-CN" altLang="zh-CN" sz="2400" b="0" i="0" u="none">
                    <a:solidFill>
                      <a:srgbClr val="000000"/>
                    </a:solidFill>
                    <a:effectLst/>
                    <a:latin typeface="Times New Roman" panose="02020603050405020304" pitchFamily="24"/>
                    <a:ea typeface="宋体" panose="02010600030101010101" pitchFamily="2" charset="-122"/>
                  </a:rPr>
                  <a:t>则</a:t>
                </a:r>
                <a:r>
                  <a:rPr lang="en-US" altLang="zh-CN" sz="2400" b="0" i="0" u="none">
                    <a:solidFill>
                      <a:srgbClr val="000000"/>
                    </a:solidFill>
                    <a:effectLst/>
                    <a:latin typeface="Times New Roman" panose="02020603050405020304" pitchFamily="24"/>
                    <a:ea typeface="宋体" panose="02010600030101010101" pitchFamily="2" charset="-122"/>
                  </a:rPr>
                  <a:t>60</a:t>
                </a:r>
                <a:r>
                  <a:rPr lang="zh-CN" altLang="zh-CN" sz="2400" b="0" i="0" u="none">
                    <a:solidFill>
                      <a:srgbClr val="000000"/>
                    </a:solidFill>
                    <a:effectLst/>
                    <a:latin typeface="Times New Roman" panose="02020603050405020304" pitchFamily="24"/>
                    <a:ea typeface="宋体" panose="02010600030101010101" pitchFamily="2" charset="-122"/>
                  </a:rPr>
                  <a:t>天能把草吃完</a:t>
                </a:r>
                <a:r>
                  <a:rPr lang="en-US" altLang="zh-CN" sz="2400" b="0" i="0" u="none">
                    <a:solidFill>
                      <a:srgbClr val="000000"/>
                    </a:solidFill>
                    <a:effectLst/>
                    <a:latin typeface="宋体" panose="02010600030101010101" pitchFamily="2" charset="-122"/>
                    <a:ea typeface="宋体" panose="02010600030101010101" pitchFamily="2" charset="-122"/>
                  </a:rPr>
                  <a:t>.</a:t>
                </a:r>
                <a:r>
                  <a:rPr lang="zh-CN" altLang="zh-CN" sz="2400" b="0" i="0" u="none">
                    <a:solidFill>
                      <a:srgbClr val="000000"/>
                    </a:solidFill>
                    <a:effectLst/>
                    <a:latin typeface="Times New Roman" panose="02020603050405020304" pitchFamily="24"/>
                    <a:ea typeface="宋体" panose="02010600030101010101" pitchFamily="2" charset="-122"/>
                  </a:rPr>
                  <a:t>那么多少头牛</a:t>
                </a:r>
                <a:r>
                  <a:rPr lang="en-US" altLang="zh-CN" sz="2400" b="0" i="0" u="none">
                    <a:solidFill>
                      <a:srgbClr val="000000"/>
                    </a:solidFill>
                    <a:effectLst/>
                    <a:latin typeface="Times New Roman" panose="02020603050405020304" pitchFamily="24"/>
                    <a:ea typeface="宋体" panose="02010600030101010101" pitchFamily="2" charset="-122"/>
                  </a:rPr>
                  <a:t>96</a:t>
                </a:r>
                <a:r>
                  <a:rPr lang="zh-CN" altLang="zh-CN" sz="2400" b="0" i="0" u="none">
                    <a:solidFill>
                      <a:srgbClr val="000000"/>
                    </a:solidFill>
                    <a:effectLst/>
                    <a:latin typeface="Times New Roman" panose="02020603050405020304" pitchFamily="24"/>
                    <a:ea typeface="宋体" panose="02010600030101010101" pitchFamily="2" charset="-122"/>
                  </a:rPr>
                  <a:t>天能把草地上的草吃完</a:t>
                </a:r>
                <a:r>
                  <a:rPr lang="zh-CN" altLang="zh-CN" sz="2400" b="0" i="0" u="none">
                    <a:solidFill>
                      <a:srgbClr val="000000"/>
                    </a:solidFill>
                    <a:effectLst/>
                    <a:latin typeface="宋体" panose="02010600030101010101" pitchFamily="2" charset="-122"/>
                    <a:ea typeface="宋体" panose="02010600030101010101" pitchFamily="2" charset="-122"/>
                  </a:rPr>
                  <a:t>？</a:t>
                </a:r>
                <a:endParaRPr lang="zh-CN" altLang="zh-CN" sz="2400" b="0" i="0" u="none">
                  <a:solidFill>
                    <a:srgbClr val="000000"/>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设</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zh-CN" altLang="zh-CN" sz="2400" b="0" i="0" u="none">
                    <a:solidFill>
                      <a:srgbClr val="FF0000">
                        <a:alpha val="0"/>
                      </a:srgbClr>
                    </a:solidFill>
                    <a:effectLst/>
                    <a:latin typeface="Times New Roman" panose="02020603050405020304" pitchFamily="24"/>
                    <a:ea typeface="楷体" panose="02010609060101010101" pitchFamily="24" charset="-122"/>
                  </a:rPr>
                  <a:t>头牛</a:t>
                </a:r>
                <a:r>
                  <a:rPr lang="en-US" altLang="zh-CN" sz="2400" b="0" i="0" u="none">
                    <a:solidFill>
                      <a:srgbClr val="FF0000">
                        <a:alpha val="0"/>
                      </a:srgbClr>
                    </a:solidFill>
                    <a:effectLst/>
                    <a:latin typeface="Times New Roman" panose="02020603050405020304" pitchFamily="24"/>
                    <a:ea typeface="宋体" panose="02010600030101010101" pitchFamily="2" charset="-122"/>
                  </a:rPr>
                  <a:t>1</a:t>
                </a:r>
                <a:r>
                  <a:rPr lang="zh-CN" altLang="zh-CN" sz="2400" b="0" i="0" u="none">
                    <a:solidFill>
                      <a:srgbClr val="FF0000">
                        <a:alpha val="0"/>
                      </a:srgbClr>
                    </a:solidFill>
                    <a:effectLst/>
                    <a:latin typeface="Times New Roman" panose="02020603050405020304" pitchFamily="24"/>
                    <a:ea typeface="楷体" panose="02010609060101010101" pitchFamily="24" charset="-122"/>
                  </a:rPr>
                  <a:t>天吃的草量</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草每天长出的量</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为</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根据原有的草量不变可知</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en-US" altLang="zh-CN" sz="2400" b="0" i="0" u="none">
                    <a:solidFill>
                      <a:srgbClr val="FF0000">
                        <a:alpha val="0"/>
                      </a:srgbClr>
                    </a:solidFill>
                    <a:effectLst/>
                    <a:latin typeface="Times New Roman" panose="02020603050405020304" pitchFamily="24"/>
                    <a:ea typeface="宋体" panose="02010600030101010101" pitchFamily="2" charset="-122"/>
                  </a:rPr>
                  <a:t>70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4</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4</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6</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6</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即</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10</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3</m:t>
                        </m:r>
                      </m:den>
                    </m:f>
                  </m:oMath>
                </a14:m>
                <a:r>
                  <a:rPr lang="en-US" altLang="zh-CN" sz="1500" b="0" i="1">
                    <a:solidFill>
                      <a:srgbClr val="FF0000">
                        <a:alpha val="0"/>
                      </a:srgbClr>
                    </a:solidFill>
                    <a:effectLst/>
                    <a:latin typeface="Times New Roman" panose="02020603050405020304" pitchFamily="48" charset="0"/>
                    <a:ea typeface="Cambria Math" panose="02040503050406030204" pitchFamily="18" charset="0"/>
                  </a:rPr>
                  <a:t> </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设</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Times New Roman" panose="02020603050405020304" pitchFamily="24"/>
                    <a:ea typeface="楷体" panose="02010609060101010101" pitchFamily="24" charset="-122"/>
                  </a:rPr>
                  <a:t>头牛</a:t>
                </a:r>
                <a:r>
                  <a:rPr lang="en-US" altLang="zh-CN" sz="2400" b="0" i="0" u="none">
                    <a:solidFill>
                      <a:srgbClr val="FF0000">
                        <a:alpha val="0"/>
                      </a:srgbClr>
                    </a:solidFill>
                    <a:effectLst/>
                    <a:latin typeface="Times New Roman" panose="02020603050405020304" pitchFamily="24"/>
                    <a:ea typeface="宋体" panose="02010600030101010101" pitchFamily="2" charset="-122"/>
                  </a:rPr>
                  <a:t>96</a:t>
                </a:r>
                <a:r>
                  <a:rPr lang="zh-CN" altLang="zh-CN" sz="2400" b="0" i="0" u="none">
                    <a:solidFill>
                      <a:srgbClr val="FF0000">
                        <a:alpha val="0"/>
                      </a:srgbClr>
                    </a:solidFill>
                    <a:effectLst/>
                    <a:latin typeface="Times New Roman" panose="02020603050405020304" pitchFamily="24"/>
                    <a:ea typeface="楷体" panose="02010609060101010101" pitchFamily="24" charset="-122"/>
                  </a:rPr>
                  <a:t>天能把草地上的草吃完</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根据原有的草量不变可知</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en-US" altLang="zh-CN" sz="2400" b="0" i="0" u="none">
                    <a:solidFill>
                      <a:srgbClr val="FF0000">
                        <a:alpha val="0"/>
                      </a:srgbClr>
                    </a:solidFill>
                    <a:effectLst/>
                    <a:latin typeface="Times New Roman" panose="02020603050405020304" pitchFamily="24"/>
                    <a:ea typeface="宋体" panose="02010600030101010101" pitchFamily="2" charset="-122"/>
                  </a:rPr>
                  <a:t>9</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6</a:t>
                </a:r>
                <a:r>
                  <a:rPr lang="en-US" altLang="zh-CN" sz="2400" b="0" i="1" u="none">
                    <a:solidFill>
                      <a:srgbClr val="FF0000">
                        <a:alpha val="0"/>
                      </a:srgbClr>
                    </a:solidFill>
                    <a:effectLst/>
                    <a:latin typeface="Times New Roman" panose="02020603050405020304" pitchFamily="24"/>
                    <a:ea typeface="宋体" panose="02010600030101010101" pitchFamily="2" charset="-122"/>
                  </a:rPr>
                  <a:t>a</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9</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6</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30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6</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6</a:t>
                </a:r>
                <a:r>
                  <a:rPr lang="en-US" altLang="zh-CN" sz="2400" b="0" i="0" u="none" spc="375">
                    <a:solidFill>
                      <a:srgbClr val="FF0000">
                        <a:alpha val="0"/>
                      </a:srgbClr>
                    </a:solidFill>
                    <a:effectLst/>
                    <a:latin typeface="Times New Roman" panose="02020603050405020304" pitchFamily="24"/>
                    <a:ea typeface="宋体" panose="02010600030101010101" pitchFamily="2" charset="-122"/>
                  </a:rPr>
                  <a:t>0</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endParaRPr lang="zh-CN"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将</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b</a:t>
                </a:r>
                <a:r>
                  <a:rPr lang="zh-CN" altLang="zh-CN" sz="2400" b="0" i="0" u="none" spc="375">
                    <a:solidFill>
                      <a:srgbClr val="FF0000">
                        <a:alpha val="0"/>
                      </a:srgbClr>
                    </a:solidFill>
                    <a:effectLst/>
                    <a:latin typeface="宋体" panose="02010600030101010101" pitchFamily="2" charset="-122"/>
                    <a:ea typeface="宋体" panose="02010600030101010101" pitchFamily="2" charset="-122"/>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ctrlPr>
                      </m:fPr>
                      <m:num>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10</m:t>
                        </m:r>
                      </m:num>
                      <m:den>
                        <m:r>
                          <a:rPr lang="en-US" altLang="zh-CN" sz="2400" b="0" i="1" smtClean="0">
                            <a:solidFill>
                              <a:srgbClr val="FE0000">
                                <a:alpha val="0"/>
                              </a:srgbClr>
                            </a:solidFill>
                            <a:effectLst/>
                            <a:latin typeface="Cambria Math" panose="02040503050406030204" pitchFamily="18" charset="0"/>
                            <a:ea typeface="Cambria Math" panose="02040503050406030204" pitchFamily="18" charset="0"/>
                          </a:rPr>
                          <m:t>3</m:t>
                        </m:r>
                      </m:den>
                    </m:f>
                  </m:oMath>
                </a14:m>
                <a:r>
                  <a:rPr lang="en-US" altLang="zh-CN" sz="1500" b="0" i="1">
                    <a:solidFill>
                      <a:srgbClr val="FF0000">
                        <a:alpha val="0"/>
                      </a:srgbClr>
                    </a:solidFill>
                    <a:effectLst/>
                    <a:latin typeface="Times New Roman" panose="02020603050405020304" pitchFamily="48" charset="0"/>
                    <a:ea typeface="Cambria Math" panose="02040503050406030204" pitchFamily="18" charset="0"/>
                  </a:rPr>
                  <a:t> </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a</a:t>
                </a:r>
                <a:r>
                  <a:rPr lang="zh-CN" altLang="zh-CN" sz="2400" b="0" i="0" u="none">
                    <a:solidFill>
                      <a:srgbClr val="FF0000">
                        <a:alpha val="0"/>
                      </a:srgbClr>
                    </a:solidFill>
                    <a:effectLst/>
                    <a:latin typeface="Times New Roman" panose="02020603050405020304" pitchFamily="24"/>
                    <a:ea typeface="楷体" panose="02010609060101010101" pitchFamily="24" charset="-122"/>
                  </a:rPr>
                  <a:t>代入上式</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zh-CN" altLang="zh-CN" sz="2400" b="0" i="0" u="none">
                    <a:solidFill>
                      <a:srgbClr val="FF0000">
                        <a:alpha val="0"/>
                      </a:srgbClr>
                    </a:solidFill>
                    <a:effectLst/>
                    <a:latin typeface="Times New Roman" panose="02020603050405020304" pitchFamily="24"/>
                    <a:ea typeface="楷体" panose="02010609060101010101" pitchFamily="24" charset="-122"/>
                  </a:rPr>
                  <a:t>解</a:t>
                </a:r>
                <a:r>
                  <a:rPr lang="zh-CN" altLang="zh-CN" sz="2400" b="0" i="0" u="none" spc="375">
                    <a:solidFill>
                      <a:srgbClr val="FF0000">
                        <a:alpha val="0"/>
                      </a:srgbClr>
                    </a:solidFill>
                    <a:effectLst/>
                    <a:latin typeface="Times New Roman" panose="02020603050405020304" pitchFamily="24"/>
                    <a:ea typeface="楷体" panose="02010609060101010101" pitchFamily="24" charset="-122"/>
                  </a:rPr>
                  <a:t>得</a:t>
                </a:r>
                <a:r>
                  <a:rPr lang="en-US" altLang="zh-CN" sz="2400" b="0" i="1" u="none" spc="375">
                    <a:solidFill>
                      <a:srgbClr val="FF0000">
                        <a:alpha val="0"/>
                      </a:srgbClr>
                    </a:solidFill>
                    <a:effectLst/>
                    <a:latin typeface="Times New Roman" panose="02020603050405020304" pitchFamily="24"/>
                    <a:ea typeface="宋体" panose="02010600030101010101" pitchFamily="2" charset="-122"/>
                  </a:rPr>
                  <a:t>x</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20</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a:p>
                <a:pPr algn="l" eaLnBrk="1" latinLnBrk="0" hangingPunct="0">
                  <a:lnSpc>
                    <a:spcPct val="130000"/>
                  </a:lnSpc>
                </a:pPr>
                <a:r>
                  <a:rPr lang="zh-CN" altLang="zh-CN" sz="2400" b="0" i="0" u="none">
                    <a:solidFill>
                      <a:srgbClr val="FF0000">
                        <a:alpha val="0"/>
                      </a:srgbClr>
                    </a:solidFill>
                    <a:effectLst/>
                    <a:latin typeface="Times New Roman" panose="02020603050405020304" pitchFamily="24"/>
                    <a:ea typeface="楷体" panose="02010609060101010101" pitchFamily="24" charset="-122"/>
                  </a:rPr>
                  <a:t>答</a:t>
                </a:r>
                <a:r>
                  <a:rPr lang="zh-CN" altLang="zh-CN" sz="2400" b="0" i="0" u="none">
                    <a:solidFill>
                      <a:srgbClr val="FF0000">
                        <a:alpha val="0"/>
                      </a:srgbClr>
                    </a:solidFill>
                    <a:effectLst/>
                    <a:latin typeface="宋体" panose="02010600030101010101" pitchFamily="2" charset="-122"/>
                    <a:ea typeface="宋体" panose="02010600030101010101" pitchFamily="2" charset="-122"/>
                  </a:rPr>
                  <a:t>：</a:t>
                </a:r>
                <a:r>
                  <a:rPr lang="en-US" altLang="zh-CN" sz="2400" b="0" i="0" u="none">
                    <a:solidFill>
                      <a:srgbClr val="FF0000">
                        <a:alpha val="0"/>
                      </a:srgbClr>
                    </a:solidFill>
                    <a:effectLst/>
                    <a:latin typeface="Times New Roman" panose="02020603050405020304" pitchFamily="24"/>
                    <a:ea typeface="宋体" panose="02010600030101010101" pitchFamily="2" charset="-122"/>
                  </a:rPr>
                  <a:t>20</a:t>
                </a:r>
                <a:r>
                  <a:rPr lang="zh-CN" altLang="zh-CN" sz="2400" b="0" i="0" u="none">
                    <a:solidFill>
                      <a:srgbClr val="FF0000">
                        <a:alpha val="0"/>
                      </a:srgbClr>
                    </a:solidFill>
                    <a:effectLst/>
                    <a:latin typeface="Times New Roman" panose="02020603050405020304" pitchFamily="24"/>
                    <a:ea typeface="楷体" panose="02010609060101010101" pitchFamily="24" charset="-122"/>
                  </a:rPr>
                  <a:t>头牛</a:t>
                </a:r>
                <a:r>
                  <a:rPr lang="en-US" altLang="zh-CN" sz="2400" b="0" i="0" u="none">
                    <a:solidFill>
                      <a:srgbClr val="FF0000">
                        <a:alpha val="0"/>
                      </a:srgbClr>
                    </a:solidFill>
                    <a:effectLst/>
                    <a:latin typeface="Times New Roman" panose="02020603050405020304" pitchFamily="24"/>
                    <a:ea typeface="宋体" panose="02010600030101010101" pitchFamily="2" charset="-122"/>
                  </a:rPr>
                  <a:t>96</a:t>
                </a:r>
                <a:r>
                  <a:rPr lang="zh-CN" altLang="zh-CN" sz="2400" b="0" i="0" u="none">
                    <a:solidFill>
                      <a:srgbClr val="FF0000">
                        <a:alpha val="0"/>
                      </a:srgbClr>
                    </a:solidFill>
                    <a:effectLst/>
                    <a:latin typeface="Times New Roman" panose="02020603050405020304" pitchFamily="24"/>
                    <a:ea typeface="楷体" panose="02010609060101010101" pitchFamily="24" charset="-122"/>
                  </a:rPr>
                  <a:t>天能把草地上的草吃完</a:t>
                </a:r>
                <a:r>
                  <a:rPr lang="en-US" altLang="zh-CN" sz="2400" b="0" i="0" u="none">
                    <a:solidFill>
                      <a:srgbClr val="FF0000">
                        <a:alpha val="0"/>
                      </a:srgbClr>
                    </a:solidFill>
                    <a:effectLst/>
                    <a:latin typeface="宋体" panose="02010600030101010101" pitchFamily="2" charset="-122"/>
                    <a:ea typeface="宋体" panose="02010600030101010101" pitchFamily="2" charset="-122"/>
                  </a:rPr>
                  <a:t>.</a:t>
                </a:r>
                <a:endParaRPr lang="en-US" altLang="zh-CN" sz="2400" b="0" i="0" u="none">
                  <a:solidFill>
                    <a:srgbClr val="FF0000">
                      <a:alpha val="0"/>
                    </a:srgbClr>
                  </a:solidFill>
                  <a:effectLst/>
                  <a:latin typeface="宋体" panose="02010600030101010101" pitchFamily="2" charset="-122"/>
                  <a:ea typeface="宋体" panose="02010600030101010101" pitchFamily="2" charset="-122"/>
                </a:endParaRPr>
              </a:p>
            </p:txBody>
          </p:sp>
        </mc:Choice>
        <mc:Fallback>
          <p:sp>
            <p:nvSpPr>
              <p:cNvPr id="13541" name="yt_shape_13541"/>
              <p:cNvSpPr txBox="1">
                <a:spLocks noRot="1" noChangeAspect="1" noMove="1" noResize="1" noEditPoints="1" noAdjustHandles="1" noChangeArrowheads="1" noChangeShapeType="1" noTextEdit="1"/>
              </p:cNvSpPr>
              <p:nvPr/>
            </p:nvSpPr>
            <p:spPr>
              <a:xfrm>
                <a:off x="540119" y="900000"/>
                <a:ext cx="11492915" cy="5632504"/>
              </a:xfrm>
              <a:prstGeom prst="rect">
                <a:avLst/>
              </a:prstGeom>
              <a:blipFill rotWithShape="1">
                <a:blip r:embed="rId1"/>
                <a:stretch>
                  <a:fillRect l="-3" t="-4" r="4" b="-18"/>
                </a:stretch>
              </a:blipFill>
            </p:spPr>
            <p:txBody>
              <a:bodyPr/>
              <a:lstStyle/>
              <a:p>
                <a:r>
                  <a:rPr lang="zh-CN" altLang="en-US">
                    <a:noFill/>
                  </a:rPr>
                  <a:t> </a:t>
                </a:r>
              </a:p>
            </p:txBody>
          </p:sp>
        </mc:Fallback>
      </mc:AlternateContent>
      <p:sp>
        <p:nvSpPr>
          <p:cNvPr id="2" name="文本框 1"/>
          <p:cNvSpPr txBox="1"/>
          <p:nvPr/>
        </p:nvSpPr>
        <p:spPr>
          <a:xfrm>
            <a:off x="450108" y="2279658"/>
            <a:ext cx="7228587"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解</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头牛</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1</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天吃的草量</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草每天长出的量</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为</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3" name="文本框 2"/>
          <p:cNvSpPr txBox="1"/>
          <p:nvPr/>
        </p:nvSpPr>
        <p:spPr>
          <a:xfrm>
            <a:off x="450108" y="2755146"/>
            <a:ext cx="383768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根据原有的草量不变可知</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4" name="文本框 3"/>
          <p:cNvSpPr txBox="1"/>
          <p:nvPr/>
        </p:nvSpPr>
        <p:spPr>
          <a:xfrm>
            <a:off x="450108" y="3230634"/>
            <a:ext cx="46758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70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4</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p:cNvSpPr txBox="1"/>
              <p:nvPr/>
            </p:nvSpPr>
            <p:spPr>
              <a:xfrm>
                <a:off x="450108" y="3706122"/>
                <a:ext cx="1742186" cy="768490"/>
              </a:xfrm>
              <a:prstGeom prst="rect">
                <a:avLst/>
              </a:prstGeom>
              <a:noFill/>
            </p:spPr>
            <p:txBody>
              <a:bodyPr vert="horz" wrap="none" rtlCol="0" anchor="ctr">
                <a:noAutofit/>
              </a:bodyPr>
              <a:lstStyle/>
              <a:p>
                <a:pPr>
                  <a:lnSpc>
                    <a:spcPct val="130000"/>
                  </a:lnSpc>
                </a:pP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rPr>
                  <a:t>即</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b</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a</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endParaRPr lang="zh-CN" altLang="en-US">
                  <a:solidFill>
                    <a:srgbClr val="FF0000"/>
                  </a:solidFill>
                </a:endParaRPr>
              </a:p>
            </p:txBody>
          </p:sp>
        </mc:Choice>
        <mc:Fallback>
          <p:sp>
            <p:nvSpPr>
              <p:cNvPr id="5" name="文本框 4"/>
              <p:cNvSpPr txBox="1">
                <a:spLocks noRot="1" noChangeAspect="1" noMove="1" noResize="1" noEditPoints="1" noAdjustHandles="1" noChangeArrowheads="1" noChangeShapeType="1" noTextEdit="1"/>
              </p:cNvSpPr>
              <p:nvPr/>
            </p:nvSpPr>
            <p:spPr>
              <a:xfrm>
                <a:off x="450108" y="3706122"/>
                <a:ext cx="1742186" cy="768490"/>
              </a:xfrm>
              <a:prstGeom prst="rect">
                <a:avLst/>
              </a:prstGeom>
              <a:blipFill rotWithShape="1">
                <a:blip r:embed="rId2"/>
                <a:stretch>
                  <a:fillRect l="-30" t="-34" r="16" b="52"/>
                </a:stretch>
              </a:blipFill>
            </p:spPr>
            <p:txBody>
              <a:bodyPr/>
              <a:lstStyle/>
              <a:p>
                <a:r>
                  <a:rPr lang="zh-CN" altLang="en-US">
                    <a:noFill/>
                  </a:rPr>
                  <a:t> </a:t>
                </a:r>
              </a:p>
            </p:txBody>
          </p:sp>
        </mc:Fallback>
      </mc:AlternateContent>
      <p:sp>
        <p:nvSpPr>
          <p:cNvPr id="6" name="文本框 5"/>
          <p:cNvSpPr txBox="1"/>
          <p:nvPr/>
        </p:nvSpPr>
        <p:spPr>
          <a:xfrm>
            <a:off x="450108" y="4381000"/>
            <a:ext cx="8639873" cy="569100"/>
          </a:xfrm>
          <a:prstGeom prst="rect">
            <a:avLst/>
          </a:prstGeom>
          <a:noFill/>
        </p:spPr>
        <p:txBody>
          <a:bodyPr vert="horz" wrap="none" rtlCol="0">
            <a:noAutofit/>
          </a:bodyPr>
          <a:lstStyle/>
          <a:p>
            <a:pPr>
              <a:lnSpc>
                <a:spcPct val="130000"/>
              </a:lnSpc>
            </a:pP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设</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头牛</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96</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天能把草地上的草吃完</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根据原有的草量不变可知</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
        <p:nvSpPr>
          <p:cNvPr id="7" name="文本框 6"/>
          <p:cNvSpPr txBox="1"/>
          <p:nvPr/>
        </p:nvSpPr>
        <p:spPr>
          <a:xfrm>
            <a:off x="450108" y="4856488"/>
            <a:ext cx="4353623"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1"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30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a</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6</a:t>
            </a:r>
            <a:r>
              <a:rPr kumimoji="0" lang="en-US" altLang="zh-CN" sz="2400" b="0" i="0"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0</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b</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p:cNvSpPr txBox="1"/>
              <p:nvPr/>
            </p:nvSpPr>
            <p:spPr>
              <a:xfrm>
                <a:off x="450108" y="5331976"/>
                <a:ext cx="4715573" cy="768490"/>
              </a:xfrm>
              <a:prstGeom prst="rect">
                <a:avLst/>
              </a:prstGeom>
              <a:noFill/>
            </p:spPr>
            <p:txBody>
              <a:bodyPr vert="horz" wrap="none" rtlCol="0" anchor="ctr">
                <a:noAutofit/>
              </a:bodyPr>
              <a:lstStyle/>
              <a:p>
                <a:pPr>
                  <a:lnSpc>
                    <a:spcPct val="130000"/>
                  </a:lnSpc>
                </a:pP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rPr>
                  <a:t>将</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b</a:t>
                </a:r>
                <a:r>
                  <a:rPr kumimoji="0" lang="zh-CN" altLang="zh-CN" sz="2400" b="0" i="0" strike="noStrike" kern="1200" cap="none" spc="375" normalizeH="0" baseline="0" noProof="0">
                    <a:ln>
                      <a:noFill/>
                    </a:ln>
                    <a:solidFill>
                      <a:srgbClr val="FF0000"/>
                    </a:solidFill>
                    <a:effectLst/>
                    <a:uLnTx/>
                    <a:uFillTx/>
                    <a:latin typeface="宋体" panose="02010600030101010101" pitchFamily="2" charset="-122"/>
                    <a:ea typeface="宋体" panose="02010600030101010101" pitchFamily="2" charset="-12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10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1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20603050405020304" pitchFamily="48" charset="0"/>
                    <a:ea typeface="Cambria Math" panose="02040503050406030204" pitchFamily="18" charset="0"/>
                  </a:rPr>
                  <a:t> </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a</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代入上式</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rPr>
                  <a:t>解</a:t>
                </a:r>
                <a:r>
                  <a:rPr kumimoji="0" lang="zh-CN" altLang="zh-CN" sz="2400" b="0" i="0" strike="noStrike" kern="1200" cap="none" spc="375" normalizeH="0" baseline="0" noProof="0">
                    <a:ln>
                      <a:noFill/>
                    </a:ln>
                    <a:solidFill>
                      <a:srgbClr val="FF0000"/>
                    </a:solidFill>
                    <a:effectLst/>
                    <a:uLnTx/>
                    <a:uFillTx/>
                    <a:latin typeface="Times New Roman" panose="02020603050405020304" pitchFamily="24"/>
                    <a:ea typeface="楷体" panose="02010609060101010101" pitchFamily="24" charset="-122"/>
                  </a:rPr>
                  <a:t>得</a:t>
                </a:r>
                <a:r>
                  <a:rPr kumimoji="0" lang="en-US" altLang="zh-CN" sz="2400" b="0" i="1" strike="noStrike" kern="1200" cap="none" spc="375" normalizeH="0" baseline="0" noProof="0">
                    <a:ln>
                      <a:noFill/>
                    </a:ln>
                    <a:solidFill>
                      <a:srgbClr val="FF0000"/>
                    </a:solidFill>
                    <a:effectLst/>
                    <a:uLnTx/>
                    <a:uFillTx/>
                    <a:latin typeface="Times New Roman" panose="02020603050405020304" pitchFamily="24"/>
                    <a:ea typeface="宋体" panose="02010600030101010101" pitchFamily="2" charset="-122"/>
                  </a:rPr>
                  <a:t>x</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rPr>
                  <a:t>20</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rPr>
                  <a:t>.</a:t>
                </a:r>
                <a:endParaRPr lang="zh-CN" altLang="en-US">
                  <a:solidFill>
                    <a:srgbClr val="FF0000"/>
                  </a:solidFill>
                </a:endParaRPr>
              </a:p>
            </p:txBody>
          </p:sp>
        </mc:Choice>
        <mc:Fallback>
          <p:sp>
            <p:nvSpPr>
              <p:cNvPr id="8" name="文本框 7"/>
              <p:cNvSpPr txBox="1">
                <a:spLocks noRot="1" noChangeAspect="1" noMove="1" noResize="1" noEditPoints="1" noAdjustHandles="1" noChangeArrowheads="1" noChangeShapeType="1" noTextEdit="1"/>
              </p:cNvSpPr>
              <p:nvPr/>
            </p:nvSpPr>
            <p:spPr>
              <a:xfrm>
                <a:off x="450108" y="5331976"/>
                <a:ext cx="4715573" cy="768490"/>
              </a:xfrm>
              <a:prstGeom prst="rect">
                <a:avLst/>
              </a:prstGeom>
              <a:blipFill rotWithShape="1">
                <a:blip r:embed="rId3"/>
                <a:stretch>
                  <a:fillRect l="-11" t="-67" r="13" b="3"/>
                </a:stretch>
              </a:blipFill>
            </p:spPr>
            <p:txBody>
              <a:bodyPr/>
              <a:lstStyle/>
              <a:p>
                <a:r>
                  <a:rPr lang="zh-CN" altLang="en-US">
                    <a:noFill/>
                  </a:rPr>
                  <a:t> </a:t>
                </a:r>
              </a:p>
            </p:txBody>
          </p:sp>
        </mc:Fallback>
      </mc:AlternateContent>
      <p:sp>
        <p:nvSpPr>
          <p:cNvPr id="9" name="文本框 8"/>
          <p:cNvSpPr txBox="1"/>
          <p:nvPr/>
        </p:nvSpPr>
        <p:spPr>
          <a:xfrm>
            <a:off x="450108" y="6006854"/>
            <a:ext cx="52092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答</a:t>
            </a:r>
            <a:r>
              <a:rPr kumimoji="0" lang="zh-CN"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20</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头牛</a:t>
            </a:r>
            <a:r>
              <a:rPr kumimoji="0" lang="en-US" altLang="zh-CN" sz="2400" b="0" i="0" strike="noStrike" kern="1200" cap="none" spc="0" normalizeH="0" baseline="0" noProof="0">
                <a:ln>
                  <a:noFill/>
                </a:ln>
                <a:solidFill>
                  <a:srgbClr val="FF0000"/>
                </a:solidFill>
                <a:effectLst/>
                <a:uLnTx/>
                <a:uFillTx/>
                <a:latin typeface="Times New Roman" panose="02020603050405020304" pitchFamily="24"/>
                <a:ea typeface="宋体" panose="02010600030101010101" pitchFamily="2" charset="-122"/>
                <a:cs typeface="+mn-cs"/>
              </a:rPr>
              <a:t>96</a:t>
            </a:r>
            <a:r>
              <a:rPr kumimoji="0" lang="zh-CN" altLang="zh-CN" sz="2400" b="0" i="0" strike="noStrike" kern="1200" cap="none" spc="0" normalizeH="0" baseline="0" noProof="0">
                <a:ln>
                  <a:noFill/>
                </a:ln>
                <a:solidFill>
                  <a:srgbClr val="FF0000"/>
                </a:solidFill>
                <a:effectLst/>
                <a:uLnTx/>
                <a:uFillTx/>
                <a:latin typeface="Times New Roman" panose="02020603050405020304" pitchFamily="24"/>
                <a:ea typeface="楷体" panose="02010609060101010101" pitchFamily="24" charset="-122"/>
                <a:cs typeface="+mn-cs"/>
              </a:rPr>
              <a:t>天能把草地上的草吃完</a:t>
            </a:r>
            <a:r>
              <a:rPr kumimoji="0" lang="en-US" altLang="zh-CN" sz="2400" b="0" i="0"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tags/tag1.xml><?xml version="1.0" encoding="utf-8"?>
<p:tagLst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3724</Words>
  <Application>WPS 演示</Application>
  <PresentationFormat>宽屏</PresentationFormat>
  <Paragraphs>186</Paragraphs>
  <Slides>12</Slides>
  <Notes>0</Notes>
  <HiddenSlides>0</HiddenSlides>
  <MMClips>0</MMClips>
  <ScaleCrop>false</ScaleCrop>
  <HeadingPairs>
    <vt:vector size="6" baseType="variant">
      <vt:variant>
        <vt:lpstr>已用的字体</vt:lpstr>
      </vt:variant>
      <vt:variant>
        <vt:i4>45</vt:i4>
      </vt:variant>
      <vt:variant>
        <vt:lpstr>主题</vt:lpstr>
      </vt:variant>
      <vt:variant>
        <vt:i4>2</vt:i4>
      </vt:variant>
      <vt:variant>
        <vt:lpstr>幻灯片标题</vt:lpstr>
      </vt:variant>
      <vt:variant>
        <vt:i4>12</vt:i4>
      </vt:variant>
    </vt:vector>
  </HeadingPairs>
  <TitlesOfParts>
    <vt:vector size="59" baseType="lpstr">
      <vt:lpstr>Arial</vt:lpstr>
      <vt:lpstr>宋体</vt:lpstr>
      <vt:lpstr>Wingdings</vt:lpstr>
      <vt:lpstr>Times New Roman</vt:lpstr>
      <vt:lpstr>Finished</vt:lpstr>
      <vt:lpstr>Segoe Print</vt:lpstr>
      <vt:lpstr>黑体</vt:lpstr>
      <vt:lpstr>楷体</vt:lpstr>
      <vt:lpstr>_⨹_3_699cf</vt:lpstr>
      <vt:lpstr>_⨹_4_c1aea</vt:lpstr>
      <vt:lpstr>_⨹_7_a88eb</vt:lpstr>
      <vt:lpstr>Cambria Math</vt:lpstr>
      <vt:lpstr>Times New Roman</vt:lpstr>
      <vt:lpstr>_⨹_1_7893c,isEnd</vt:lpstr>
      <vt:lpstr>_⨹_19_406f3,isEnd</vt:lpstr>
      <vt:lpstr>,isEnd</vt:lpstr>
      <vt:lpstr>_⨹_3_2b3ad,isEnd</vt:lpstr>
      <vt:lpstr>_⨹_3_d9c71,isEnd</vt:lpstr>
      <vt:lpstr>_⨹_1_4c2de,isEnd</vt:lpstr>
      <vt:lpstr>_⨹_1_4c2de</vt:lpstr>
      <vt:lpstr>_⨹_3_9e0c9</vt:lpstr>
      <vt:lpstr>_⨹_11_8aaba</vt:lpstr>
      <vt:lpstr>_⨹_9_00e0e</vt:lpstr>
      <vt:lpstr>_⨹_12_ea619</vt:lpstr>
      <vt:lpstr>_⨹_3_b0ba8</vt:lpstr>
      <vt:lpstr>_⨹_15_07079</vt:lpstr>
      <vt:lpstr>_⨹_6_bd344</vt:lpstr>
      <vt:lpstr>_⨹_1_ecddd</vt:lpstr>
      <vt:lpstr>_⨹_13_22ad6</vt:lpstr>
      <vt:lpstr>_⨹_1_e836b</vt:lpstr>
      <vt:lpstr>_⨹_5_0d045</vt:lpstr>
      <vt:lpstr>_⨹_11_0b030</vt:lpstr>
      <vt:lpstr>_⨹_5_63e4a</vt:lpstr>
      <vt:lpstr>_⨹_12_f24aa</vt:lpstr>
      <vt:lpstr>_⨹_6_5abad</vt:lpstr>
      <vt:lpstr>_⨹_1_4cf45</vt:lpstr>
      <vt:lpstr>_⨹_12_7880d</vt:lpstr>
      <vt:lpstr>_⨹_8_e9429</vt:lpstr>
      <vt:lpstr>_⨹_1_7c212</vt:lpstr>
      <vt:lpstr>_⨹_3_1f106</vt:lpstr>
      <vt:lpstr>_⨹_1_8f295</vt:lpstr>
      <vt:lpstr>_⨹_1_a0fe2</vt:lpstr>
      <vt:lpstr>微软雅黑</vt:lpstr>
      <vt:lpstr>Arial Unicode MS</vt:lpstr>
      <vt:lpstr>Calibri</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Administrator</cp:lastModifiedBy>
  <cp:revision>11</cp:revision>
  <dcterms:created xsi:type="dcterms:W3CDTF">2024-08-14T05:26:00Z</dcterms:created>
  <dcterms:modified xsi:type="dcterms:W3CDTF">2025-06-20T06:42:55Z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2052-12.8.2.17838</vt:lpwstr>
  </property>
  <property fmtid="{D5CDD505-2E9C-101B-9397-08002B2CF9AE}" pid="3" name="ICV">
    <vt:lpwstr>A3D2DAF13E044C67A5AECFA2661B8942_13</vt:lpwstr>
  </property>
</Properties>
</file>