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5" r:id="rId5"/>
    <p:sldId id="306" r:id="rId6"/>
    <p:sldId id="309" r:id="rId7"/>
    <p:sldId id="312" r:id="rId8"/>
    <p:sldId id="313" r:id="rId9"/>
    <p:sldId id="316" r:id="rId10"/>
    <p:sldId id="318" r:id="rId11"/>
    <p:sldId id="322" r:id="rId12"/>
    <p:sldId id="323" r:id="rId13"/>
    <p:sldId id="324" r:id="rId14"/>
    <p:sldId id="325" r:id="rId15"/>
    <p:sldId id="327" r:id="rId16"/>
    <p:sldId id="25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3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4" name="yt_shape_1412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4123" name="yt_image_1412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6" name="yt_shape_14126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角的有关概念及表示方法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4127" name="yt_shape_14127"/>
          <p:cNvSpPr txBox="1"/>
          <p:nvPr/>
        </p:nvSpPr>
        <p:spPr>
          <a:xfrm>
            <a:off x="540000" y="1971599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128" name="yt_table_14128" title="H_149.76"/>
          <p:cNvGraphicFramePr>
            <a:graphicFrameLocks noGrp="1"/>
          </p:cNvGraphicFramePr>
          <p:nvPr/>
        </p:nvGraphicFramePr>
        <p:xfrm>
          <a:off x="540056" y="2450902"/>
          <a:ext cx="6519863" cy="1901952"/>
        </p:xfrm>
        <a:graphic>
          <a:graphicData uri="http://schemas.openxmlformats.org/drawingml/2006/table">
            <a:tbl>
              <a:tblPr/>
              <a:tblGrid>
                <a:gridCol w="65198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由两条射线所组成的图形叫作角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角的两边是线段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角的边越长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角越大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有公共端点的两条射线组成的图形叫作角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361377770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83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187"/>
          <p:cNvSpPr txBox="1"/>
          <p:nvPr/>
        </p:nvSpPr>
        <p:spPr>
          <a:xfrm>
            <a:off x="567381" y="3288517"/>
            <a:ext cx="25850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6"/>
                <a:ea typeface="楷体" panose="02010609060101010101" pitchFamily="24" charset="-122"/>
              </a:rPr>
              <a:t>如图所示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188" name="yt_image_14188" title="H_137.7305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93451" y="1592363"/>
            <a:ext cx="1912363" cy="192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4198" title="H_177.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2600" y="4172201"/>
            <a:ext cx="2246031" cy="225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446331" y="3789040"/>
            <a:ext cx="729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表示南偏东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表示北偏西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331" y="4264528"/>
            <a:ext cx="3307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表示西南方向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201" name="yt_shape_14201"/>
          <p:cNvSpPr txBox="1"/>
          <p:nvPr/>
        </p:nvSpPr>
        <p:spPr>
          <a:xfrm>
            <a:off x="540000" y="4786591"/>
            <a:ext cx="407964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直接写出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989" y="5215273"/>
            <a:ext cx="3763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763905"/>
            <a:ext cx="7188200" cy="4044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4775" y="781050"/>
            <a:ext cx="3580765" cy="387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05" y="1285875"/>
            <a:ext cx="2676525" cy="3752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8730" y="1289050"/>
            <a:ext cx="4624070" cy="3721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230" y="1778635"/>
            <a:ext cx="3629025" cy="14776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05" name="yt_shape_14205"/>
              <p:cNvSpPr txBox="1"/>
              <p:nvPr/>
            </p:nvSpPr>
            <p:spPr>
              <a:xfrm>
                <a:off x="540119" y="900000"/>
                <a:ext cx="11492915" cy="44114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数学与生活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魏老师去市场买菜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他发现若把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5kg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的菜放到秤上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  <a:sym typeface="_⨹_5_e1495"/>
                  </a:rPr>
                  <a:t>指针盘上的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指针转了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如果把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5kg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的菜放在秤上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求指针转过的角度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20603050405020304" pitchFamily="48" charset="0"/>
                            <a:ea typeface="宋体" panose="02010600030101010101" pitchFamily="2" charset="-122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故把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5kg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的菜放在秤上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指针转过的角度是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如果指针转了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270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这些菜有多少千克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？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20603050405020304" pitchFamily="48" charset="0"/>
                            <a:ea typeface="宋体" panose="02010600030101010101" pitchFamily="2" charset="-122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kg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故这些菜有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5kg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205" name="yt_shape_142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11400"/>
              </a:xfrm>
              <a:prstGeom prst="rect">
                <a:avLst/>
              </a:prstGeom>
              <a:blipFill rotWithShape="1">
                <a:blip r:embed="rId1"/>
                <a:stretch>
                  <a:fillRect l="-3" t="-5" r="4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50108" y="2279658"/>
                <a:ext cx="4166298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 pitchFamily="48" charset="0"/>
                            <a:ea typeface="宋体" panose="02010600030101010101" pitchFamily="2" charset="-122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18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4166298" cy="877075"/>
              </a:xfrm>
              <a:prstGeom prst="rect">
                <a:avLst/>
              </a:prstGeom>
              <a:blipFill rotWithShape="1">
                <a:blip r:embed="rId2"/>
                <a:stretch>
                  <a:fillRect l="-13" t="-1" r="14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450108" y="3063121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故把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的菜放在秤上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指针转过的角度是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50108" y="4014097"/>
                <a:ext cx="5233098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270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°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 pitchFamily="48" charset="0"/>
                            <a:ea typeface="宋体" panose="02010600030101010101" pitchFamily="2" charset="-122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kg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14097"/>
                <a:ext cx="5233098" cy="877075"/>
              </a:xfrm>
              <a:prstGeom prst="rect">
                <a:avLst/>
              </a:prstGeom>
              <a:blipFill rotWithShape="1">
                <a:blip r:embed="rId3"/>
                <a:stretch>
                  <a:fillRect l="-10" t="-30" r="11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450108" y="4797560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故这些菜有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3" name="yt_shape_142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4212" name="yt_image_14212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5" name="yt_shape_14215"/>
          <p:cNvSpPr txBox="1"/>
          <p:nvPr/>
        </p:nvSpPr>
        <p:spPr>
          <a:xfrm>
            <a:off x="540000" y="1482165"/>
            <a:ext cx="89511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几何直观与推理能力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观察下列图形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完成问题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216" name="yt_image_14216" title="H_98.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667" y="2113832"/>
            <a:ext cx="4776665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8" name="yt_shape_14218"/>
          <p:cNvSpPr txBox="1"/>
          <p:nvPr/>
        </p:nvSpPr>
        <p:spPr>
          <a:xfrm>
            <a:off x="540000" y="3420500"/>
            <a:ext cx="10651634" cy="270529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内部有一条射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图中有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内部有两条射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图中有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内部有三条射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图中有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内部有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那么图中有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在角的内部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那么图中一共有</a:t>
            </a:r>
            <a:r>
              <a:rPr sz="4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个角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00089" y="33736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41464" y="38491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47914" y="43246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80976" y="480015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8212864" y="5078491"/>
                <a:ext cx="2203832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2864" y="5078491"/>
                <a:ext cx="2203832" cy="870789"/>
              </a:xfrm>
              <a:prstGeom prst="rect">
                <a:avLst/>
              </a:prstGeom>
              <a:blipFill rotWithShape="1">
                <a:blip r:embed="rId3"/>
                <a:stretch>
                  <a:fillRect l="-19" t="-45" r="7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4" name="yt_shape_1422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名师点睛</a:t>
            </a:r>
            <a:endParaRPr lang="zh-CN" altLang="zh-CN" sz="2400" b="1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角的表示方法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三个大写英文字母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一个大写英文字母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阿拉伯数字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9cf0f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希腊字母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0" name="yt_shape_14130"/>
          <p:cNvSpPr txBox="1"/>
          <p:nvPr/>
        </p:nvSpPr>
        <p:spPr>
          <a:xfrm>
            <a:off x="540000" y="900000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下列表示角的方法错误的是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134" name="yt_table_14134_skip" title="H_149.76"/>
          <p:cNvGraphicFramePr>
            <a:graphicFrameLocks noGrp="1"/>
          </p:cNvGraphicFramePr>
          <p:nvPr/>
        </p:nvGraphicFramePr>
        <p:xfrm>
          <a:off x="540056" y="1379303"/>
          <a:ext cx="5883275" cy="1901952"/>
        </p:xfrm>
        <a:graphic>
          <a:graphicData uri="http://schemas.openxmlformats.org/drawingml/2006/table">
            <a:tbl>
              <a:tblPr/>
              <a:tblGrid>
                <a:gridCol w="5883275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与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表示同一个角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表示的是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图中共有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也可以用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表示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4131" name="yt_shape_14131_skip" title="H_126.5811"/>
          <p:cNvGrpSpPr/>
          <p:nvPr/>
        </p:nvGrpSpPr>
        <p:grpSpPr>
          <a:xfrm>
            <a:off x="9807959" y="1379303"/>
            <a:ext cx="1841929" cy="1607580"/>
            <a:chOff x="0" y="0"/>
            <a:chExt cx="1841929" cy="1607580"/>
          </a:xfrm>
        </p:grpSpPr>
        <p:pic>
          <p:nvPicPr>
            <p:cNvPr id="2" name="yt_image_1413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841929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3" name="yt_shape_14133" descr="{&quot;rangeId&quot;:0,&quot;IgnoreLineSpacing&quot;:1}"/>
            <p:cNvSpPr txBox="1"/>
            <p:nvPr/>
          </p:nvSpPr>
          <p:spPr>
            <a:xfrm>
              <a:off x="387683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6"/>
                  <a:ea typeface="宋体" panose="02010600030101010101" pitchFamily="2" charset="-122"/>
                </a:rPr>
                <a:t>第2题图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622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6" name="yt_shape_14136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角的分类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4137" name="yt_shape_14137"/>
          <p:cNvSpPr txBox="1"/>
          <p:nvPr/>
        </p:nvSpPr>
        <p:spPr>
          <a:xfrm>
            <a:off x="540119" y="138943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均选填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ec1c7,isEnd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钝角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grpSp>
        <p:nvGrpSpPr>
          <p:cNvPr id="14138" name="yt_shape_14138" title="H_118.391106"/>
          <p:cNvGrpSpPr/>
          <p:nvPr/>
        </p:nvGrpSpPr>
        <p:grpSpPr>
          <a:xfrm>
            <a:off x="5085038" y="2484753"/>
            <a:ext cx="2021922" cy="1503567"/>
            <a:chOff x="0" y="0"/>
            <a:chExt cx="2021922" cy="1503567"/>
          </a:xfrm>
        </p:grpSpPr>
        <p:pic>
          <p:nvPicPr>
            <p:cNvPr id="2" name="yt_image_1413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2021922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0" name="yt_shape_14140" descr="{&quot;rangeId&quot;:0,&quot;IgnoreLineSpacing&quot;:1}"/>
            <p:cNvSpPr txBox="1"/>
            <p:nvPr/>
          </p:nvSpPr>
          <p:spPr>
            <a:xfrm>
              <a:off x="477680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anose="02020603050405020304" pitchFamily="26"/>
                  <a:ea typeface="宋体" panose="02010600030101010101" pitchFamily="2" charset="-122"/>
                </a:rPr>
                <a:t>第3题图</a:t>
              </a:r>
              <a:endPara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endParaRPr>
            </a:p>
          </p:txBody>
        </p:sp>
      </p:grpSp>
      <p:sp>
        <p:nvSpPr>
          <p:cNvPr id="14142" name="yt_shape_14142"/>
          <p:cNvSpPr txBox="1"/>
          <p:nvPr/>
        </p:nvSpPr>
        <p:spPr>
          <a:xfrm>
            <a:off x="540119" y="40387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平角的两边在同一条直线上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周角就是一条射线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5_ddc35,isEnd"/>
              </a:rPr>
              <a:t>直角都等于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角的两边都是线段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其中正确的是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填写序号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4" name="yt_shape_17236137777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55358" y="13426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钝角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1357" y="13426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锐角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46107" y="44674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3" name="yt_shape_14143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角的度量及计算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4144" name="yt_shape_14144"/>
          <p:cNvSpPr txBox="1"/>
          <p:nvPr/>
        </p:nvSpPr>
        <p:spPr>
          <a:xfrm>
            <a:off x="540000" y="1389434"/>
            <a:ext cx="76847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秒表示为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145" name="yt_table_14145" title="H_74.88"/>
          <p:cNvGraphicFramePr>
            <a:graphicFrameLocks noGrp="1"/>
          </p:cNvGraphicFramePr>
          <p:nvPr/>
        </p:nvGraphicFramePr>
        <p:xfrm>
          <a:off x="540056" y="1868737"/>
          <a:ext cx="5042218" cy="950976"/>
        </p:xfrm>
        <a:graphic>
          <a:graphicData uri="http://schemas.openxmlformats.org/drawingml/2006/table">
            <a:tbl>
              <a:tblPr/>
              <a:tblGrid>
                <a:gridCol w="2902268"/>
                <a:gridCol w="213995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'</a:t>
                      </a:r>
                      <a:endParaRPr lang="en-US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'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12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″</a:t>
                      </a:r>
                      <a:endParaRPr lang="zh-CN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'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″</a:t>
                      </a:r>
                      <a:endParaRPr lang="zh-CN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'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″</a:t>
                      </a:r>
                      <a:endParaRPr lang="zh-CN" altLang="zh-CN" sz="2400" b="0" i="1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147" name="yt_shape_14147"/>
          <p:cNvSpPr txBox="1"/>
          <p:nvPr/>
        </p:nvSpPr>
        <p:spPr>
          <a:xfrm>
            <a:off x="540000" y="2870291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148" name="yt_shape_14148"/>
          <p:cNvSpPr txBox="1"/>
          <p:nvPr/>
        </p:nvSpPr>
        <p:spPr>
          <a:xfrm>
            <a:off x="540000" y="3349594"/>
            <a:ext cx="48106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14149" name="yt_shape_14149"/>
          <p:cNvSpPr txBox="1"/>
          <p:nvPr/>
        </p:nvSpPr>
        <p:spPr>
          <a:xfrm>
            <a:off x="540000" y="3828897"/>
            <a:ext cx="45028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3600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14150" name="yt_shape_14150"/>
          <p:cNvSpPr txBox="1"/>
          <p:nvPr/>
        </p:nvSpPr>
        <p:spPr>
          <a:xfrm>
            <a:off x="540000" y="4308200"/>
            <a:ext cx="51183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3" name="yt_shape_172361377785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4766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1477" y="330278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7877" y="330278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1440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8189" y="378209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42477" y="378209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5989" y="42613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02789" y="42613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29877" y="42613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1" name="yt_shape_14151"/>
          <p:cNvSpPr txBox="1"/>
          <p:nvPr/>
        </p:nvSpPr>
        <p:spPr>
          <a:xfrm>
            <a:off x="540000" y="900000"/>
            <a:ext cx="561692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60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endParaRPr lang="zh-CN" altLang="zh-CN" sz="2400" b="0" i="1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45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175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endParaRPr lang="zh-CN" altLang="zh-CN" sz="2400" b="0" i="1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55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1804170"/>
            <a:ext cx="4831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2279658"/>
            <a:ext cx="2048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3230634"/>
            <a:ext cx="402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175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3706122"/>
            <a:ext cx="2048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6" name="yt_shape_14156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方向角与钟面角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4157" name="yt_shape_14157"/>
          <p:cNvSpPr txBox="1"/>
          <p:nvPr/>
        </p:nvSpPr>
        <p:spPr>
          <a:xfrm>
            <a:off x="540000" y="1389434"/>
            <a:ext cx="87171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通常我们描述射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159" name="yt_table_14159_skip" title="H_149.76"/>
          <p:cNvGraphicFramePr>
            <a:graphicFrameLocks noGrp="1"/>
          </p:cNvGraphicFramePr>
          <p:nvPr/>
        </p:nvGraphicFramePr>
        <p:xfrm>
          <a:off x="540056" y="1868737"/>
          <a:ext cx="4755960" cy="1901952"/>
        </p:xfrm>
        <a:graphic>
          <a:graphicData uri="http://schemas.openxmlformats.org/drawingml/2006/table">
            <a:tbl>
              <a:tblPr/>
              <a:tblGrid>
                <a:gridCol w="475596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东偏南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西偏北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西偏南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东偏北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4158" name="yt_image_14158_skip" title="H_123.9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13195" y="1868737"/>
            <a:ext cx="1636648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61" name="yt_shape_14161"/>
          <p:cNvSpPr txBox="1"/>
          <p:nvPr/>
        </p:nvSpPr>
        <p:spPr>
          <a:xfrm>
            <a:off x="540000" y="3821057"/>
            <a:ext cx="10900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年广西自治区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时整钟表的时针和分针所成的锐角为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163" name="yt_table_14163_skip" title="H_149.76"/>
          <p:cNvGraphicFramePr>
            <a:graphicFrameLocks noGrp="1"/>
          </p:cNvGraphicFramePr>
          <p:nvPr/>
        </p:nvGraphicFramePr>
        <p:xfrm>
          <a:off x="540056" y="4300360"/>
          <a:ext cx="1719263" cy="1901952"/>
        </p:xfrm>
        <a:graphic>
          <a:graphicData uri="http://schemas.openxmlformats.org/drawingml/2006/table">
            <a:tbl>
              <a:tblPr/>
              <a:tblGrid>
                <a:gridCol w="17192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4162" name="yt_image_14162_skip" title="H_88.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019" y="4300360"/>
            <a:ext cx="1124712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7779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52551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2189" y="37742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5" name="yt_shape_14165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因把角度换算单位按十进制进行换算而出错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因把角度换算单位按十进制进行换算而出错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166" name="yt_shape_14166"/>
          <p:cNvSpPr txBox="1"/>
          <p:nvPr/>
        </p:nvSpPr>
        <p:spPr>
          <a:xfrm>
            <a:off x="540000" y="1387574"/>
            <a:ext cx="604171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用度表示为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【变式】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16974" y="1340768"/>
            <a:ext cx="1540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5589" y="181625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4789" y="181625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4277" y="181625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9" name="yt_shape_1416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4168" name="yt_image_14168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1" name="yt_shape_14171"/>
          <p:cNvSpPr txBox="1"/>
          <p:nvPr/>
        </p:nvSpPr>
        <p:spPr>
          <a:xfrm>
            <a:off x="540000" y="1482165"/>
            <a:ext cx="87121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172" name="yt_table_14172" title="H_74.88"/>
          <p:cNvGraphicFramePr>
            <a:graphicFrameLocks noGrp="1"/>
          </p:cNvGraphicFramePr>
          <p:nvPr/>
        </p:nvGraphicFramePr>
        <p:xfrm>
          <a:off x="540056" y="1961468"/>
          <a:ext cx="7385686" cy="950976"/>
        </p:xfrm>
        <a:graphic>
          <a:graphicData uri="http://schemas.openxmlformats.org/drawingml/2006/table">
            <a:tbl>
              <a:tblPr/>
              <a:tblGrid>
                <a:gridCol w="4828223"/>
                <a:gridCol w="25574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以上都不对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4174" name="yt_shape_14174"/>
          <p:cNvSpPr txBox="1"/>
          <p:nvPr/>
        </p:nvSpPr>
        <p:spPr>
          <a:xfrm>
            <a:off x="540000" y="2963022"/>
            <a:ext cx="92284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则在此图中小于平角的角有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176" name="yt_table_14176_skip" title="H_37.44"/>
          <p:cNvGraphicFramePr>
            <a:graphicFrameLocks noGrp="1"/>
          </p:cNvGraphicFramePr>
          <p:nvPr/>
        </p:nvGraphicFramePr>
        <p:xfrm>
          <a:off x="540056" y="344232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/>
                <a:gridCol w="2405380"/>
                <a:gridCol w="2405380"/>
                <a:gridCol w="14906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4175" name="yt_image_14175_skip" title="H_79.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0086" y="3442325"/>
            <a:ext cx="1679767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8" name="yt_shape_14178"/>
          <p:cNvSpPr txBox="1"/>
          <p:nvPr/>
        </p:nvSpPr>
        <p:spPr>
          <a:xfrm>
            <a:off x="540119" y="450695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时钟的分针每分钟转过的角度是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时针每小时转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28d0e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时针与分针的夹角为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自习课上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一位同学抬头看见挂在黑板上方的时钟显示为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3_03b54,isEnd"/>
              </a:rPr>
              <a:t>此时时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针与分针的夹角是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65061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76426" y="29162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5508" y="446014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5907" y="44601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8108" y="493563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93308" y="588661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0" name="yt_shape_14180"/>
          <p:cNvSpPr txBox="1"/>
          <p:nvPr/>
        </p:nvSpPr>
        <p:spPr>
          <a:xfrm>
            <a:off x="540000" y="900000"/>
            <a:ext cx="777456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27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36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27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63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endParaRPr lang="zh-CN" altLang="zh-CN" sz="2400" b="0" i="1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280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40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endParaRPr lang="zh-CN" altLang="zh-CN" sz="2400" b="0" i="1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40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1804170"/>
            <a:ext cx="7879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2279658"/>
            <a:ext cx="2505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2755146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3706122"/>
            <a:ext cx="481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989" y="4181610"/>
            <a:ext cx="2988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280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989" y="4657098"/>
            <a:ext cx="2048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9989" y="5132586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2715</Words>
  <Application>WPS 演示</Application>
  <PresentationFormat>宽屏</PresentationFormat>
  <Paragraphs>256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Finished</vt:lpstr>
      <vt:lpstr>Segoe Print</vt:lpstr>
      <vt:lpstr>黑体</vt:lpstr>
      <vt:lpstr>_⨹_1_ec1c7,isEnd</vt:lpstr>
      <vt:lpstr>,isEnd</vt:lpstr>
      <vt:lpstr>_⨹_5_ddc35,isEnd</vt:lpstr>
      <vt:lpstr>楷体</vt:lpstr>
      <vt:lpstr>_⨹_1_28d0e,isEnd</vt:lpstr>
      <vt:lpstr>_⨹_3_03b54,isEnd</vt:lpstr>
      <vt:lpstr>_⨹_1_85287</vt:lpstr>
      <vt:lpstr>_⨹_5_e1495</vt:lpstr>
      <vt:lpstr>Cambria Math</vt:lpstr>
      <vt:lpstr>Times New Roman</vt:lpstr>
      <vt:lpstr>_⨹_1_9cf0f</vt:lpstr>
      <vt:lpstr>微软雅黑</vt:lpstr>
      <vt:lpstr>Arial Unicode MS</vt:lpstr>
      <vt:lpstr>Calibri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Administrator</cp:lastModifiedBy>
  <cp:revision>11</cp:revision>
  <dcterms:created xsi:type="dcterms:W3CDTF">2024-08-14T05:26:00Z</dcterms:created>
  <dcterms:modified xsi:type="dcterms:W3CDTF">2025-06-20T06:50:48Z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A3D2DAF13E044C67A5AECFA2661B8942_13</vt:lpwstr>
  </property>
</Properties>
</file>