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03" r:id="rId4"/>
    <p:sldId id="306" r:id="rId5"/>
    <p:sldId id="307" r:id="rId6"/>
    <p:sldId id="309" r:id="rId7"/>
    <p:sldId id="311" r:id="rId8"/>
    <p:sldId id="313" r:id="rId9"/>
    <p:sldId id="315" r:id="rId10"/>
    <p:sldId id="318" r:id="rId11"/>
    <p:sldId id="25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55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6" name="yt_shape_139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3945" name="yt_image_1394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8" name="yt_shape_13948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线段的长短比较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3949" name="yt_shape_13949"/>
          <p:cNvSpPr txBox="1"/>
          <p:nvPr/>
        </p:nvSpPr>
        <p:spPr>
          <a:xfrm>
            <a:off x="540000" y="1971599"/>
            <a:ext cx="9895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用圆规比较两条线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951" name="yt_table_13951_skip" title="H_149.76"/>
          <p:cNvGraphicFramePr>
            <a:graphicFrameLocks noGrp="1"/>
          </p:cNvGraphicFramePr>
          <p:nvPr/>
        </p:nvGraphicFramePr>
        <p:xfrm>
          <a:off x="540056" y="2450902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没有刻度尺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无法确定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953" name="yt_shape_13953"/>
          <p:cNvSpPr txBox="1"/>
          <p:nvPr/>
        </p:nvSpPr>
        <p:spPr>
          <a:xfrm>
            <a:off x="540119" y="44032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为了比较线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小明将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2_4e9fb"/>
              </a:rPr>
              <a:t>重合使两条线段在一条直线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结果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954" name="yt_table_13954" title="H_74.88"/>
          <p:cNvGraphicFramePr>
            <a:graphicFrameLocks noGrp="1"/>
          </p:cNvGraphicFramePr>
          <p:nvPr/>
        </p:nvGraphicFramePr>
        <p:xfrm>
          <a:off x="540056" y="5362657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/>
                <a:gridCol w="22780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无法确定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7545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36826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22208" y="48319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0" y="2526030"/>
            <a:ext cx="3634740" cy="18262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6" name="yt_shape_13956"/>
          <p:cNvSpPr txBox="1"/>
          <p:nvPr/>
        </p:nvSpPr>
        <p:spPr>
          <a:xfrm>
            <a:off x="540000" y="900000"/>
            <a:ext cx="87988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957" name="yt_table_13957" title="H_74.88"/>
          <p:cNvGraphicFramePr>
            <a:graphicFrameLocks noGrp="1"/>
          </p:cNvGraphicFramePr>
          <p:nvPr/>
        </p:nvGraphicFramePr>
        <p:xfrm>
          <a:off x="540056" y="1379303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/>
                <a:gridCol w="22780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不能判断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35097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9" name="yt_shape_13959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线段的和与差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3960" name="yt_shape_13960"/>
          <p:cNvSpPr txBox="1"/>
          <p:nvPr/>
        </p:nvSpPr>
        <p:spPr>
          <a:xfrm>
            <a:off x="540000" y="1389434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961" name="yt_image_1396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2964" y="2021101"/>
            <a:ext cx="2846070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3" name="yt_shape_13963"/>
          <p:cNvSpPr txBox="1"/>
          <p:nvPr/>
        </p:nvSpPr>
        <p:spPr>
          <a:xfrm>
            <a:off x="540000" y="2356433"/>
            <a:ext cx="61378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3964" name="yt_shape_13964"/>
          <p:cNvSpPr txBox="1"/>
          <p:nvPr/>
        </p:nvSpPr>
        <p:spPr>
          <a:xfrm>
            <a:off x="540000" y="2835736"/>
            <a:ext cx="60866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3965" name="yt_shape_13965"/>
          <p:cNvSpPr txBox="1"/>
          <p:nvPr/>
        </p:nvSpPr>
        <p:spPr>
          <a:xfrm>
            <a:off x="540000" y="3315039"/>
            <a:ext cx="4639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；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sp>
        <p:nvSpPr>
          <p:cNvPr id="13966" name="yt_shape_13966"/>
          <p:cNvSpPr txBox="1"/>
          <p:nvPr/>
        </p:nvSpPr>
        <p:spPr>
          <a:xfrm>
            <a:off x="540000" y="3794342"/>
            <a:ext cx="45204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100" spc="-100">
                <a:latin typeface="Times New Roman" panose="02020603050405020304" pitchFamily="26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3" name="yt_shape_17236137546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93189" y="2309627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99827" y="2309627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2389" y="2788930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3302" y="2788930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514" y="3268233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4714" y="3747536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7" name="yt_shape_13967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黑体" panose="02010609060101010101" pitchFamily="24" charset="-122"/>
              </a:rPr>
              <a:t>线段的尺规作图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anose="02020603050405020304" pitchFamily="26"/>
              <a:ea typeface="黑体" panose="02010609060101010101" pitchFamily="24" charset="-122"/>
            </a:endParaRPr>
          </a:p>
        </p:txBody>
      </p:sp>
      <p:sp>
        <p:nvSpPr>
          <p:cNvPr id="13968" name="yt_shape_13968"/>
          <p:cNvSpPr txBox="1"/>
          <p:nvPr/>
        </p:nvSpPr>
        <p:spPr>
          <a:xfrm>
            <a:off x="540000" y="1389434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下列各选项中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只用没有刻度的直尺就能作出图形的是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969" name="yt_table_13969" title="H_149.76"/>
          <p:cNvGraphicFramePr>
            <a:graphicFrameLocks noGrp="1"/>
          </p:cNvGraphicFramePr>
          <p:nvPr/>
        </p:nvGraphicFramePr>
        <p:xfrm>
          <a:off x="540056" y="1868737"/>
          <a:ext cx="5538788" cy="1901952"/>
        </p:xfrm>
        <a:graphic>
          <a:graphicData uri="http://schemas.openxmlformats.org/drawingml/2006/table">
            <a:tbl>
              <a:tblPr/>
              <a:tblGrid>
                <a:gridCol w="5538788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作线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4cm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过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O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两点作射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P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在直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上截取线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6cm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在射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上截取线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8cm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yt_shape_172361375467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55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2" name="yt_shape_1397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2650" b="0" i="0" u="none" spc="19281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3971" name="yt_image_13971" title="H_41.8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4" name="yt_shape_13974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6_f732d"/>
              </a:rPr>
              <a:t>的大小关系是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976" name="yt_table_13976_skip" title="H_74.88"/>
          <p:cNvGraphicFramePr>
            <a:graphicFrameLocks noGrp="1"/>
          </p:cNvGraphicFramePr>
          <p:nvPr/>
        </p:nvGraphicFramePr>
        <p:xfrm>
          <a:off x="540056" y="2441600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/>
                <a:gridCol w="2278063"/>
              </a:tblGrid>
              <a:tr h="370840"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310" indent="-44831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endParaRPr lang="en-US" altLang="zh-CN" sz="2400" b="0" i="1" u="none" spc="375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800" indent="-43180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26"/>
                          <a:ea typeface="宋体" panose="02010600030101010101" pitchFamily="2" charset="-122"/>
                        </a:rPr>
                        <a:t>无法确定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anose="02020603050405020304" pitchFamily="26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3975" name="yt_image_13975_skip" title="H_21.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8137" y="2441600"/>
            <a:ext cx="2982002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8" name="yt_shape_1397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求作线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  <a:sym typeface="_⨹_1_cde75"/>
              </a:rPr>
              <a:t>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面利用尺规作图正确的是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979" name="yt_image_1397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42129" y="2011799"/>
            <a:ext cx="90774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1" name="yt_shape_13981"/>
          <p:cNvSpPr txBox="1"/>
          <p:nvPr/>
        </p:nvSpPr>
        <p:spPr>
          <a:xfrm>
            <a:off x="540000" y="3471595"/>
            <a:ext cx="4323299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     </a:t>
            </a:r>
            <a:r>
              <a:rPr lang="en-US" altLang="zh-CN" sz="300" b="0" i="0" u="none" dirty="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		</a:t>
            </a:r>
            <a:r>
              <a:rPr lang="en-US" altLang="zh-CN" sz="1950" b="0" i="0" u="none" dirty="0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900" b="0" i="0" u="none" dirty="0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sp>
        <p:nvSpPr>
          <p:cNvPr id="13982" name="yt_shape_13982"/>
          <p:cNvSpPr txBox="1"/>
          <p:nvPr/>
        </p:nvSpPr>
        <p:spPr>
          <a:xfrm>
            <a:off x="540000" y="3954617"/>
            <a:ext cx="3351402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  <a:tabLst>
                <a:tab pos="75946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sp>
        <p:nvSpPr>
          <p:cNvPr id="13983" name="yt_shape_13983"/>
          <p:cNvSpPr txBox="1"/>
          <p:nvPr/>
        </p:nvSpPr>
        <p:spPr>
          <a:xfrm>
            <a:off x="540000" y="4437639"/>
            <a:ext cx="338394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19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	</a:t>
            </a:r>
            <a:r>
              <a:rPr lang="en-US" altLang="zh-CN" sz="195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Times New Roman" panose="02020603050405020304" pitchFamily="2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400" b="0" i="0" u="none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sp>
        <p:nvSpPr>
          <p:cNvPr id="13984" name="yt_shape_13984"/>
          <p:cNvSpPr txBox="1"/>
          <p:nvPr/>
        </p:nvSpPr>
        <p:spPr>
          <a:xfrm>
            <a:off x="540000" y="4920661"/>
            <a:ext cx="335250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  <a:tabLst>
                <a:tab pos="74295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sp>
        <p:nvSpPr>
          <p:cNvPr id="13985" name="yt_shape_13985"/>
          <p:cNvSpPr txBox="1"/>
          <p:nvPr/>
        </p:nvSpPr>
        <p:spPr>
          <a:xfrm>
            <a:off x="540119" y="54036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已知线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再延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25e19,isEnd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则线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的长为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,isEnd"/>
            </a:endParaRPr>
          </a:p>
        </p:txBody>
      </p:sp>
      <p:pic>
        <p:nvPicPr>
          <p:cNvPr id="3" name="yt_shape_17236137547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559514"/>
            <a:ext cx="1521017" cy="252216"/>
          </a:xfrm>
          <a:prstGeom prst="rect">
            <a:avLst/>
          </a:prstGeom>
        </p:spPr>
      </p:pic>
      <p:pic>
        <p:nvPicPr>
          <p:cNvPr id="5" name="yt_shape_172361375479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1" y="3538585"/>
            <a:ext cx="1538477" cy="247393"/>
          </a:xfrm>
          <a:prstGeom prst="rect">
            <a:avLst/>
          </a:prstGeom>
        </p:spPr>
      </p:pic>
      <p:pic>
        <p:nvPicPr>
          <p:cNvPr id="7" name="yt_shape_17236137548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528017"/>
            <a:ext cx="1506727" cy="247297"/>
          </a:xfrm>
          <a:prstGeom prst="rect">
            <a:avLst/>
          </a:prstGeom>
        </p:spPr>
      </p:pic>
      <p:pic>
        <p:nvPicPr>
          <p:cNvPr id="9" name="yt_shape_172361375489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86" y="4568207"/>
            <a:ext cx="1522602" cy="247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12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6746" y="583236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6" name="yt_shape_13986"/>
          <p:cNvSpPr txBox="1"/>
          <p:nvPr/>
        </p:nvSpPr>
        <p:spPr>
          <a:xfrm>
            <a:off x="540000" y="900000"/>
            <a:ext cx="62901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987" name="yt_image_13987" title="H_15.4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63879" y="1379303"/>
            <a:ext cx="1064241" cy="19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9" name="yt_shape_13989"/>
          <p:cNvSpPr txBox="1"/>
          <p:nvPr/>
        </p:nvSpPr>
        <p:spPr>
          <a:xfrm>
            <a:off x="540000" y="1626643"/>
            <a:ext cx="8249053" cy="22266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作法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作射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为圆心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的长为半径画弧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交射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为圆心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的长为半径画弧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交射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则线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就是所求作的线段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1700" b="0" i="0" u="none" spc="25844">
                <a:solidFill>
                  <a:srgbClr val="1EE3CF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 </a:t>
            </a:r>
            <a:endParaRPr lang="en-US" altLang="zh-CN" sz="1700" b="0" i="0" u="none" spc="25844">
              <a:solidFill>
                <a:srgbClr val="1EE3CF"/>
              </a:solidFill>
              <a:effectLst/>
              <a:latin typeface="Times New Roman" panose="02020603050405020304" pitchFamily="26"/>
              <a:ea typeface="宋体" panose="02010600030101010101" pitchFamily="2" charset="-122"/>
            </a:endParaRPr>
          </a:p>
        </p:txBody>
      </p:sp>
      <p:pic>
        <p:nvPicPr>
          <p:cNvPr id="13992" name="yt_image_13992" title="H_22.2239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8283" y="3799090"/>
            <a:ext cx="3335432" cy="28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49989" y="1579837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作法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作射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055325"/>
            <a:ext cx="833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为圆心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的长为半径画弧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交射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2530813"/>
            <a:ext cx="8349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为圆心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的长为半径画弧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交射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3006301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则线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就是所求作的线段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5" name="yt_shape_1399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Times New Roman" panose="02020603050405020304" pitchFamily="2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六安市汇文中学单元卷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_⨹_1_95617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996" name="yt_image_13996" title="H_19.4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64645" y="2011799"/>
            <a:ext cx="2062708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8" name="yt_shape_13998"/>
          <p:cNvSpPr txBox="1"/>
          <p:nvPr/>
        </p:nvSpPr>
        <p:spPr>
          <a:xfrm>
            <a:off x="540000" y="2309420"/>
            <a:ext cx="682879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5cm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楷体" panose="02010609060101010101" pitchFamily="24" charset="-122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anose="02020603050405020304" pitchFamily="26"/>
                <a:ea typeface="宋体" panose="02010600030101010101" pitchFamily="2" charset="-122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989" y="2262614"/>
            <a:ext cx="3016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89" y="2738102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89" y="3213590"/>
            <a:ext cx="244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989" y="3689078"/>
            <a:ext cx="6942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楷体" panose="02010609060101010101" pitchFamily="24" charset="-122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26"/>
                <a:ea typeface="宋体" panose="02010600030101010101" pitchFamily="2" charset="-122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4" charset="-122"/>
                <a:ea typeface="黑体" panose="02010609060101010101" pitchFamily="24" charset="-122"/>
                <a:cs typeface="+mn-cs"/>
              </a:rPr>
              <a:t>课件使用说明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4" charset="-122"/>
              <a:ea typeface="黑体" panose="02010609060101010101" pitchFamily="24" charset="-122"/>
              <a:cs typeface="+mn-cs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1484</Words>
  <Application>WPS 演示</Application>
  <PresentationFormat>宽屏</PresentationFormat>
  <Paragraphs>146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Finished</vt:lpstr>
      <vt:lpstr>Segoe Print</vt:lpstr>
      <vt:lpstr>黑体</vt:lpstr>
      <vt:lpstr>_⨹_12_4e9fb</vt:lpstr>
      <vt:lpstr>,isEnd</vt:lpstr>
      <vt:lpstr>_⨹_6_f732d</vt:lpstr>
      <vt:lpstr>_⨹_1_cde75</vt:lpstr>
      <vt:lpstr>_⨹_1_25e19,isEnd</vt:lpstr>
      <vt:lpstr>楷体</vt:lpstr>
      <vt:lpstr>_⨹_1_95617</vt:lpstr>
      <vt:lpstr>微软雅黑</vt:lpstr>
      <vt:lpstr>Arial Unicode MS</vt:lpstr>
      <vt:lpstr>Calibri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Administrator</cp:lastModifiedBy>
  <cp:revision>11</cp:revision>
  <dcterms:created xsi:type="dcterms:W3CDTF">2024-08-14T05:26:00Z</dcterms:created>
  <dcterms:modified xsi:type="dcterms:W3CDTF">2025-06-20T06:44:37Z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A3D2DAF13E044C67A5AECFA2661B8942_13</vt:lpwstr>
  </property>
</Properties>
</file>