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sldIdLst>
    <p:sldId id="303" r:id="rId4"/>
    <p:sldId id="305" r:id="rId5"/>
    <p:sldId id="306" r:id="rId6"/>
    <p:sldId id="309" r:id="rId7"/>
    <p:sldId id="312" r:id="rId8"/>
    <p:sldId id="328" r:id="rId9"/>
    <p:sldId id="315" r:id="rId10"/>
    <p:sldId id="317" r:id="rId11"/>
    <p:sldId id="318" r:id="rId12"/>
    <p:sldId id="322" r:id="rId13"/>
    <p:sldId id="330" r:id="rId14"/>
    <p:sldId id="324" r:id="rId15"/>
    <p:sldId id="325" r:id="rId16"/>
    <p:sldId id="333" r:id="rId17"/>
    <p:sldId id="327" r:id="rId18"/>
    <p:sldId id="256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8" autoAdjust="0"/>
    <p:restoredTop sz="94660"/>
  </p:normalViewPr>
  <p:slideViewPr>
    <p:cSldViewPr showGuides="1">
      <p:cViewPr varScale="1">
        <p:scale>
          <a:sx n="89" d="100"/>
          <a:sy n="89" d="100"/>
        </p:scale>
        <p:origin x="114" y="5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2" name="yt_shape_1297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2971" name="yt_image_1297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4" name="yt_shape_12974"/>
          <p:cNvSpPr txBox="1"/>
          <p:nvPr/>
        </p:nvSpPr>
        <p:spPr>
          <a:xfrm>
            <a:off x="540000" y="1482165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的解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2975" name="yt_shape_12975"/>
          <p:cNvSpPr txBox="1"/>
          <p:nvPr/>
        </p:nvSpPr>
        <p:spPr>
          <a:xfrm>
            <a:off x="540000" y="1971599"/>
            <a:ext cx="72103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是方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76" name="yt_table_12976" title="H_167.02"/>
              <p:cNvGraphicFramePr>
                <a:graphicFrameLocks noGrp="1"/>
              </p:cNvGraphicFramePr>
              <p:nvPr/>
            </p:nvGraphicFramePr>
            <p:xfrm>
              <a:off x="540056" y="2450902"/>
              <a:ext cx="5626545" cy="2121154"/>
            </p:xfrm>
            <a:graphic>
              <a:graphicData uri="http://schemas.openxmlformats.org/drawingml/2006/table">
                <a:tbl>
                  <a:tblPr/>
                  <a:tblGrid>
                    <a:gridCol w="3148457"/>
                    <a:gridCol w="2478088"/>
                  </a:tblGrid>
                  <a:tr h="370840"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5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20603050405020304" pitchFamily="48" charset="0"/>
                                          <a:ea typeface="宋体" panose="02010600030101010101" pitchFamily="2" charset="-122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20603050405020304" pitchFamily="48" charset="0"/>
                              <a:ea typeface="Cambria Math" panose="02040503050406030204" pitchFamily="18" charset="0"/>
                            </a:rPr>
                            <a:t> </a:t>
                          </a:r>
                          <a:endParaRPr lang="en-US" altLang="zh-CN" sz="1500" b="0" i="1">
                            <a:solidFill>
                              <a:srgbClr val="010000"/>
                            </a:solidFill>
                            <a:effectLst/>
                            <a:latin typeface="Times New Roman" panose="02020603050405020304" pitchFamily="48" charset="0"/>
                            <a:ea typeface="Cambria Math" panose="02040503050406030204" pitchFamily="1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20603050405020304" pitchFamily="48" charset="0"/>
                                          <a:ea typeface="宋体" panose="02010600030101010101" pitchFamily="2" charset="-122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20603050405020304" pitchFamily="48" charset="0"/>
                              <a:ea typeface="Cambria Math" panose="02040503050406030204" pitchFamily="18" charset="0"/>
                            </a:rPr>
                            <a:t> </a:t>
                          </a:r>
                          <a:endParaRPr lang="en-US" altLang="zh-CN" sz="1500" b="0" i="1">
                            <a:solidFill>
                              <a:srgbClr val="010000"/>
                            </a:solidFill>
                            <a:effectLst/>
                            <a:latin typeface="Times New Roman" panose="02020603050405020304" pitchFamily="48" charset="0"/>
                            <a:ea typeface="Cambria Math" panose="02040503050406030204" pitchFamily="1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431800" indent="-43180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4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20603050405020304" pitchFamily="48" charset="0"/>
                                          <a:ea typeface="宋体" panose="02010600030101010101" pitchFamily="2" charset="-122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20603050405020304" pitchFamily="48" charset="0"/>
                              <a:ea typeface="Cambria Math" panose="02040503050406030204" pitchFamily="18" charset="0"/>
                            </a:rPr>
                            <a:t> </a:t>
                          </a:r>
                          <a:endParaRPr lang="en-US" altLang="zh-CN" sz="1500" b="0" i="1">
                            <a:solidFill>
                              <a:srgbClr val="010000"/>
                            </a:solidFill>
                            <a:effectLst/>
                            <a:latin typeface="Times New Roman" panose="02020603050405020304" pitchFamily="48" charset="0"/>
                            <a:ea typeface="Cambria Math" panose="02040503050406030204" pitchFamily="1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800" indent="-43180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20603050405020304" pitchFamily="48" charset="0"/>
                                          <a:ea typeface="宋体" panose="02010600030101010101" pitchFamily="2" charset="-122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20603050405020304" pitchFamily="48" charset="0"/>
                              <a:ea typeface="Cambria Math" panose="02040503050406030204" pitchFamily="18" charset="0"/>
                            </a:rPr>
                            <a:t> </a:t>
                          </a:r>
                          <a:endParaRPr lang="en-US" altLang="zh-CN" sz="1500" b="0" i="1">
                            <a:solidFill>
                              <a:srgbClr val="010000"/>
                            </a:solidFill>
                            <a:effectLst/>
                            <a:latin typeface="Times New Roman" panose="02020603050405020304" pitchFamily="48" charset="0"/>
                            <a:ea typeface="Cambria Math" panose="02040503050406030204" pitchFamily="1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976" name="yt_table_12976" title="H_167.02"/>
              <p:cNvGraphicFramePr>
                <a:graphicFrameLocks noGrp="1"/>
              </p:cNvGraphicFramePr>
              <p:nvPr/>
            </p:nvGraphicFramePr>
            <p:xfrm>
              <a:off x="540056" y="2450902"/>
              <a:ext cx="5626545" cy="2121154"/>
            </p:xfrm>
            <a:graphic>
              <a:graphicData uri="http://schemas.openxmlformats.org/drawingml/2006/table">
                <a:tbl>
                  <a:tblPr/>
                  <a:tblGrid>
                    <a:gridCol w="3148457"/>
                    <a:gridCol w="2478088"/>
                  </a:tblGrid>
                  <a:tr h="87693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</a:tr>
                  <a:tr h="8667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yt_shape_172361362340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77764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32" name="yt_shape_13032"/>
              <p:cNvSpPr txBox="1"/>
              <p:nvPr/>
            </p:nvSpPr>
            <p:spPr>
              <a:xfrm>
                <a:off x="540000" y="900000"/>
                <a:ext cx="6019277" cy="41561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26"/>
                    <a:ea typeface="宋体" panose="02010600030101010101" pitchFamily="2" charset="-122"/>
                  </a:rPr>
                  <a:t>11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anose="02020603050405020304" pitchFamily="26"/>
                    <a:ea typeface="宋体" panose="02010600030101010101" pitchFamily="2" charset="-122"/>
                  </a:rPr>
                  <a:t>用代入法解方程组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：</a:t>
                </a:r>
                <a:endParaRPr lang="zh-CN" altLang="zh-CN" sz="240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把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把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6"/>
                  <a:ea typeface="楷体" panose="02010609060101010101" pitchFamily="24" charset="-122"/>
                </a:endParaRPr>
              </a:p>
            </p:txBody>
          </p:sp>
        </mc:Choice>
        <mc:Fallback>
          <p:sp>
            <p:nvSpPr>
              <p:cNvPr id="13032" name="yt_shape_130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19277" cy="4156138"/>
              </a:xfrm>
              <a:prstGeom prst="rect">
                <a:avLst/>
              </a:prstGeom>
              <a:blipFill rotWithShape="1">
                <a:blip r:embed="rId1"/>
                <a:stretch>
                  <a:fillRect l="-4" t="-5" r="6" b="-1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2758649"/>
                <a:ext cx="40170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8649"/>
                <a:ext cx="4017073" cy="766077"/>
              </a:xfrm>
              <a:prstGeom prst="rect">
                <a:avLst/>
              </a:prstGeom>
              <a:blipFill rotWithShape="1">
                <a:blip r:embed="rId2"/>
                <a:stretch>
                  <a:fillRect l="-10" t="-27" r="12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9989" y="3431114"/>
                <a:ext cx="58458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把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29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1114"/>
                <a:ext cx="5845873" cy="766077"/>
              </a:xfrm>
              <a:prstGeom prst="rect">
                <a:avLst/>
              </a:prstGeom>
              <a:blipFill rotWithShape="1">
                <a:blip r:embed="rId3"/>
                <a:stretch>
                  <a:fillRect l="-7" t="-27" r="8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449989" y="4103579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49989" y="4579067"/>
                <a:ext cx="614114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79067"/>
                <a:ext cx="6141148" cy="1154189"/>
              </a:xfrm>
              <a:prstGeom prst="rect">
                <a:avLst/>
              </a:prstGeom>
              <a:blipFill rotWithShape="1">
                <a:blip r:embed="rId4"/>
                <a:stretch>
                  <a:fillRect l="-7" t="-7" r="8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41" name="yt_shape_13041"/>
              <p:cNvSpPr txBox="1"/>
              <p:nvPr/>
            </p:nvSpPr>
            <p:spPr>
              <a:xfrm>
                <a:off x="540000" y="900000"/>
                <a:ext cx="5697072" cy="50053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方程组变形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③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④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6"/>
                  <a:ea typeface="楷体" panose="02010609060101010101" pitchFamily="24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6"/>
                  <a:ea typeface="楷体" panose="02010609060101010101" pitchFamily="24" charset="-122"/>
                </a:endParaRPr>
              </a:p>
            </p:txBody>
          </p:sp>
        </mc:Choice>
        <mc:Fallback>
          <p:sp>
            <p:nvSpPr>
              <p:cNvPr id="13041" name="yt_shape_130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97072" cy="5005345"/>
              </a:xfrm>
              <a:prstGeom prst="rect">
                <a:avLst/>
              </a:prstGeom>
              <a:blipFill rotWithShape="1">
                <a:blip r:embed="rId1"/>
                <a:stretch>
                  <a:fillRect l="-4" t="-4" r="-1715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2088142"/>
                <a:ext cx="5322316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方程组变形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③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④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88142"/>
                <a:ext cx="5322316" cy="1328560"/>
              </a:xfrm>
              <a:prstGeom prst="rect">
                <a:avLst/>
              </a:prstGeom>
              <a:blipFill rotWithShape="1">
                <a:blip r:embed="rId2"/>
                <a:stretch>
                  <a:fillRect l="-8" t="-20" r="-2419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/>
          <p:nvPr/>
        </p:nvSpPr>
        <p:spPr>
          <a:xfrm>
            <a:off x="449989" y="3323090"/>
            <a:ext cx="582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89" y="3798578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989" y="4274066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49989" y="4749554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49554"/>
                <a:ext cx="1982026" cy="1154189"/>
              </a:xfrm>
              <a:prstGeom prst="rect">
                <a:avLst/>
              </a:prstGeom>
              <a:blipFill rotWithShape="1">
                <a:blip r:embed="rId3"/>
                <a:stretch>
                  <a:fillRect l="-21" t="-34" r="30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49" name="yt_shape_13049"/>
              <p:cNvSpPr txBox="1"/>
              <p:nvPr/>
            </p:nvSpPr>
            <p:spPr>
              <a:xfrm>
                <a:off x="540119" y="900000"/>
                <a:ext cx="11492915" cy="50817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安徽省六安第一中学单元卷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  <a:sym typeface="_⨹_8_912f0"/>
                  </a:rPr>
                  <a:t>的二元一次方程组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18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解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互为相反数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6"/>
                  <a:ea typeface="楷体" panose="02010609060101010101" pitchFamily="24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可得关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的二元一次方程组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6"/>
                  <a:ea typeface="楷体" panose="02010609060101010101" pitchFamily="24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6"/>
                  <a:ea typeface="楷体" panose="02010609060101010101" pitchFamily="24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故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049" name="yt_shape_130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081712"/>
              </a:xfrm>
              <a:prstGeom prst="rect">
                <a:avLst/>
              </a:prstGeom>
              <a:blipFill rotWithShape="1">
                <a:blip r:embed="rId1"/>
                <a:stretch>
                  <a:fillRect l="-3" t="-4" r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450108" y="2389259"/>
            <a:ext cx="582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50108" y="2864747"/>
                <a:ext cx="492582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将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64747"/>
                <a:ext cx="4925822" cy="1154189"/>
              </a:xfrm>
              <a:prstGeom prst="rect">
                <a:avLst/>
              </a:prstGeom>
              <a:blipFill rotWithShape="1">
                <a:blip r:embed="rId2"/>
                <a:stretch>
                  <a:fillRect l="-11" t="-23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450108" y="3925324"/>
            <a:ext cx="468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可得关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的二元一次方程组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50108" y="4400812"/>
                <a:ext cx="50036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00812"/>
                <a:ext cx="5003673" cy="1154189"/>
              </a:xfrm>
              <a:prstGeom prst="rect">
                <a:avLst/>
              </a:prstGeom>
              <a:blipFill rotWithShape="1">
                <a:blip r:embed="rId3"/>
                <a:stretch>
                  <a:fillRect l="-11" t="-23" r="-893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450108" y="5461390"/>
            <a:ext cx="21723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4" name="yt_shape_1305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3053" name="yt_image_13053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056" name="yt_shape_13056"/>
              <p:cNvSpPr txBox="1"/>
              <p:nvPr/>
            </p:nvSpPr>
            <p:spPr>
              <a:xfrm>
                <a:off x="540119" y="1431377"/>
                <a:ext cx="11492915" cy="24296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运算能力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黑体" panose="02010609060101010101" pitchFamily="24" charset="-122"/>
                  </a:rPr>
                  <a:t>【数学问题】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anose="02020603050405020304" pitchFamily="26"/>
                  <a:ea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黑体" panose="02010609060101010101" pitchFamily="24" charset="-122"/>
                  </a:rPr>
                  <a:t>【思路分析】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榕榕观察后发现方程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的左边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是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而方程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的括号里也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是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_⨹_1_f76e2"/>
                  </a:rPr>
                  <a:t>＋</a:t>
                </a:r>
                <a:b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</a:b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她想到可以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把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视为一个整体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把方程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直接代入到方程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中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这样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  <a:sym typeface="_⨹_2_6538e"/>
                  </a:rPr>
                  <a:t>就可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以将方程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直接转化为一元一次方程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从而达到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消元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的目的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黑体" panose="02010609060101010101" pitchFamily="24" charset="-122"/>
                  </a:rPr>
                  <a:t>【完成解答】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请你按照榕榕的思路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完成解方程组的过程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anose="02020603050405020304" pitchFamily="26"/>
                  <a:ea typeface="宋体" panose="02010600030101010101" pitchFamily="2" charset="-122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056" name="yt_shape_130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2429671"/>
              </a:xfrm>
              <a:prstGeom prst="rect">
                <a:avLst/>
              </a:prstGeom>
              <a:blipFill rotWithShape="1">
                <a:blip r:embed="rId2"/>
                <a:stretch>
                  <a:fillRect l="-3" t="-4" r="4" b="-8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479376" y="3868822"/>
            <a:ext cx="5744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376" y="4376739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9376" y="4852227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9376" y="5327715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79376" y="5803203"/>
                <a:ext cx="3810826" cy="8661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所以方程组的解为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803203"/>
                <a:ext cx="3810826" cy="866157"/>
              </a:xfrm>
              <a:prstGeom prst="rect">
                <a:avLst/>
              </a:prstGeom>
              <a:blipFill rotWithShape="1">
                <a:blip r:embed="rId3"/>
                <a:stretch>
                  <a:fillRect l="-15" t="-66" r="4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056"/>
              <p:cNvSpPr txBox="1"/>
              <p:nvPr/>
            </p:nvSpPr>
            <p:spPr>
              <a:xfrm>
                <a:off x="540119" y="671181"/>
                <a:ext cx="11492915" cy="12340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黑体" panose="02010609060101010101" pitchFamily="24" charset="-122"/>
                  </a:rPr>
                  <a:t>【迁移运用】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请你按照上述方法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6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anose="02020603050405020304" pitchFamily="26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30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71181"/>
                <a:ext cx="11492915" cy="1234078"/>
              </a:xfrm>
              <a:prstGeom prst="rect">
                <a:avLst/>
              </a:prstGeom>
              <a:blipFill rotWithShape="1">
                <a:blip r:embed="rId1"/>
                <a:stretch>
                  <a:fillRect l="-3" t="-50" r="4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449988" y="1679292"/>
            <a:ext cx="40618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原方程组整理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449989" y="2154780"/>
                <a:ext cx="4301109" cy="11935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）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54780"/>
                <a:ext cx="4301109" cy="1193584"/>
              </a:xfrm>
              <a:prstGeom prst="rect">
                <a:avLst/>
              </a:prstGeom>
              <a:blipFill rotWithShape="1">
                <a:blip r:embed="rId2"/>
                <a:stretch>
                  <a:fillRect l="-10" t="-19" r="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449989" y="3389728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9989" y="3865216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9989" y="4340704"/>
            <a:ext cx="4602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60773" y="4847644"/>
                <a:ext cx="17009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773" y="4847644"/>
                <a:ext cx="1700911" cy="767474"/>
              </a:xfrm>
              <a:prstGeom prst="rect">
                <a:avLst/>
              </a:prstGeom>
              <a:blipFill rotWithShape="1">
                <a:blip r:embed="rId3"/>
                <a:stretch>
                  <a:fillRect l="-23" t="-7" r="8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60773" y="5521506"/>
                <a:ext cx="4411091" cy="12516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773" y="5521506"/>
                <a:ext cx="4411091" cy="1251603"/>
              </a:xfrm>
              <a:prstGeom prst="rect">
                <a:avLst/>
              </a:prstGeom>
              <a:blipFill rotWithShape="1">
                <a:blip r:embed="rId4"/>
                <a:stretch>
                  <a:fillRect l="-9" t="-14" r="3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5" name="yt_shape_13075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名师点睛</a:t>
            </a:r>
            <a:endParaRPr lang="zh-CN" altLang="zh-CN" sz="2400" b="1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利用代入消元法解二元一次方程组的关键是找准代入式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9_cf01f"/>
              </a:rPr>
              <a:t>在方程组中选择一个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系数较简单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尤其是未知数前的系数为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11_f61ad"/>
              </a:rPr>
              <a:t>进行变形后代入另一个方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从而消元求出方程组的解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4" charset="-122"/>
                <a:ea typeface="黑体" panose="02010609060101010101" pitchFamily="24" charset="-122"/>
                <a:cs typeface="+mn-cs"/>
              </a:rPr>
              <a:t>课件使用说明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4" charset="-122"/>
              <a:ea typeface="黑体" panose="02010609060101010101" pitchFamily="24" charset="-122"/>
              <a:cs typeface="+mn-cs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77" name="yt_shape_12977"/>
              <p:cNvSpPr txBox="1"/>
              <p:nvPr/>
            </p:nvSpPr>
            <p:spPr>
              <a:xfrm>
                <a:off x="540000" y="900000"/>
                <a:ext cx="5346913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的解是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2977" name="yt_shape_129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46913" cy="1070934"/>
              </a:xfrm>
              <a:prstGeom prst="rect">
                <a:avLst/>
              </a:prstGeom>
              <a:blipFill rotWithShape="1">
                <a:blip r:embed="rId1"/>
                <a:stretch>
                  <a:fillRect l="-5" t="-19" r="-1203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79" name="yt_table_12979" title="H_167.02"/>
              <p:cNvGraphicFramePr>
                <a:graphicFrameLocks noGrp="1"/>
              </p:cNvGraphicFramePr>
              <p:nvPr/>
            </p:nvGraphicFramePr>
            <p:xfrm>
              <a:off x="540056" y="2021722"/>
              <a:ext cx="5364734" cy="2121154"/>
            </p:xfrm>
            <a:graphic>
              <a:graphicData uri="http://schemas.openxmlformats.org/drawingml/2006/table">
                <a:tbl>
                  <a:tblPr/>
                  <a:tblGrid>
                    <a:gridCol w="3148457"/>
                    <a:gridCol w="2216277"/>
                  </a:tblGrid>
                  <a:tr h="370840"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20603050405020304" pitchFamily="48" charset="0"/>
                                          <a:ea typeface="宋体" panose="02010600030101010101" pitchFamily="2" charset="-122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20603050405020304" pitchFamily="48" charset="0"/>
                              <a:ea typeface="Cambria Math" panose="02040503050406030204" pitchFamily="18" charset="0"/>
                            </a:rPr>
                            <a:t> </a:t>
                          </a:r>
                          <a:endParaRPr lang="en-US" altLang="zh-CN" sz="1500" b="0" i="1">
                            <a:solidFill>
                              <a:srgbClr val="010000"/>
                            </a:solidFill>
                            <a:effectLst/>
                            <a:latin typeface="Times New Roman" panose="02020603050405020304" pitchFamily="48" charset="0"/>
                            <a:ea typeface="Cambria Math" panose="02040503050406030204" pitchFamily="1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20603050405020304" pitchFamily="48" charset="0"/>
                                          <a:ea typeface="宋体" panose="02010600030101010101" pitchFamily="2" charset="-122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20603050405020304" pitchFamily="48" charset="0"/>
                              <a:ea typeface="Cambria Math" panose="02040503050406030204" pitchFamily="18" charset="0"/>
                            </a:rPr>
                            <a:t> </a:t>
                          </a:r>
                          <a:endParaRPr lang="en-US" altLang="zh-CN" sz="1500" b="0" i="1">
                            <a:solidFill>
                              <a:srgbClr val="010000"/>
                            </a:solidFill>
                            <a:effectLst/>
                            <a:latin typeface="Times New Roman" panose="02020603050405020304" pitchFamily="48" charset="0"/>
                            <a:ea typeface="Cambria Math" panose="02040503050406030204" pitchFamily="1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431800" indent="-43180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20603050405020304" pitchFamily="48" charset="0"/>
                                          <a:ea typeface="宋体" panose="02010600030101010101" pitchFamily="2" charset="-122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20603050405020304" pitchFamily="48" charset="0"/>
                              <a:ea typeface="Cambria Math" panose="02040503050406030204" pitchFamily="18" charset="0"/>
                            </a:rPr>
                            <a:t> </a:t>
                          </a:r>
                          <a:endParaRPr lang="en-US" altLang="zh-CN" sz="1500" b="0" i="1">
                            <a:solidFill>
                              <a:srgbClr val="010000"/>
                            </a:solidFill>
                            <a:effectLst/>
                            <a:latin typeface="Times New Roman" panose="02020603050405020304" pitchFamily="48" charset="0"/>
                            <a:ea typeface="Cambria Math" panose="02040503050406030204" pitchFamily="1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800" indent="-43180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3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20603050405020304" pitchFamily="48" charset="0"/>
                                          <a:ea typeface="宋体" panose="02010600030101010101" pitchFamily="2" charset="-122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20603050405020304" pitchFamily="48" charset="0"/>
                              <a:ea typeface="Cambria Math" panose="02040503050406030204" pitchFamily="18" charset="0"/>
                            </a:rPr>
                            <a:t> </a:t>
                          </a:r>
                          <a:endParaRPr lang="en-US" altLang="zh-CN" sz="1500" b="0" i="1">
                            <a:solidFill>
                              <a:srgbClr val="010000"/>
                            </a:solidFill>
                            <a:effectLst/>
                            <a:latin typeface="Times New Roman" panose="02020603050405020304" pitchFamily="48" charset="0"/>
                            <a:ea typeface="Cambria Math" panose="02040503050406030204" pitchFamily="1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979" name="yt_table_12979" title="H_167.02"/>
              <p:cNvGraphicFramePr>
                <a:graphicFrameLocks noGrp="1"/>
              </p:cNvGraphicFramePr>
              <p:nvPr/>
            </p:nvGraphicFramePr>
            <p:xfrm>
              <a:off x="540056" y="2021722"/>
              <a:ext cx="5364734" cy="2121154"/>
            </p:xfrm>
            <a:graphic>
              <a:graphicData uri="http://schemas.openxmlformats.org/drawingml/2006/table">
                <a:tbl>
                  <a:tblPr/>
                  <a:tblGrid>
                    <a:gridCol w="3148457"/>
                    <a:gridCol w="2216277"/>
                  </a:tblGrid>
                  <a:tr h="8667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</a:tr>
                  <a:tr h="8667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文本框 1"/>
          <p:cNvSpPr txBox="1"/>
          <p:nvPr/>
        </p:nvSpPr>
        <p:spPr>
          <a:xfrm>
            <a:off x="4932391" y="978667"/>
            <a:ext cx="3832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0" name="yt_shape_12980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用一个数表示另一个未知数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2981" name="yt_shape_12981"/>
          <p:cNvSpPr txBox="1"/>
          <p:nvPr/>
        </p:nvSpPr>
        <p:spPr>
          <a:xfrm>
            <a:off x="540000" y="1389434"/>
            <a:ext cx="101550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将方程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转化为用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的式子表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82" name="yt_table_12982" title="H_83.41504"/>
              <p:cNvGraphicFramePr>
                <a:graphicFrameLocks noGrp="1"/>
              </p:cNvGraphicFramePr>
              <p:nvPr/>
            </p:nvGraphicFramePr>
            <p:xfrm>
              <a:off x="540056" y="1868737"/>
              <a:ext cx="5989955" cy="1059371"/>
            </p:xfrm>
            <a:graphic>
              <a:graphicData uri="http://schemas.openxmlformats.org/drawingml/2006/table">
                <a:tbl>
                  <a:tblPr/>
                  <a:tblGrid>
                    <a:gridCol w="3627755"/>
                    <a:gridCol w="2362200"/>
                  </a:tblGrid>
                  <a:tr h="370840"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＝－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x</a:t>
                          </a:r>
                          <a:endParaRPr lang="en-US" altLang="zh-CN" sz="2400" b="0" i="1" u="none" spc="375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431800" indent="-43180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800" indent="-43180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20603050405020304" pitchFamily="48" charset="0"/>
                              <a:ea typeface="Cambria Math" panose="02040503050406030204" pitchFamily="18" charset="0"/>
                            </a:rPr>
                            <a:t> </a:t>
                          </a:r>
                          <a:endParaRPr lang="en-US" altLang="zh-CN" sz="1500" b="0" i="1">
                            <a:solidFill>
                              <a:srgbClr val="010000"/>
                            </a:solidFill>
                            <a:effectLst/>
                            <a:latin typeface="Times New Roman" panose="02020603050405020304" pitchFamily="48" charset="0"/>
                            <a:ea typeface="Cambria Math" panose="02040503050406030204" pitchFamily="1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982" name="yt_table_12982" title="H_83.41504"/>
              <p:cNvGraphicFramePr>
                <a:graphicFrameLocks noGrp="1"/>
              </p:cNvGraphicFramePr>
              <p:nvPr/>
            </p:nvGraphicFramePr>
            <p:xfrm>
              <a:off x="540056" y="1868737"/>
              <a:ext cx="5989955" cy="1059371"/>
            </p:xfrm>
            <a:graphic>
              <a:graphicData uri="http://schemas.openxmlformats.org/drawingml/2006/table">
                <a:tbl>
                  <a:tblPr/>
                  <a:tblGrid>
                    <a:gridCol w="3627755"/>
                    <a:gridCol w="2362200"/>
                  </a:tblGrid>
                  <a:tr h="370840"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＝－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310" indent="-44831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x</a:t>
                          </a:r>
                          <a:endParaRPr lang="en-US" altLang="zh-CN" sz="2400" b="0" i="1" u="none" spc="375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</a:tr>
                  <a:tr h="679450">
                    <a:tc>
                      <a:txBody>
                        <a:bodyPr/>
                        <a:lstStyle/>
                        <a:p>
                          <a:pPr marL="431800" indent="-431800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26"/>
                              <a:ea typeface="宋体" panose="02010600030101010101" pitchFamily="2" charset="-122"/>
                            </a:rPr>
                            <a:t>1</a:t>
                          </a:r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26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2983" name="yt_shape_12983"/>
          <p:cNvSpPr txBox="1"/>
          <p:nvPr/>
        </p:nvSpPr>
        <p:spPr>
          <a:xfrm>
            <a:off x="540000" y="2978662"/>
            <a:ext cx="47000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用含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或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的式子表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或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984" name="yt_shape_12984"/>
          <p:cNvSpPr txBox="1"/>
          <p:nvPr/>
        </p:nvSpPr>
        <p:spPr>
          <a:xfrm>
            <a:off x="540000" y="3457965"/>
            <a:ext cx="52386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12985" name="yt_shape_12985"/>
          <p:cNvSpPr txBox="1"/>
          <p:nvPr/>
        </p:nvSpPr>
        <p:spPr>
          <a:xfrm>
            <a:off x="540000" y="3937268"/>
            <a:ext cx="5227008" cy="6388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3" name="yt_shape_172361362348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7653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3352" y="3383412"/>
            <a:ext cx="1172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693377" y="3735250"/>
                <a:ext cx="960755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3377" y="3735250"/>
                <a:ext cx="960755" cy="726326"/>
              </a:xfrm>
              <a:prstGeom prst="rect">
                <a:avLst/>
              </a:prstGeom>
              <a:blipFill rotWithShape="1">
                <a:blip r:embed="rId3"/>
                <a:stretch>
                  <a:fillRect l="-10" t="-25" r="10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7" name="yt_shape_12987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用代入法解二元一次方程组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988" name="yt_shape_12988"/>
              <p:cNvSpPr txBox="1"/>
              <p:nvPr/>
            </p:nvSpPr>
            <p:spPr>
              <a:xfrm>
                <a:off x="540000" y="1389434"/>
                <a:ext cx="8482963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用代入法解方程组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代入正确的是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2988" name="yt_shape_129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8482963" cy="1070934"/>
              </a:xfrm>
              <a:prstGeom prst="rect">
                <a:avLst/>
              </a:prstGeom>
              <a:blipFill rotWithShape="1">
                <a:blip r:embed="rId1"/>
                <a:stretch>
                  <a:fillRect l="-3" t="-5" r="-431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90" name="yt_table_12990" title="H_74.88"/>
          <p:cNvGraphicFramePr>
            <a:graphicFrameLocks noGrp="1"/>
          </p:cNvGraphicFramePr>
          <p:nvPr/>
        </p:nvGraphicFramePr>
        <p:xfrm>
          <a:off x="540056" y="2511156"/>
          <a:ext cx="6475730" cy="950976"/>
        </p:xfrm>
        <a:graphic>
          <a:graphicData uri="http://schemas.openxmlformats.org/drawingml/2006/table">
            <a:tbl>
              <a:tblPr/>
              <a:tblGrid>
                <a:gridCol w="3703955"/>
                <a:gridCol w="2771775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992" name="yt_shape_12992"/>
              <p:cNvSpPr txBox="1"/>
              <p:nvPr/>
            </p:nvSpPr>
            <p:spPr>
              <a:xfrm>
                <a:off x="540119" y="3512710"/>
                <a:ext cx="11492915" cy="27980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用代入法解方程组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较简便的解题步骤是先把方程</a:t>
                </a:r>
                <a:r>
                  <a:rPr sz="6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100" spc="-100" dirty="0">
                    <a:latin typeface="Times New Roman" panose="02020603050405020304" pitchFamily="26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  <a:sym typeface="_⨹_2_4f3a5,isEnd"/>
                  </a:rPr>
                  <a:t>变形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                 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再将其代入方程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求得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然后再求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100" spc="-100" dirty="0">
                    <a:latin typeface="Times New Roman" panose="02020603050405020304" pitchFamily="26"/>
                  </a:rPr>
                  <a:t>⁠</a:t>
                </a:r>
                <a:b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由此得方程组的解是</a:t>
                </a:r>
                <a:r>
                  <a:rPr sz="5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100" spc="-100" dirty="0">
                    <a:latin typeface="Times New Roman" panose="02020603050405020304" pitchFamily="26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</p:txBody>
          </p:sp>
        </mc:Choice>
        <mc:Fallback>
          <p:sp>
            <p:nvSpPr>
              <p:cNvPr id="12992" name="yt_shape_129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12710"/>
                <a:ext cx="11492915" cy="2798074"/>
              </a:xfrm>
              <a:prstGeom prst="rect">
                <a:avLst/>
              </a:prstGeom>
              <a:blipFill rotWithShape="1">
                <a:blip r:embed="rId2"/>
                <a:stretch>
                  <a:fillRect l="-3" t="-19" r="4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6235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38112" y="1342628"/>
            <a:ext cx="3832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77000" y="3465904"/>
            <a:ext cx="789685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7333" y="4673105"/>
            <a:ext cx="226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39683" y="470085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16107" y="4673105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89496" y="4700852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4412508" y="4941168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2508" y="4941168"/>
                <a:ext cx="1677226" cy="1154189"/>
              </a:xfrm>
              <a:prstGeom prst="rect">
                <a:avLst/>
              </a:prstGeom>
              <a:blipFill rotWithShape="1">
                <a:blip r:embed="rId4"/>
                <a:stretch>
                  <a:fillRect l="-31" t="-20" r="5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95" name="yt_shape_12995"/>
              <p:cNvSpPr txBox="1"/>
              <p:nvPr/>
            </p:nvSpPr>
            <p:spPr>
              <a:xfrm>
                <a:off x="540000" y="900000"/>
                <a:ext cx="7440755" cy="53431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用代入法解方程组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6"/>
                  <a:ea typeface="楷体" panose="02010609060101010101" pitchFamily="24" charset="-122"/>
                </a:endParaRPr>
              </a:p>
            </p:txBody>
          </p:sp>
        </mc:Choice>
        <mc:Fallback>
          <p:sp>
            <p:nvSpPr>
              <p:cNvPr id="12995" name="yt_shape_129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40755" cy="5343129"/>
              </a:xfrm>
              <a:prstGeom prst="rect">
                <a:avLst/>
              </a:prstGeom>
              <a:blipFill rotWithShape="1">
                <a:blip r:embed="rId1"/>
                <a:stretch>
                  <a:fillRect l="-3" t="-4" r="-1074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449989" y="2563630"/>
            <a:ext cx="612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9989" y="3039118"/>
                <a:ext cx="18533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39118"/>
                <a:ext cx="1853311" cy="766077"/>
              </a:xfrm>
              <a:prstGeom prst="rect">
                <a:avLst/>
              </a:prstGeom>
              <a:blipFill rotWithShape="1">
                <a:blip r:embed="rId2"/>
                <a:stretch>
                  <a:fillRect l="-22" t="-1" r="8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9989" y="3711583"/>
                <a:ext cx="42885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1583"/>
                <a:ext cx="4288536" cy="766077"/>
              </a:xfrm>
              <a:prstGeom prst="rect">
                <a:avLst/>
              </a:prstGeom>
              <a:blipFill rotWithShape="1">
                <a:blip r:embed="rId3"/>
                <a:stretch>
                  <a:fillRect l="-10" t="-1" r="4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49989" y="4384048"/>
                <a:ext cx="2299844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4048"/>
                <a:ext cx="2299844" cy="1854213"/>
              </a:xfrm>
              <a:prstGeom prst="rect">
                <a:avLst/>
              </a:prstGeom>
              <a:blipFill rotWithShape="1">
                <a:blip r:embed="rId4"/>
                <a:stretch>
                  <a:fillRect l="-18" r="12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02" name="yt_shape_13002"/>
              <p:cNvSpPr txBox="1"/>
              <p:nvPr/>
            </p:nvSpPr>
            <p:spPr>
              <a:xfrm>
                <a:off x="540000" y="900000"/>
                <a:ext cx="5665012" cy="4062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6"/>
                  <a:ea typeface="楷体" panose="02010609060101010101" pitchFamily="24" charset="-122"/>
                </a:endParaRPr>
              </a:p>
            </p:txBody>
          </p:sp>
        </mc:Choice>
        <mc:Fallback>
          <p:sp>
            <p:nvSpPr>
              <p:cNvPr id="13002" name="yt_shape_130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65012" cy="4062394"/>
              </a:xfrm>
              <a:prstGeom prst="rect">
                <a:avLst/>
              </a:prstGeom>
              <a:blipFill rotWithShape="1">
                <a:blip r:embed="rId1"/>
                <a:stretch>
                  <a:fillRect l="-4" t="-5" r="-1707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449989" y="1913771"/>
            <a:ext cx="392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989" y="2389259"/>
            <a:ext cx="579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89" y="2864747"/>
            <a:ext cx="1613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989" y="3340235"/>
            <a:ext cx="377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49989" y="3815723"/>
                <a:ext cx="195840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5723"/>
                <a:ext cx="1958404" cy="1154189"/>
              </a:xfrm>
              <a:prstGeom prst="rect">
                <a:avLst/>
              </a:prstGeom>
              <a:blipFill rotWithShape="1">
                <a:blip r:embed="rId2"/>
                <a:stretch>
                  <a:fillRect l="-21" t="-1" r="24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9" name="yt_shape_13009"/>
          <p:cNvSpPr txBox="1"/>
          <p:nvPr/>
        </p:nvSpPr>
        <p:spPr>
          <a:xfrm>
            <a:off x="540000" y="900000"/>
            <a:ext cx="800219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运用整体代入思想时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没有添加括号而出错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989" y="853194"/>
            <a:ext cx="8104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黑体" panose="02010609060101010101" pitchFamily="24" charset="-122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黑体" panose="02010609060101010101" pitchFamily="24" charset="-122"/>
                <a:cs typeface="+mn-cs"/>
              </a:rPr>
              <a:t>运用整体代入思想时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黑体" panose="02010609060101010101" pitchFamily="24" charset="-122"/>
                <a:cs typeface="+mn-cs"/>
              </a:rPr>
              <a:t>没有添加括号而出错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010" name="yt_shape_13010"/>
              <p:cNvSpPr txBox="1"/>
              <p:nvPr/>
            </p:nvSpPr>
            <p:spPr>
              <a:xfrm>
                <a:off x="540119" y="1396252"/>
                <a:ext cx="11111999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代入消元法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代入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010" name="yt_shape_130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252"/>
                <a:ext cx="11111999" cy="1247008"/>
              </a:xfrm>
              <a:prstGeom prst="rect">
                <a:avLst/>
              </a:prstGeom>
              <a:blipFill rotWithShape="1">
                <a:blip r:embed="rId1"/>
                <a:stretch>
                  <a:fillRect l="-3" t="-42" r="-893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12" name="yt_table_13012" title="H_74.88"/>
          <p:cNvGraphicFramePr>
            <a:graphicFrameLocks noGrp="1"/>
          </p:cNvGraphicFramePr>
          <p:nvPr/>
        </p:nvGraphicFramePr>
        <p:xfrm>
          <a:off x="540056" y="2694048"/>
          <a:ext cx="7255193" cy="950976"/>
        </p:xfrm>
        <a:graphic>
          <a:graphicData uri="http://schemas.openxmlformats.org/drawingml/2006/table">
            <a:tbl>
              <a:tblPr/>
              <a:tblGrid>
                <a:gridCol w="4102418"/>
                <a:gridCol w="3152775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19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19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19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19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654875" y="1452368"/>
            <a:ext cx="400748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14" name="yt_shape_13014"/>
              <p:cNvSpPr txBox="1"/>
              <p:nvPr/>
            </p:nvSpPr>
            <p:spPr>
              <a:xfrm>
                <a:off x="540000" y="900000"/>
                <a:ext cx="5615320" cy="55798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黑体" panose="02010609060101010101" pitchFamily="24" charset="-122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6"/>
                  <a:ea typeface="楷体" panose="02010609060101010101" pitchFamily="24" charset="-122"/>
                </a:endParaRPr>
              </a:p>
            </p:txBody>
          </p:sp>
        </mc:Choice>
        <mc:Fallback>
          <p:sp>
            <p:nvSpPr>
              <p:cNvPr id="13014" name="yt_shape_130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15320" cy="5579861"/>
              </a:xfrm>
              <a:prstGeom prst="rect">
                <a:avLst/>
              </a:prstGeom>
              <a:blipFill rotWithShape="1">
                <a:blip r:embed="rId1"/>
                <a:stretch>
                  <a:fillRect l="-4" t="-4" r="-1658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449989" y="2371225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9989" y="2846713"/>
                <a:ext cx="57410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把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46713"/>
                <a:ext cx="5741098" cy="765061"/>
              </a:xfrm>
              <a:prstGeom prst="rect">
                <a:avLst/>
              </a:prstGeom>
              <a:blipFill rotWithShape="1">
                <a:blip r:embed="rId2"/>
                <a:stretch>
                  <a:fillRect l="-7" t="-1" r="8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9989" y="3518162"/>
                <a:ext cx="17009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8162"/>
                <a:ext cx="1700911" cy="765061"/>
              </a:xfrm>
              <a:prstGeom prst="rect">
                <a:avLst/>
              </a:prstGeom>
              <a:blipFill rotWithShape="1">
                <a:blip r:embed="rId3"/>
                <a:stretch>
                  <a:fillRect l="-24" t="-34" r="9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49989" y="4189611"/>
                <a:ext cx="39122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9611"/>
                <a:ext cx="3912298" cy="765061"/>
              </a:xfrm>
              <a:prstGeom prst="rect">
                <a:avLst/>
              </a:prstGeom>
              <a:blipFill rotWithShape="1">
                <a:blip r:embed="rId4"/>
                <a:stretch>
                  <a:fillRect l="-10" t="-67" r="12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49989" y="4861060"/>
                <a:ext cx="1972692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1060"/>
                <a:ext cx="1972692" cy="1611643"/>
              </a:xfrm>
              <a:prstGeom prst="rect">
                <a:avLst/>
              </a:prstGeom>
              <a:blipFill rotWithShape="1">
                <a:blip r:embed="rId5"/>
                <a:stretch>
                  <a:fillRect l="-21" t="-8" r="8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4" name="yt_shape_1302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3023" name="yt_image_13023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026" name="yt_shape_13026"/>
              <p:cNvSpPr txBox="1"/>
              <p:nvPr/>
            </p:nvSpPr>
            <p:spPr>
              <a:xfrm>
                <a:off x="540119" y="1482165"/>
                <a:ext cx="11492915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定远县范岗中学单元卷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是方程组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  <a:sym typeface="_⨹_1_5da9f"/>
                  </a:rPr>
                  <a:t>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则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026" name="yt_shape_130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499449"/>
              </a:xfrm>
              <a:prstGeom prst="rect">
                <a:avLst/>
              </a:prstGeom>
              <a:blipFill rotWithShape="1">
                <a:blip r:embed="rId2"/>
                <a:stretch>
                  <a:fillRect l="-3" t="-5" r="4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28" name="yt_table_13028" title="H_37.44"/>
          <p:cNvGraphicFramePr>
            <a:graphicFrameLocks noGrp="1"/>
          </p:cNvGraphicFramePr>
          <p:nvPr/>
        </p:nvGraphicFramePr>
        <p:xfrm>
          <a:off x="540056" y="3032402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/>
                <a:gridCol w="2100580"/>
                <a:gridCol w="2100580"/>
                <a:gridCol w="14906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3030" name="yt_shape_13030"/>
          <p:cNvSpPr txBox="1"/>
          <p:nvPr/>
        </p:nvSpPr>
        <p:spPr>
          <a:xfrm>
            <a:off x="540000" y="3558574"/>
            <a:ext cx="10169451" cy="52229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若方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有公共解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 dirty="0">
                <a:latin typeface="Times New Roman" panose="02020603050405020304" pitchFamily="26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72871" y="24959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11489" y="351176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3382</Words>
  <Application>WPS 演示</Application>
  <PresentationFormat>宽屏</PresentationFormat>
  <Paragraphs>255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Finished</vt:lpstr>
      <vt:lpstr>Segoe Print</vt:lpstr>
      <vt:lpstr>黑体</vt:lpstr>
      <vt:lpstr>Cambria Math</vt:lpstr>
      <vt:lpstr>Times New Roman</vt:lpstr>
      <vt:lpstr>,isEnd</vt:lpstr>
      <vt:lpstr>_⨹_2_4f3a5,isEnd</vt:lpstr>
      <vt:lpstr>楷体</vt:lpstr>
      <vt:lpstr>_⨹_1_5da9f</vt:lpstr>
      <vt:lpstr>_⨹_8_912f0</vt:lpstr>
      <vt:lpstr>_⨹_1_f76e2</vt:lpstr>
      <vt:lpstr>_⨹_2_6538e</vt:lpstr>
      <vt:lpstr>_⨹_9_cf01f</vt:lpstr>
      <vt:lpstr>_⨹_11_f61ad</vt:lpstr>
      <vt:lpstr>微软雅黑</vt:lpstr>
      <vt:lpstr>Arial Unicode MS</vt:lpstr>
      <vt:lpstr>Calibri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Administrator</cp:lastModifiedBy>
  <cp:revision>14</cp:revision>
  <dcterms:created xsi:type="dcterms:W3CDTF">2024-08-14T05:26:00Z</dcterms:created>
  <dcterms:modified xsi:type="dcterms:W3CDTF">2025-06-20T06:41:46Z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A3D2DAF13E044C67A5AECFA2661B8942_13</vt:lpwstr>
  </property>
</Properties>
</file>