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5" r:id="rId4"/>
    <p:sldId id="306" r:id="rId5"/>
    <p:sldId id="308" r:id="rId6"/>
    <p:sldId id="309" r:id="rId7"/>
    <p:sldId id="312" r:id="rId8"/>
    <p:sldId id="314" r:id="rId9"/>
    <p:sldId id="315" r:id="rId10"/>
    <p:sldId id="316" r:id="rId11"/>
    <p:sldId id="256" r:id="rId12"/>
  </p:sldIdLst>
  <p:sldSz cx="12192000" cy="6858000"/>
  <p:notesSz cx="6858000" cy="9144000"/>
  <p:custDataLst>
    <p:tags r:id="rId13"/>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68"/>
    <p:restoredTop sz="94660"/>
  </p:normalViewPr>
  <p:slideViewPr>
    <p:cSldViewPr showGuides="1">
      <p:cViewPr varScale="1">
        <p:scale>
          <a:sx n="63" d="100"/>
          <a:sy n="63" d="100"/>
        </p:scale>
        <p:origin x="472" y="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gs" Target="tags/tag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2024/4/28</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2024/4/28</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pic>
        <p:nvPicPr>
          <p:cNvPr id="13807" name="yt_image_13807" title="H_41.85">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343534"/>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3809" name="yt_shape_13809"/>
          <p:cNvSpPr txBox="1"/>
          <p:nvPr/>
        </p:nvSpPr>
        <p:spPr>
          <a:xfrm>
            <a:off x="540000" y="1925699"/>
            <a:ext cx="427520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由三视图想象几何体</a:t>
            </a:r>
          </a:p>
        </p:txBody>
      </p:sp>
      <p:pic>
        <p:nvPicPr>
          <p:cNvPr id="13810" name="yt_image_13810" title="H_143.82">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494792" y="2753295"/>
            <a:ext cx="1638127" cy="1826514"/>
          </a:xfrm>
          <a:prstGeom prst="rect">
            <a:avLst/>
          </a:prstGeom>
          <a:noFill/>
          <a:extLst>
            <a:ext uri="{909E8E84-426E-40DD-AFC4-6F175D3DCCD1}">
              <a14:hiddenFill xmlns:a14="http://schemas.microsoft.com/office/drawing/2010/main">
                <a:solidFill>
                  <a:srgbClr val="FFFFFF"/>
                </a:solidFill>
              </a14:hiddenFill>
            </a:ext>
          </a:extLst>
        </p:spPr>
      </p:pic>
      <p:sp>
        <p:nvSpPr>
          <p:cNvPr id="13812" name="yt_shape_13812"/>
          <p:cNvSpPr txBox="1"/>
          <p:nvPr/>
        </p:nvSpPr>
        <p:spPr>
          <a:xfrm>
            <a:off x="554416" y="2530310"/>
            <a:ext cx="8207375"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一个几何体的三视图如图所示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则这个几何体是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813" name="yt_table_1381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0653513"/>
              </p:ext>
            </p:extLst>
          </p:nvPr>
        </p:nvGraphicFramePr>
        <p:xfrm>
          <a:off x="554463" y="3009613"/>
          <a:ext cx="4675506" cy="950976"/>
        </p:xfrm>
        <a:graphic>
          <a:graphicData uri="http://schemas.openxmlformats.org/drawingml/2006/table">
            <a:tbl>
              <a:tblPr/>
              <a:tblGrid>
                <a:gridCol w="2803843">
                  <a:extLst>
                    <a:ext uri="{9D8B030D-6E8A-4147-A177-3AD203B41FA5}">
                      <a16:colId xmlns:a16="http://schemas.microsoft.com/office/drawing/2014/main" val="10632"/>
                    </a:ext>
                  </a:extLst>
                </a:gridCol>
                <a:gridCol w="1871663">
                  <a:extLst>
                    <a:ext uri="{9D8B030D-6E8A-4147-A177-3AD203B41FA5}">
                      <a16:colId xmlns:a16="http://schemas.microsoft.com/office/drawing/2014/main" val="10633"/>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Times New Roman" pitchFamily="24"/>
                          <a:ea typeface="宋体" pitchFamily="24"/>
                        </a:rPr>
                        <a:t>三棱锥</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Times New Roman" pitchFamily="24"/>
                          <a:ea typeface="宋体" pitchFamily="24"/>
                        </a:rPr>
                        <a:t>三棱柱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7"/>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Times New Roman" pitchFamily="24"/>
                          <a:ea typeface="宋体" pitchFamily="24"/>
                        </a:rPr>
                        <a:t>圆柱</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Times New Roman" pitchFamily="24"/>
                          <a:ea typeface="宋体" pitchFamily="24"/>
                        </a:rPr>
                        <a:t>长方体</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8"/>
                  </a:ext>
                </a:extLst>
              </a:tr>
            </a:tbl>
          </a:graphicData>
        </a:graphic>
      </p:graphicFrame>
      <p:pic>
        <p:nvPicPr>
          <p:cNvPr id="3" name="yt_shape_1714269455366" title="H_26.259764">
            <a:extLst>
              <a:ext uri="{FF2B5EF4-FFF2-40B4-BE49-F238E27FC236}">
                <a16:creationId xmlns:a16="http://schemas.microsoft.com/office/drawing/2014/main" id="{3B4F4185-3166-8D30-E212-3A587E322E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976152"/>
            <a:ext cx="1186052" cy="333499"/>
          </a:xfrm>
          <a:prstGeom prst="rect">
            <a:avLst/>
          </a:prstGeom>
        </p:spPr>
      </p:pic>
      <p:sp>
        <p:nvSpPr>
          <p:cNvPr id="2" name="文本框 1">
            <a:extLst>
              <a:ext uri="{FF2B5EF4-FFF2-40B4-BE49-F238E27FC236}">
                <a16:creationId xmlns:a16="http://schemas.microsoft.com/office/drawing/2014/main" id="{6C7D1E12-EC68-442C-955E-4FAA34D66423}"/>
              </a:ext>
            </a:extLst>
          </p:cNvPr>
          <p:cNvSpPr txBox="1"/>
          <p:nvPr/>
        </p:nvSpPr>
        <p:spPr>
          <a:xfrm>
            <a:off x="7779605" y="248350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5" name="yt_shape_13815"/>
          <p:cNvSpPr txBox="1"/>
          <p:nvPr/>
        </p:nvSpPr>
        <p:spPr>
          <a:xfrm>
            <a:off x="540000" y="1891394"/>
            <a:ext cx="976389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长沙市中考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某个几何体的三视图如图所示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该几何体是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3816" name="yt_image_1381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21945" y="2879952"/>
            <a:ext cx="1345190" cy="1536192"/>
          </a:xfrm>
          <a:prstGeom prst="rect">
            <a:avLst/>
          </a:prstGeom>
          <a:noFill/>
          <a:extLst>
            <a:ext uri="{909E8E84-426E-40DD-AFC4-6F175D3DCCD1}">
              <a14:hiddenFill xmlns:a14="http://schemas.microsoft.com/office/drawing/2010/main">
                <a:solidFill>
                  <a:srgbClr val="FFFFFF"/>
                </a:solidFill>
              </a14:hiddenFill>
            </a:ext>
          </a:extLst>
        </p:spPr>
      </p:pic>
      <p:pic>
        <p:nvPicPr>
          <p:cNvPr id="13818" name="yt_image_1381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55004" y="4262066"/>
            <a:ext cx="370060" cy="602361"/>
          </a:xfrm>
          <a:prstGeom prst="rect">
            <a:avLst/>
          </a:prstGeom>
          <a:noFill/>
          <a:extLst>
            <a:ext uri="{909E8E84-426E-40DD-AFC4-6F175D3DCCD1}">
              <a14:hiddenFill xmlns:a14="http://schemas.microsoft.com/office/drawing/2010/main">
                <a:solidFill>
                  <a:srgbClr val="FFFFFF"/>
                </a:solidFill>
              </a14:hiddenFill>
            </a:ext>
          </a:extLst>
        </p:spPr>
      </p:pic>
      <p:pic>
        <p:nvPicPr>
          <p:cNvPr id="13819" name="yt_image_1381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319231" y="4294070"/>
            <a:ext cx="344928" cy="570357"/>
          </a:xfrm>
          <a:prstGeom prst="rect">
            <a:avLst/>
          </a:prstGeom>
          <a:noFill/>
          <a:extLst>
            <a:ext uri="{909E8E84-426E-40DD-AFC4-6F175D3DCCD1}">
              <a14:hiddenFill xmlns:a14="http://schemas.microsoft.com/office/drawing/2010/main">
                <a:solidFill>
                  <a:srgbClr val="FFFFFF"/>
                </a:solidFill>
              </a14:hiddenFill>
            </a:ext>
          </a:extLst>
        </p:spPr>
      </p:pic>
      <p:pic>
        <p:nvPicPr>
          <p:cNvPr id="13820" name="yt_image_1382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2049919" y="4262066"/>
            <a:ext cx="370060" cy="602361"/>
          </a:xfrm>
          <a:prstGeom prst="rect">
            <a:avLst/>
          </a:prstGeom>
          <a:noFill/>
          <a:extLst>
            <a:ext uri="{909E8E84-426E-40DD-AFC4-6F175D3DCCD1}">
              <a14:hiddenFill xmlns:a14="http://schemas.microsoft.com/office/drawing/2010/main">
                <a:solidFill>
                  <a:srgbClr val="FFFFFF"/>
                </a:solidFill>
              </a14:hiddenFill>
            </a:ext>
          </a:extLst>
        </p:spPr>
      </p:pic>
      <p:pic>
        <p:nvPicPr>
          <p:cNvPr id="13821" name="yt_image_1382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2786576" y="4327217"/>
            <a:ext cx="404931" cy="537210"/>
          </a:xfrm>
          <a:prstGeom prst="rect">
            <a:avLst/>
          </a:prstGeom>
          <a:noFill/>
          <a:extLst>
            <a:ext uri="{909E8E84-426E-40DD-AFC4-6F175D3DCCD1}">
              <a14:hiddenFill xmlns:a14="http://schemas.microsoft.com/office/drawing/2010/main">
                <a:solidFill>
                  <a:srgbClr val="FFFFFF"/>
                </a:solidFill>
              </a14:hiddenFill>
            </a:ext>
          </a:extLst>
        </p:spPr>
      </p:pic>
      <p:sp>
        <p:nvSpPr>
          <p:cNvPr id="13824" name="yt_shape_13824"/>
          <p:cNvSpPr txBox="1"/>
          <p:nvPr/>
        </p:nvSpPr>
        <p:spPr>
          <a:xfrm>
            <a:off x="540000" y="4864427"/>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3825" name="yt_shape_13825"/>
          <p:cNvSpPr txBox="1"/>
          <p:nvPr/>
        </p:nvSpPr>
        <p:spPr>
          <a:xfrm>
            <a:off x="1300068" y="4864427"/>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3826" name="yt_shape_13826"/>
          <p:cNvSpPr txBox="1"/>
          <p:nvPr/>
        </p:nvSpPr>
        <p:spPr>
          <a:xfrm>
            <a:off x="2043322" y="4864427"/>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3827" name="yt_shape_13827"/>
          <p:cNvSpPr txBox="1"/>
          <p:nvPr/>
        </p:nvSpPr>
        <p:spPr>
          <a:xfrm>
            <a:off x="2789007" y="4864427"/>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2" name="文本框 1">
            <a:extLst>
              <a:ext uri="{FF2B5EF4-FFF2-40B4-BE49-F238E27FC236}">
                <a16:creationId xmlns:a16="http://schemas.microsoft.com/office/drawing/2014/main" id="{C881F6FD-6446-C63C-E99B-E8B3AC789D0E}"/>
              </a:ext>
            </a:extLst>
          </p:cNvPr>
          <p:cNvSpPr txBox="1"/>
          <p:nvPr/>
        </p:nvSpPr>
        <p:spPr>
          <a:xfrm>
            <a:off x="9289189" y="184458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28" name="yt_shape_13828"/>
          <p:cNvSpPr txBox="1"/>
          <p:nvPr/>
        </p:nvSpPr>
        <p:spPr>
          <a:xfrm>
            <a:off x="540000" y="1823906"/>
            <a:ext cx="396743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几何体的相关计算</a:t>
            </a:r>
          </a:p>
        </p:txBody>
      </p:sp>
      <p:pic>
        <p:nvPicPr>
          <p:cNvPr id="13829" name="yt_image_13829" title="H_155.0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03875" y="3284984"/>
            <a:ext cx="1584250" cy="1969389"/>
          </a:xfrm>
          <a:prstGeom prst="rect">
            <a:avLst/>
          </a:prstGeom>
          <a:noFill/>
          <a:extLst>
            <a:ext uri="{909E8E84-426E-40DD-AFC4-6F175D3DCCD1}">
              <a14:hiddenFill xmlns:a14="http://schemas.microsoft.com/office/drawing/2010/main">
                <a:solidFill>
                  <a:srgbClr val="FFFFFF"/>
                </a:solidFill>
              </a14:hiddenFill>
            </a:ext>
          </a:extLst>
        </p:spPr>
      </p:pic>
      <p:sp>
        <p:nvSpPr>
          <p:cNvPr id="13831" name="yt_shape_13831"/>
          <p:cNvSpPr txBox="1"/>
          <p:nvPr/>
        </p:nvSpPr>
        <p:spPr>
          <a:xfrm>
            <a:off x="540120" y="276269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贺州市中考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如图是某几何体的三视图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则该几何体的体积为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e68aa,isEnd"/>
              </a:rPr>
              <a:t>表面积</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pic>
        <p:nvPicPr>
          <p:cNvPr id="3" name="yt_shape_1714269455435" title="H_26.259764">
            <a:extLst>
              <a:ext uri="{FF2B5EF4-FFF2-40B4-BE49-F238E27FC236}">
                <a16:creationId xmlns:a16="http://schemas.microsoft.com/office/drawing/2014/main" id="{D1DD6D71-4024-0E33-F359-B20D9F2D9D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874359"/>
            <a:ext cx="1186052" cy="333499"/>
          </a:xfrm>
          <a:prstGeom prst="rect">
            <a:avLst/>
          </a:prstGeom>
        </p:spPr>
      </p:pic>
      <p:sp>
        <p:nvSpPr>
          <p:cNvPr id="2" name="文本框 1">
            <a:extLst>
              <a:ext uri="{FF2B5EF4-FFF2-40B4-BE49-F238E27FC236}">
                <a16:creationId xmlns:a16="http://schemas.microsoft.com/office/drawing/2014/main" id="{BD24EFD5-DA3B-913C-00FD-6319357B3565}"/>
              </a:ext>
            </a:extLst>
          </p:cNvPr>
          <p:cNvSpPr txBox="1"/>
          <p:nvPr/>
        </p:nvSpPr>
        <p:spPr>
          <a:xfrm>
            <a:off x="9594108" y="2715884"/>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157CEB2D-AA1C-5FC9-8430-28A49C136E74}"/>
              </a:ext>
            </a:extLst>
          </p:cNvPr>
          <p:cNvSpPr txBox="1"/>
          <p:nvPr/>
        </p:nvSpPr>
        <p:spPr>
          <a:xfrm>
            <a:off x="1059709" y="3191373"/>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32" name="yt_shape_13832"/>
          <p:cNvSpPr txBox="1"/>
          <p:nvPr/>
        </p:nvSpPr>
        <p:spPr>
          <a:xfrm>
            <a:off x="540000" y="3402982"/>
            <a:ext cx="4616648"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rPr>
              <a:t>【易错易混】一题多解考虑不全面</a:t>
            </a:r>
          </a:p>
        </p:txBody>
      </p:sp>
      <p:sp>
        <p:nvSpPr>
          <p:cNvPr id="2" name="文本框 1">
            <a:extLst>
              <a:ext uri="{FF2B5EF4-FFF2-40B4-BE49-F238E27FC236}">
                <a16:creationId xmlns:a16="http://schemas.microsoft.com/office/drawing/2014/main" id="{E8FF24B1-D32F-2C1C-9F6B-563DC4662F43}"/>
              </a:ext>
            </a:extLst>
          </p:cNvPr>
          <p:cNvSpPr txBox="1"/>
          <p:nvPr/>
        </p:nvSpPr>
        <p:spPr>
          <a:xfrm>
            <a:off x="449989" y="3356176"/>
            <a:ext cx="47520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mn-cs"/>
              </a:rPr>
              <a:t>【易错易混】一题多解考虑不全面</a:t>
            </a:r>
            <a:endParaRPr lang="zh-CN" altLang="en-US" dirty="0">
              <a:solidFill>
                <a:srgbClr val="FF0000"/>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33" name="yt_shape_13833"/>
          <p:cNvSpPr txBox="1"/>
          <p:nvPr/>
        </p:nvSpPr>
        <p:spPr>
          <a:xfrm>
            <a:off x="540119" y="984176"/>
            <a:ext cx="11111999" cy="1308756"/>
          </a:xfrm>
          <a:prstGeom prst="rect">
            <a:avLst/>
          </a:prstGeom>
        </p:spPr>
        <p:txBody>
          <a:bodyPr vert="horz" wrap="square" lIns="0" tIns="0" rIns="0" bIns="0" rtlCol="0">
            <a:noAutofit/>
          </a:bodyPr>
          <a:lstStyle/>
          <a:p>
            <a:pPr eaLnBrk="1" latinLnBrk="0" hangingPunct="0">
              <a:lnSpc>
                <a:spcPct val="129999"/>
              </a:lnSpc>
            </a:pPr>
            <a:endParaRPr>
              <a:sym typeface=",isEnd"/>
            </a:endParaRPr>
          </a:p>
          <a:p>
            <a:pPr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Times New Roman" pitchFamily="24"/>
                <a:ea typeface="宋体" pitchFamily="24"/>
              </a:rPr>
              <a:t>如图所示是由若干个相同的小立方体搭成的几何体的俯视图和左视图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f9710,isEnd"/>
              </a:rPr>
              <a:t>则小立方</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体的个数有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4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宋体" pitchFamily="24"/>
                <a:sym typeface=",isEnd"/>
              </a:rPr>
              <a:t> </a:t>
            </a:r>
          </a:p>
        </p:txBody>
      </p:sp>
      <p:pic>
        <p:nvPicPr>
          <p:cNvPr id="13835" name="yt_image_13835" title="H_68.22">
            <a:extLst>
              <a:ext uri="">
                <a16:creationId xmlns:mc="http://schemas.openxmlformats.org/markup-compatibility/2006"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79360" y="2424394"/>
            <a:ext cx="1833280" cy="866394"/>
          </a:xfrm>
          <a:prstGeom prst="rect">
            <a:avLst/>
          </a:prstGeom>
          <a:noFill/>
          <a:extLst>
            <a:ext uri="{909E8E84-426E-40DD-AFC4-6F175D3DCCD1}">
              <a14:hiddenFill xmlns:a14="http://schemas.microsoft.com/office/drawing/2010/main">
                <a:solidFill>
                  <a:srgbClr val="FFFFFF"/>
                </a:solidFill>
              </a14:hiddenFill>
            </a:ext>
          </a:extLst>
        </p:spPr>
      </p:pic>
      <p:sp>
        <p:nvSpPr>
          <p:cNvPr id="13837" name="yt_shape_13837"/>
          <p:cNvSpPr txBox="1"/>
          <p:nvPr/>
        </p:nvSpPr>
        <p:spPr>
          <a:xfrm>
            <a:off x="540119" y="3422250"/>
            <a:ext cx="11492915" cy="90864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龙东地区中考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4_8db82"/>
              </a:rPr>
              <a:t>如图是由若干个相同的小正方体搭成的一个几何体的左</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视图和俯视图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则所需的小正方体的个数最多是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3838" name="yt_image_13838" title="H_92.43">
            <a:extLst>
              <a:ext uri="">
                <a16:creationId xmlns:a14="http://schemas.microsoft.com/office/drawing/2010/main" xmlns:mc="http://schemas.openxmlformats.org/markup-compatibility/2006"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185656" y="4476747"/>
            <a:ext cx="1842688" cy="117386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840" name="yt_table_13840"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46313488"/>
              </p:ext>
            </p:extLst>
          </p:nvPr>
        </p:nvGraphicFramePr>
        <p:xfrm>
          <a:off x="540047" y="5758439"/>
          <a:ext cx="8571866" cy="475488"/>
        </p:xfrm>
        <a:graphic>
          <a:graphicData uri="http://schemas.openxmlformats.org/drawingml/2006/table">
            <a:tbl>
              <a:tblPr/>
              <a:tblGrid>
                <a:gridCol w="2346643">
                  <a:extLst>
                    <a:ext uri="{9D8B030D-6E8A-4147-A177-3AD203B41FA5}">
                      <a16:colId xmlns:a16="http://schemas.microsoft.com/office/drawing/2014/main" val="10634"/>
                    </a:ext>
                  </a:extLst>
                </a:gridCol>
                <a:gridCol w="2329180">
                  <a:extLst>
                    <a:ext uri="{9D8B030D-6E8A-4147-A177-3AD203B41FA5}">
                      <a16:colId xmlns:a16="http://schemas.microsoft.com/office/drawing/2014/main" val="10635"/>
                    </a:ext>
                  </a:extLst>
                </a:gridCol>
                <a:gridCol w="2329180">
                  <a:extLst>
                    <a:ext uri="{9D8B030D-6E8A-4147-A177-3AD203B41FA5}">
                      <a16:colId xmlns:a16="http://schemas.microsoft.com/office/drawing/2014/main" val="10636"/>
                    </a:ext>
                  </a:extLst>
                </a:gridCol>
                <a:gridCol w="1566863">
                  <a:extLst>
                    <a:ext uri="{9D8B030D-6E8A-4147-A177-3AD203B41FA5}">
                      <a16:colId xmlns:a16="http://schemas.microsoft.com/office/drawing/2014/main" val="10637"/>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7</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8</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9</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10</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9"/>
                  </a:ext>
                </a:extLst>
              </a:tr>
            </a:tbl>
          </a:graphicData>
        </a:graphic>
      </p:graphicFrame>
      <p:sp>
        <p:nvSpPr>
          <p:cNvPr id="2" name="文本框 1">
            <a:extLst>
              <a:ext uri="{FF2B5EF4-FFF2-40B4-BE49-F238E27FC236}">
                <a16:creationId xmlns:a16="http://schemas.microsoft.com/office/drawing/2014/main" id="{E9C17CD7-3246-17D9-E342-1F0F750425FF}"/>
              </a:ext>
            </a:extLst>
          </p:cNvPr>
          <p:cNvSpPr txBox="1"/>
          <p:nvPr/>
        </p:nvSpPr>
        <p:spPr>
          <a:xfrm>
            <a:off x="2278908" y="1809098"/>
            <a:ext cx="2466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个或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个或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个</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A07DBE0D-FF9B-C54F-4741-29FFB68748CC}"/>
              </a:ext>
            </a:extLst>
          </p:cNvPr>
          <p:cNvSpPr txBox="1"/>
          <p:nvPr/>
        </p:nvSpPr>
        <p:spPr>
          <a:xfrm>
            <a:off x="7460507" y="385093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43" name="yt_shape_13843"/>
          <p:cNvSpPr txBox="1"/>
          <p:nvPr/>
        </p:nvSpPr>
        <p:spPr>
          <a:xfrm>
            <a:off x="540000" y="1457276"/>
            <a:ext cx="2557560"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1">
                <a:solidFill>
                  <a:srgbClr val="1EE3CF"/>
                </a:solidFill>
                <a:effectLst/>
                <a:latin typeface="Times New Roman" pitchFamily="26"/>
                <a:ea typeface="宋体" pitchFamily="26"/>
              </a:rPr>
              <a:t> </a:t>
            </a:r>
          </a:p>
        </p:txBody>
      </p:sp>
      <p:pic>
        <p:nvPicPr>
          <p:cNvPr id="13842" name="yt_image_1384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457276"/>
            <a:ext cx="2530670" cy="531495"/>
          </a:xfrm>
          <a:prstGeom prst="rect">
            <a:avLst/>
          </a:prstGeom>
          <a:noFill/>
          <a:extLst>
            <a:ext uri="{909E8E84-426E-40DD-AFC4-6F175D3DCCD1}">
              <a14:hiddenFill xmlns:a14="http://schemas.microsoft.com/office/drawing/2010/main">
                <a:solidFill>
                  <a:srgbClr val="FFFFFF"/>
                </a:solidFill>
              </a14:hiddenFill>
            </a:ext>
          </a:extLst>
        </p:spPr>
      </p:pic>
      <p:sp>
        <p:nvSpPr>
          <p:cNvPr id="13845" name="yt_shape_13845"/>
          <p:cNvSpPr txBox="1"/>
          <p:nvPr/>
        </p:nvSpPr>
        <p:spPr>
          <a:xfrm>
            <a:off x="540119" y="2039441"/>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菏泽市中考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一个几何体由大小相同的小立方块搭成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它的俯视图如图所示</a:t>
            </a:r>
            <a:r>
              <a:rPr lang="zh-CN" altLang="zh-CN" sz="2400" b="0" i="0" u="none">
                <a:solidFill>
                  <a:srgbClr val="000000"/>
                </a:solidFill>
                <a:effectLst/>
                <a:latin typeface="宋体" pitchFamily="24"/>
                <a:ea typeface="宋体" pitchFamily="24"/>
                <a:sym typeface="_⨹_1_65c8c"/>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其中小正方形中的数字表示在该位置小立方块的个数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0_723e3"/>
              </a:rPr>
              <a:t>则该几何体的主视图为</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3846" name="yt_image_1384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734240" y="3559867"/>
            <a:ext cx="723519" cy="723519"/>
          </a:xfrm>
          <a:prstGeom prst="rect">
            <a:avLst/>
          </a:prstGeom>
          <a:noFill/>
          <a:extLst>
            <a:ext uri="{909E8E84-426E-40DD-AFC4-6F175D3DCCD1}">
              <a14:hiddenFill xmlns:a14="http://schemas.microsoft.com/office/drawing/2010/main">
                <a:solidFill>
                  <a:srgbClr val="FFFFFF"/>
                </a:solidFill>
              </a14:hiddenFill>
            </a:ext>
          </a:extLst>
        </p:spPr>
      </p:pic>
      <p:pic>
        <p:nvPicPr>
          <p:cNvPr id="13848" name="yt_image_1384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540000" y="4557882"/>
            <a:ext cx="555498" cy="740664"/>
          </a:xfrm>
          <a:prstGeom prst="rect">
            <a:avLst/>
          </a:prstGeom>
          <a:noFill/>
          <a:extLst>
            <a:ext uri="{909E8E84-426E-40DD-AFC4-6F175D3DCCD1}">
              <a14:hiddenFill xmlns:a14="http://schemas.microsoft.com/office/drawing/2010/main">
                <a:solidFill>
                  <a:srgbClr val="FFFFFF"/>
                </a:solidFill>
              </a14:hiddenFill>
            </a:ext>
          </a:extLst>
        </p:spPr>
      </p:pic>
      <p:pic>
        <p:nvPicPr>
          <p:cNvPr id="13849" name="yt_image_1384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1455498" y="4557882"/>
            <a:ext cx="555498" cy="740664"/>
          </a:xfrm>
          <a:prstGeom prst="rect">
            <a:avLst/>
          </a:prstGeom>
          <a:noFill/>
          <a:extLst>
            <a:ext uri="{909E8E84-426E-40DD-AFC4-6F175D3DCCD1}">
              <a14:hiddenFill xmlns:a14="http://schemas.microsoft.com/office/drawing/2010/main">
                <a:solidFill>
                  <a:srgbClr val="FFFFFF"/>
                </a:solidFill>
              </a14:hiddenFill>
            </a:ext>
          </a:extLst>
        </p:spPr>
      </p:pic>
      <p:pic>
        <p:nvPicPr>
          <p:cNvPr id="13850" name="yt_image_1385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2370996" y="4557882"/>
            <a:ext cx="555498" cy="740664"/>
          </a:xfrm>
          <a:prstGeom prst="rect">
            <a:avLst/>
          </a:prstGeom>
          <a:noFill/>
          <a:extLst>
            <a:ext uri="{909E8E84-426E-40DD-AFC4-6F175D3DCCD1}">
              <a14:hiddenFill xmlns:a14="http://schemas.microsoft.com/office/drawing/2010/main">
                <a:solidFill>
                  <a:srgbClr val="FFFFFF"/>
                </a:solidFill>
              </a14:hiddenFill>
            </a:ext>
          </a:extLst>
        </p:spPr>
      </p:pic>
      <p:pic>
        <p:nvPicPr>
          <p:cNvPr id="13851" name="yt_image_1385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7" cstate="print"/>
          <a:srcRect/>
          <a:stretch>
            <a:fillRect/>
          </a:stretch>
        </p:blipFill>
        <p:spPr bwMode="auto">
          <a:xfrm>
            <a:off x="3286494" y="4557882"/>
            <a:ext cx="558219" cy="740664"/>
          </a:xfrm>
          <a:prstGeom prst="rect">
            <a:avLst/>
          </a:prstGeom>
          <a:noFill/>
          <a:extLst>
            <a:ext uri="{909E8E84-426E-40DD-AFC4-6F175D3DCCD1}">
              <a14:hiddenFill xmlns:a14="http://schemas.microsoft.com/office/drawing/2010/main">
                <a:solidFill>
                  <a:srgbClr val="FFFFFF"/>
                </a:solidFill>
              </a14:hiddenFill>
            </a:ext>
          </a:extLst>
        </p:spPr>
      </p:pic>
      <p:sp>
        <p:nvSpPr>
          <p:cNvPr id="13854" name="yt_shape_13854"/>
          <p:cNvSpPr txBox="1"/>
          <p:nvPr/>
        </p:nvSpPr>
        <p:spPr>
          <a:xfrm>
            <a:off x="617715" y="5298546"/>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p>
        </p:txBody>
      </p:sp>
      <p:sp>
        <p:nvSpPr>
          <p:cNvPr id="13855" name="yt_shape_13855"/>
          <p:cNvSpPr txBox="1"/>
          <p:nvPr/>
        </p:nvSpPr>
        <p:spPr>
          <a:xfrm>
            <a:off x="1541620" y="5298546"/>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p>
        </p:txBody>
      </p:sp>
      <p:sp>
        <p:nvSpPr>
          <p:cNvPr id="13856" name="yt_shape_13856"/>
          <p:cNvSpPr txBox="1"/>
          <p:nvPr/>
        </p:nvSpPr>
        <p:spPr>
          <a:xfrm>
            <a:off x="2457118" y="5298546"/>
            <a:ext cx="383254"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p>
        </p:txBody>
      </p:sp>
      <p:sp>
        <p:nvSpPr>
          <p:cNvPr id="13857" name="yt_shape_13857"/>
          <p:cNvSpPr txBox="1"/>
          <p:nvPr/>
        </p:nvSpPr>
        <p:spPr>
          <a:xfrm>
            <a:off x="3365569" y="5298546"/>
            <a:ext cx="400068" cy="4621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p>
        </p:txBody>
      </p:sp>
      <p:sp>
        <p:nvSpPr>
          <p:cNvPr id="2" name="文本框 1">
            <a:extLst>
              <a:ext uri="{FF2B5EF4-FFF2-40B4-BE49-F238E27FC236}">
                <a16:creationId xmlns:a16="http://schemas.microsoft.com/office/drawing/2014/main" id="{78F5BBCC-981F-0958-A4C1-B3C08AB3EA38}"/>
              </a:ext>
            </a:extLst>
          </p:cNvPr>
          <p:cNvSpPr txBox="1"/>
          <p:nvPr/>
        </p:nvSpPr>
        <p:spPr>
          <a:xfrm>
            <a:off x="1059708" y="294361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58" name="yt_shape_13858"/>
          <p:cNvSpPr txBox="1"/>
          <p:nvPr/>
        </p:nvSpPr>
        <p:spPr>
          <a:xfrm>
            <a:off x="540000" y="2379909"/>
            <a:ext cx="9746258"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阜新市中考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如图所示的主视图和俯视图对应的几何体是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3859" name="yt_image_13859" title="H_143.8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3011576"/>
            <a:ext cx="3478293" cy="182651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C94E4A7-130E-143A-5CB2-ADB0B58E0233}"/>
              </a:ext>
            </a:extLst>
          </p:cNvPr>
          <p:cNvSpPr txBox="1"/>
          <p:nvPr/>
        </p:nvSpPr>
        <p:spPr>
          <a:xfrm>
            <a:off x="9289189" y="233310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61" name="yt_shape_13861"/>
          <p:cNvSpPr txBox="1"/>
          <p:nvPr/>
        </p:nvSpPr>
        <p:spPr>
          <a:xfrm>
            <a:off x="540119" y="1988967"/>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呼和浩特市中考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一个几何体的三视图如图所示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则该几何体的表面积为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900" u="sng">
                <a:solidFill>
                  <a:srgbClr val="000000"/>
                </a:solidFill>
                <a:uFill>
                  <a:solidFill>
                    <a:srgbClr val="000000"/>
                  </a:solidFill>
                </a:uFill>
                <a:latin typeface="Times New Roman"/>
              </a:rPr>
              <a:t> </a:t>
            </a:r>
            <a:r>
              <a:rPr sz="100" spc="-100">
                <a:latin typeface="Times New Roman"/>
              </a:rPr>
              <a:t>⁠</a:t>
            </a:r>
            <a:br>
              <a:rPr lang="en-US" altLang="zh-CN" sz="2400" b="0" i="0" u="sng">
                <a:solidFill>
                  <a:srgbClr val="FF0000">
                    <a:alpha val="0"/>
                  </a:srgbClr>
                </a:solidFill>
                <a:effectLst/>
                <a:uFill>
                  <a:solidFill>
                    <a:srgbClr val="000000"/>
                  </a:solidFill>
                </a:uFill>
                <a:latin typeface="Times New Roman" pitchFamily="24"/>
                <a:ea typeface="Times New Roman" pitchFamily="24"/>
                <a:sym typeface="W:6.004961,H:37.44"/>
              </a:rPr>
            </a:b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Times New Roman" pitchFamily="24"/>
              </a:rPr>
              <a:t>.</a:t>
            </a:r>
            <a:r>
              <a:rPr lang="en-US" altLang="zh-CN" sz="2400" b="0" i="0" u="none">
                <a:solidFill>
                  <a:srgbClr val="000000"/>
                </a:solidFill>
                <a:effectLst/>
                <a:latin typeface="Times New Roman" pitchFamily="24"/>
                <a:ea typeface="宋体" pitchFamily="24"/>
                <a:sym typeface=",isEnd"/>
              </a:rPr>
              <a:t> </a:t>
            </a:r>
          </a:p>
        </p:txBody>
      </p:sp>
      <p:pic>
        <p:nvPicPr>
          <p:cNvPr id="13862" name="yt_image_13862" title="H_167.5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05633" y="3068960"/>
            <a:ext cx="1980734" cy="212826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B53126A-58C8-5E0D-CC6F-780CAD404FAF}"/>
              </a:ext>
            </a:extLst>
          </p:cNvPr>
          <p:cNvSpPr txBox="1"/>
          <p:nvPr/>
        </p:nvSpPr>
        <p:spPr>
          <a:xfrm>
            <a:off x="11118107" y="1942161"/>
            <a:ext cx="5626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sym typeface="_⨹_2_0a50c"/>
              </a:rPr>
              <a:t>3π</a:t>
            </a:r>
            <a:b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DCB22DBC-A164-B970-A9B1-D96FC659B47E}"/>
              </a:ext>
            </a:extLst>
          </p:cNvPr>
          <p:cNvSpPr txBox="1"/>
          <p:nvPr/>
        </p:nvSpPr>
        <p:spPr>
          <a:xfrm>
            <a:off x="450108" y="2417649"/>
            <a:ext cx="942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64" name="yt_shape_13864"/>
          <p:cNvSpPr txBox="1"/>
          <p:nvPr/>
        </p:nvSpPr>
        <p:spPr>
          <a:xfrm>
            <a:off x="540000" y="900198"/>
            <a:ext cx="6471323" cy="400815"/>
          </a:xfrm>
          <a:prstGeom prst="rect">
            <a:avLst/>
          </a:prstGeom>
        </p:spPr>
        <p:txBody>
          <a:bodyPr vert="horz" wrap="none" lIns="0" tIns="0" rIns="0" bIns="0" rtlCol="0">
            <a:no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Times New Roman" pitchFamily="24"/>
                <a:ea typeface="宋体" pitchFamily="24"/>
              </a:rPr>
              <a:t>已知一个模型的三视图如图所示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3865" name="yt_image_13865" title="H_113.1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404919" y="1366849"/>
            <a:ext cx="3384284" cy="1436751"/>
          </a:xfrm>
          <a:prstGeom prst="rect">
            <a:avLst/>
          </a:prstGeom>
          <a:noFill/>
          <a:extLst>
            <a:ext uri="{909E8E84-426E-40DD-AFC4-6F175D3DCCD1}">
              <a14:hiddenFill xmlns:a14="http://schemas.microsoft.com/office/drawing/2010/main">
                <a:solidFill>
                  <a:srgbClr val="FFFFFF"/>
                </a:solidFill>
              </a14:hiddenFill>
            </a:ext>
          </a:extLst>
        </p:spPr>
      </p:pic>
      <p:sp>
        <p:nvSpPr>
          <p:cNvPr id="13867" name="yt_shape_13867"/>
          <p:cNvSpPr txBox="1"/>
          <p:nvPr/>
        </p:nvSpPr>
        <p:spPr>
          <a:xfrm>
            <a:off x="540000" y="2454599"/>
            <a:ext cx="11492915" cy="3503203"/>
          </a:xfrm>
          <a:prstGeom prst="rect">
            <a:avLst/>
          </a:prstGeom>
        </p:spPr>
        <p:txBody>
          <a:bodyPr vert="horz" wrap="square" lIns="0" tIns="0" rIns="0" bIns="0" rtlCol="0">
            <a:noAutofit/>
          </a:bodyPr>
          <a:lstStyle/>
          <a:p>
            <a:pPr algn="l" eaLnBrk="1" latinLnBrk="0" hangingPunct="0">
              <a:lnSpc>
                <a:spcPct val="12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请描述这个模型的形状</a:t>
            </a:r>
            <a:r>
              <a:rPr lang="en-US" altLang="zh-CN" sz="2400" b="0" i="0" u="none">
                <a:solidFill>
                  <a:srgbClr val="000000"/>
                </a:solidFill>
                <a:effectLst/>
                <a:latin typeface="Times New Roman" pitchFamily="24"/>
                <a:ea typeface="Times New Roman" pitchFamily="24"/>
              </a:rPr>
              <a:t>.</a:t>
            </a:r>
          </a:p>
          <a:p>
            <a:pPr algn="l" eaLnBrk="1" latinLnBrk="0" hangingPunct="0">
              <a:lnSpc>
                <a:spcPct val="120000"/>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此模型由两个长方体组成：上面的是小长方体</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sym typeface="_⨹_8_4747b"/>
              </a:rPr>
              <a:t>长、宽、高分别为</a:t>
            </a:r>
            <a:br>
              <a:rPr lang="zh-CN" altLang="zh-CN" sz="2400" b="0" i="0" u="none">
                <a:solidFill>
                  <a:srgbClr val="FF0000">
                    <a:alpha val="0"/>
                  </a:srgbClr>
                </a:solidFill>
                <a:effectLst/>
                <a:latin typeface="Times New Roman" pitchFamily="24"/>
                <a:ea typeface="楷体" pitchFamily="24"/>
              </a:rPr>
            </a:br>
            <a:r>
              <a:rPr lang="en-US" altLang="zh-CN" sz="2400" b="0" i="0" u="none">
                <a:solidFill>
                  <a:srgbClr val="FF0000">
                    <a:alpha val="0"/>
                  </a:srgbClr>
                </a:solidFill>
                <a:effectLst/>
                <a:latin typeface="Times New Roman" pitchFamily="24"/>
                <a:ea typeface="Times New Roman" pitchFamily="24"/>
              </a:rPr>
              <a:t>2.5m</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2m</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2.5m</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，下面的是大长方体</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长、宽、高分别为</a:t>
            </a:r>
            <a:r>
              <a:rPr lang="en-US" altLang="zh-CN" sz="2400" b="0" i="0" u="none">
                <a:solidFill>
                  <a:srgbClr val="FF0000">
                    <a:alpha val="0"/>
                  </a:srgbClr>
                </a:solidFill>
                <a:effectLst/>
                <a:latin typeface="Times New Roman" pitchFamily="24"/>
                <a:ea typeface="Times New Roman" pitchFamily="24"/>
              </a:rPr>
              <a:t>6m</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6m</a:t>
            </a:r>
            <a:r>
              <a:rPr lang="zh-CN" altLang="zh-CN" sz="2400" b="0" i="0" u="none">
                <a:solidFill>
                  <a:srgbClr val="FF0000">
                    <a:alpha val="0"/>
                  </a:srgbClr>
                </a:solidFill>
                <a:effectLst/>
                <a:latin typeface="Times New Roman" pitchFamily="24"/>
                <a:ea typeface="楷体" pitchFamily="24"/>
              </a:rPr>
              <a:t>，</a:t>
            </a:r>
            <a:r>
              <a:rPr lang="en-US" altLang="zh-CN" sz="2400" b="0" i="0" u="none">
                <a:solidFill>
                  <a:srgbClr val="FF0000">
                    <a:alpha val="0"/>
                  </a:srgbClr>
                </a:solidFill>
                <a:effectLst/>
                <a:latin typeface="Times New Roman" pitchFamily="24"/>
                <a:ea typeface="Times New Roman" pitchFamily="24"/>
              </a:rPr>
              <a:t>3m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若制作这个模型的木料密度为</a:t>
            </a:r>
            <a:r>
              <a:rPr lang="en-US" altLang="zh-CN" sz="2400" b="0" i="0" u="none">
                <a:solidFill>
                  <a:srgbClr val="000000"/>
                </a:solidFill>
                <a:effectLst/>
                <a:latin typeface="Times New Roman" pitchFamily="24"/>
                <a:ea typeface="Times New Roman" pitchFamily="24"/>
              </a:rPr>
              <a:t>360kg/m</a:t>
            </a:r>
            <a:r>
              <a:rPr lang="en-US" altLang="zh-CN" sz="2400" b="0" i="0" u="none" baseline="30000">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则这个模型的质量是多少千克</a:t>
            </a:r>
            <a:r>
              <a:rPr lang="zh-CN" altLang="zh-CN" sz="2400" b="0" i="0" u="none">
                <a:solidFill>
                  <a:srgbClr val="000000"/>
                </a:solidFill>
                <a:effectLst/>
                <a:latin typeface="宋体" pitchFamily="24"/>
                <a:ea typeface="宋体" pitchFamily="24"/>
              </a:rPr>
              <a:t>？</a:t>
            </a:r>
          </a:p>
          <a:p>
            <a:pPr algn="l" eaLnBrk="1" latinLnBrk="0" hangingPunct="0">
              <a:lnSpc>
                <a:spcPct val="120000"/>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模型的体积</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m</a:t>
            </a:r>
            <a:r>
              <a:rPr lang="en-US" altLang="zh-CN" sz="2400" b="0" i="0" u="none" baseline="30000">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p>
          <a:p>
            <a:pPr algn="l" eaLnBrk="1" latinLnBrk="0" hangingPunct="0">
              <a:lnSpc>
                <a:spcPct val="120000"/>
              </a:lnSpc>
            </a:pPr>
            <a:r>
              <a:rPr lang="zh-CN" altLang="zh-CN" sz="2400" b="0" i="0" u="none">
                <a:solidFill>
                  <a:srgbClr val="FF0000">
                    <a:alpha val="0"/>
                  </a:srgbClr>
                </a:solidFill>
                <a:effectLst/>
                <a:latin typeface="Times New Roman" pitchFamily="24"/>
                <a:ea typeface="楷体" pitchFamily="24"/>
              </a:rPr>
              <a:t>模型的质量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360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43380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kg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如果要给这个模型刷油漆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每千克油漆可以漆</a:t>
            </a:r>
            <a:r>
              <a:rPr lang="en-US" altLang="zh-CN" sz="2400" b="0" i="0" u="none">
                <a:solidFill>
                  <a:srgbClr val="000000"/>
                </a:solidFill>
                <a:effectLst/>
                <a:latin typeface="Times New Roman" pitchFamily="24"/>
                <a:ea typeface="Times New Roman" pitchFamily="24"/>
              </a:rPr>
              <a:t>4m</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需要油漆多少千克</a:t>
            </a:r>
            <a:r>
              <a:rPr lang="zh-CN" altLang="zh-CN" sz="2400" b="0" i="0" u="none">
                <a:solidFill>
                  <a:srgbClr val="000000"/>
                </a:solidFill>
                <a:effectLst/>
                <a:latin typeface="宋体" pitchFamily="24"/>
                <a:ea typeface="宋体" pitchFamily="24"/>
              </a:rPr>
              <a:t>？</a:t>
            </a:r>
          </a:p>
          <a:p>
            <a:pPr algn="l" eaLnBrk="1" latinLnBrk="0" hangingPunct="0">
              <a:lnSpc>
                <a:spcPct val="120000"/>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模型的表面积</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166.5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m</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a:t>
            </a:r>
          </a:p>
        </p:txBody>
      </p:sp>
      <p:sp>
        <p:nvSpPr>
          <p:cNvPr id="2" name="文本框 1">
            <a:extLst>
              <a:ext uri="{FF2B5EF4-FFF2-40B4-BE49-F238E27FC236}">
                <a16:creationId xmlns:a16="http://schemas.microsoft.com/office/drawing/2014/main" id="{7DD39AF1-AC8B-50B2-AF94-9805B057293F}"/>
              </a:ext>
            </a:extLst>
          </p:cNvPr>
          <p:cNvSpPr txBox="1"/>
          <p:nvPr/>
        </p:nvSpPr>
        <p:spPr>
          <a:xfrm>
            <a:off x="449989" y="2846705"/>
            <a:ext cx="10467022"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此模型由两个长方体组成：上面的是小长方体</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8_4747b"/>
              </a:rPr>
              <a:t>长、宽、高分别为</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048599C9-EB6E-2E73-7830-FE211FC0B065}"/>
              </a:ext>
            </a:extLst>
          </p:cNvPr>
          <p:cNvSpPr txBox="1"/>
          <p:nvPr/>
        </p:nvSpPr>
        <p:spPr>
          <a:xfrm>
            <a:off x="449989" y="3285617"/>
            <a:ext cx="10362312"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，下面的是大长方体</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长、宽、高分别为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A9D1C48B-D5BA-7FBF-E193-3EEA67C0E3D5}"/>
              </a:ext>
            </a:extLst>
          </p:cNvPr>
          <p:cNvSpPr txBox="1"/>
          <p:nvPr/>
        </p:nvSpPr>
        <p:spPr>
          <a:xfrm>
            <a:off x="449989" y="4163441"/>
            <a:ext cx="7909623"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模型的体积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AECE76F2-B307-145F-5D90-017EE9527BD7}"/>
              </a:ext>
            </a:extLst>
          </p:cNvPr>
          <p:cNvSpPr txBox="1"/>
          <p:nvPr/>
        </p:nvSpPr>
        <p:spPr>
          <a:xfrm>
            <a:off x="449989" y="4602353"/>
            <a:ext cx="5514086"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模型的质量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43380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kg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9BBE10E6-4870-F2D7-C353-FD36043D460C}"/>
              </a:ext>
            </a:extLst>
          </p:cNvPr>
          <p:cNvSpPr txBox="1"/>
          <p:nvPr/>
        </p:nvSpPr>
        <p:spPr>
          <a:xfrm>
            <a:off x="449989" y="5480177"/>
            <a:ext cx="11186223" cy="490551"/>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模型的表面积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166.5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a:t>
            </a:r>
            <a:endParaRPr lang="zh-CN" altLang="en-US">
              <a:solidFill>
                <a:srgbClr val="FF0000"/>
              </a:solidFill>
            </a:endParaRPr>
          </a:p>
        </p:txBody>
      </p:sp>
      <p:sp>
        <p:nvSpPr>
          <p:cNvPr id="13874" name="yt_shape_13874"/>
          <p:cNvSpPr txBox="1"/>
          <p:nvPr/>
        </p:nvSpPr>
        <p:spPr>
          <a:xfrm>
            <a:off x="630011" y="5843238"/>
            <a:ext cx="3308598" cy="908647"/>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rPr>
              <a:t>166.5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41.625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kg</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答：需要油漆</a:t>
            </a:r>
            <a:r>
              <a:rPr lang="en-US" altLang="zh-CN" sz="2400" b="0" i="0" u="none">
                <a:solidFill>
                  <a:srgbClr val="FF0000">
                    <a:alpha val="0"/>
                  </a:srgbClr>
                </a:solidFill>
                <a:effectLst/>
                <a:latin typeface="Times New Roman" pitchFamily="24"/>
                <a:ea typeface="Times New Roman" pitchFamily="24"/>
              </a:rPr>
              <a:t>41.625kg.</a:t>
            </a:r>
          </a:p>
        </p:txBody>
      </p:sp>
      <p:sp>
        <p:nvSpPr>
          <p:cNvPr id="7" name="文本框 6">
            <a:extLst>
              <a:ext uri="{FF2B5EF4-FFF2-40B4-BE49-F238E27FC236}">
                <a16:creationId xmlns:a16="http://schemas.microsoft.com/office/drawing/2014/main" id="{C9DC6149-D447-557D-1E90-63D4F21051DD}"/>
              </a:ext>
            </a:extLst>
          </p:cNvPr>
          <p:cNvSpPr txBox="1"/>
          <p:nvPr/>
        </p:nvSpPr>
        <p:spPr>
          <a:xfrm>
            <a:off x="540000" y="5796432"/>
            <a:ext cx="3456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166.5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41.625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kg</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47BEDA35-FC07-A5E4-B540-38A9E37DFBB8}"/>
              </a:ext>
            </a:extLst>
          </p:cNvPr>
          <p:cNvSpPr txBox="1"/>
          <p:nvPr/>
        </p:nvSpPr>
        <p:spPr>
          <a:xfrm>
            <a:off x="540000" y="6271920"/>
            <a:ext cx="3228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答：需要油漆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41.625kg.</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752</Words>
  <Application>Microsoft Office PowerPoint</Application>
  <PresentationFormat>宽屏</PresentationFormat>
  <Paragraphs>63</Paragraphs>
  <Slides>10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10</vt:i4>
      </vt:variant>
    </vt:vector>
  </HeadingPairs>
  <TitlesOfParts>
    <vt:vector size="21" baseType="lpstr">
      <vt:lpstr>,isEnd</vt:lpstr>
      <vt:lpstr>等线</vt:lpstr>
      <vt:lpstr>等线 Light</vt:lpstr>
      <vt:lpstr>黑体</vt:lpstr>
      <vt:lpstr>华文行楷</vt:lpstr>
      <vt:lpstr>宋体</vt:lpstr>
      <vt:lpstr>微软雅黑</vt:lpstr>
      <vt:lpstr>Arial</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10</cp:revision>
  <dcterms:created xsi:type="dcterms:W3CDTF">2024-04-28T01:47:59Z</dcterms:created>
  <dcterms:modified xsi:type="dcterms:W3CDTF">2024-04-28T05:41:21Z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