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2" r:id="rId5"/>
    <p:sldId id="306" r:id="rId6"/>
    <p:sldId id="308" r:id="rId7"/>
    <p:sldId id="309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1" name="yt_shape_11631"/>
          <p:cNvSpPr txBox="1"/>
          <p:nvPr/>
        </p:nvSpPr>
        <p:spPr>
          <a:xfrm>
            <a:off x="540000" y="1951353"/>
            <a:ext cx="6529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利用根的判别式求字母的值或取值范围</a:t>
            </a:r>
          </a:p>
        </p:txBody>
      </p:sp>
      <p:sp>
        <p:nvSpPr>
          <p:cNvPr id="11632" name="yt_shape_11632"/>
          <p:cNvSpPr txBox="1"/>
          <p:nvPr/>
        </p:nvSpPr>
        <p:spPr>
          <a:xfrm>
            <a:off x="540000" y="2440787"/>
            <a:ext cx="55800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633" name="yt_shape_11633"/>
          <p:cNvSpPr txBox="1"/>
          <p:nvPr/>
        </p:nvSpPr>
        <p:spPr>
          <a:xfrm>
            <a:off x="540000" y="2920090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判定方程的根的情况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634" name="yt_shape_11634"/>
          <p:cNvSpPr txBox="1"/>
          <p:nvPr/>
        </p:nvSpPr>
        <p:spPr>
          <a:xfrm>
            <a:off x="540000" y="3399393"/>
            <a:ext cx="78226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为何值，方程总有两个不相等的实数根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35" name="yt_shape_11635"/>
          <p:cNvSpPr txBox="1"/>
          <p:nvPr/>
        </p:nvSpPr>
        <p:spPr>
          <a:xfrm>
            <a:off x="540000" y="4358828"/>
            <a:ext cx="47048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若方程的一根为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36" name="yt_shape_11636"/>
          <p:cNvSpPr txBox="1"/>
          <p:nvPr/>
        </p:nvSpPr>
        <p:spPr>
          <a:xfrm>
            <a:off x="540000" y="4838131"/>
            <a:ext cx="6003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37" name="yt_shape_11637"/>
          <p:cNvSpPr txBox="1"/>
          <p:nvPr/>
        </p:nvSpPr>
        <p:spPr>
          <a:xfrm>
            <a:off x="540000" y="5317434"/>
            <a:ext cx="32861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pic>
        <p:nvPicPr>
          <p:cNvPr id="3" name="yt_shape_1714269140752">
            <a:extLst>
              <a:ext uri="{FF2B5EF4-FFF2-40B4-BE49-F238E27FC236}">
                <a16:creationId xmlns:a16="http://schemas.microsoft.com/office/drawing/2014/main" id="{0C6ED752-CFB4-1F7A-702E-0F7ECB25C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362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B2CB1A-4910-A2DA-0DE3-30D550F97C17}"/>
              </a:ext>
            </a:extLst>
          </p:cNvPr>
          <p:cNvSpPr txBox="1"/>
          <p:nvPr/>
        </p:nvSpPr>
        <p:spPr>
          <a:xfrm>
            <a:off x="449989" y="3352587"/>
            <a:ext cx="792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794161-7DD8-3288-E423-1F9C0FD07897}"/>
              </a:ext>
            </a:extLst>
          </p:cNvPr>
          <p:cNvSpPr txBox="1"/>
          <p:nvPr/>
        </p:nvSpPr>
        <p:spPr>
          <a:xfrm>
            <a:off x="449989" y="3828075"/>
            <a:ext cx="666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为何值，方程总有两个不相等的实数根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2E27E9-9526-22C1-796B-C1C835379420}"/>
              </a:ext>
            </a:extLst>
          </p:cNvPr>
          <p:cNvSpPr txBox="1"/>
          <p:nvPr/>
        </p:nvSpPr>
        <p:spPr>
          <a:xfrm>
            <a:off x="449989" y="4791325"/>
            <a:ext cx="612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DBC32E-8FE8-50D6-BCE2-3B6857602BA4}"/>
              </a:ext>
            </a:extLst>
          </p:cNvPr>
          <p:cNvSpPr txBox="1"/>
          <p:nvPr/>
        </p:nvSpPr>
        <p:spPr>
          <a:xfrm>
            <a:off x="449989" y="5270628"/>
            <a:ext cx="343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8" name="yt_shape_11638"/>
          <p:cNvSpPr txBox="1"/>
          <p:nvPr/>
        </p:nvSpPr>
        <p:spPr>
          <a:xfrm>
            <a:off x="540000" y="1714282"/>
            <a:ext cx="917078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方程总有实数根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时，方程为：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，它有实数根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时，它是一元二次方程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它也有实数根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可知，不论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为何值，方程总有实数根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A753CD-729C-A5DE-D169-A4D268D641F0}"/>
              </a:ext>
            </a:extLst>
          </p:cNvPr>
          <p:cNvSpPr txBox="1"/>
          <p:nvPr/>
        </p:nvSpPr>
        <p:spPr>
          <a:xfrm>
            <a:off x="449989" y="2618452"/>
            <a:ext cx="926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时，方程为：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，它有实数根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81B14D-F81E-A155-0E86-61F53855EA1B}"/>
              </a:ext>
            </a:extLst>
          </p:cNvPr>
          <p:cNvSpPr txBox="1"/>
          <p:nvPr/>
        </p:nvSpPr>
        <p:spPr>
          <a:xfrm>
            <a:off x="449989" y="3093940"/>
            <a:ext cx="468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时，它是一元二次方程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C09017-2216-A582-5281-F37E6B872A8C}"/>
              </a:ext>
            </a:extLst>
          </p:cNvPr>
          <p:cNvSpPr txBox="1"/>
          <p:nvPr/>
        </p:nvSpPr>
        <p:spPr>
          <a:xfrm>
            <a:off x="449989" y="3569428"/>
            <a:ext cx="7200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853499-7564-478B-886C-2803C2F5C1E7}"/>
              </a:ext>
            </a:extLst>
          </p:cNvPr>
          <p:cNvSpPr txBox="1"/>
          <p:nvPr/>
        </p:nvSpPr>
        <p:spPr>
          <a:xfrm>
            <a:off x="449989" y="4044916"/>
            <a:ext cx="618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它也有实数根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EEA93E-9A60-62EA-2484-E2E3C61A55B5}"/>
              </a:ext>
            </a:extLst>
          </p:cNvPr>
          <p:cNvSpPr txBox="1"/>
          <p:nvPr/>
        </p:nvSpPr>
        <p:spPr>
          <a:xfrm>
            <a:off x="449989" y="4520404"/>
            <a:ext cx="666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可知，不论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为何值，方程总有实数根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44" name="yt_shape_11644"/>
              <p:cNvSpPr txBox="1"/>
              <p:nvPr/>
            </p:nvSpPr>
            <p:spPr>
              <a:xfrm>
                <a:off x="540000" y="900000"/>
                <a:ext cx="4001095" cy="5955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解：依题意：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的一元二次方程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方程的两个根都是正整数，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是正整数，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方程的两个根不相等，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	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44" name="yt_shape_11644" descr="{&quot;rangeId&quot;:12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01095" cy="5955861"/>
              </a:xfrm>
              <a:prstGeom prst="rect">
                <a:avLst/>
              </a:prstGeom>
              <a:blipFill>
                <a:blip r:embed="rId2"/>
                <a:stretch>
                  <a:fillRect l="-4726" t="-921" r="-3659" b="-2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C28C31-579C-0F88-2ACB-B4A07C7C6B18}"/>
              </a:ext>
            </a:extLst>
          </p:cNvPr>
          <p:cNvSpPr txBox="1"/>
          <p:nvPr/>
        </p:nvSpPr>
        <p:spPr>
          <a:xfrm>
            <a:off x="449989" y="1043086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解：依题意：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906346-B533-C827-3C30-9BB0BE0AF891}"/>
              </a:ext>
            </a:extLst>
          </p:cNvPr>
          <p:cNvSpPr txBox="1"/>
          <p:nvPr/>
        </p:nvSpPr>
        <p:spPr>
          <a:xfrm>
            <a:off x="449989" y="1328682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的一元二次方程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69BD64-36A5-3B46-3208-39C36F3DD981}"/>
              </a:ext>
            </a:extLst>
          </p:cNvPr>
          <p:cNvSpPr txBox="1"/>
          <p:nvPr/>
        </p:nvSpPr>
        <p:spPr>
          <a:xfrm>
            <a:off x="497614" y="1804170"/>
            <a:ext cx="407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D73A4F-9A7B-B053-9789-DA6F68B08C58}"/>
                  </a:ext>
                </a:extLst>
              </p:cNvPr>
              <p:cNvSpPr txBox="1"/>
              <p:nvPr/>
            </p:nvSpPr>
            <p:spPr>
              <a:xfrm>
                <a:off x="497614" y="2279658"/>
                <a:ext cx="2619757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NoSplit': 1}">
                <a:extLst>
                  <a:ext uri="{FF2B5EF4-FFF2-40B4-BE49-F238E27FC236}">
                    <a16:creationId xmlns:a16="http://schemas.microsoft.com/office/drawing/2014/main" id="{99D73A4F-9A7B-B053-9789-DA6F68B08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79658"/>
                <a:ext cx="2619757" cy="889077"/>
              </a:xfrm>
              <a:prstGeom prst="rect">
                <a:avLst/>
              </a:prstGeom>
              <a:blipFill>
                <a:blip r:embed="rId3"/>
                <a:stretch>
                  <a:fillRect l="-3730" r="-3963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BB3432-D48A-F88B-5D5E-9CA469B6202E}"/>
                  </a:ext>
                </a:extLst>
              </p:cNvPr>
              <p:cNvSpPr txBox="1"/>
              <p:nvPr/>
            </p:nvSpPr>
            <p:spPr>
              <a:xfrm>
                <a:off x="449989" y="3075123"/>
                <a:ext cx="250323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NoSplit': 1}">
                <a:extLst>
                  <a:ext uri="{FF2B5EF4-FFF2-40B4-BE49-F238E27FC236}">
                    <a16:creationId xmlns:a16="http://schemas.microsoft.com/office/drawing/2014/main" id="{C5BB3432-D48A-F88B-5D5E-9CA469B620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5123"/>
                <a:ext cx="2503233" cy="768617"/>
              </a:xfrm>
              <a:prstGeom prst="rect">
                <a:avLst/>
              </a:prstGeom>
              <a:blipFill>
                <a:blip r:embed="rId4"/>
                <a:stretch>
                  <a:fillRect l="-3902" r="-414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E392C5A-D004-6FF5-A72D-4D2C818BD082}"/>
              </a:ext>
            </a:extLst>
          </p:cNvPr>
          <p:cNvSpPr txBox="1"/>
          <p:nvPr/>
        </p:nvSpPr>
        <p:spPr>
          <a:xfrm>
            <a:off x="449989" y="375012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方程的两个根都是正整数，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C782D1-24D4-28E1-B84C-BD43D77EC620}"/>
                  </a:ext>
                </a:extLst>
              </p:cNvPr>
              <p:cNvSpPr txBox="1"/>
              <p:nvPr/>
            </p:nvSpPr>
            <p:spPr>
              <a:xfrm>
                <a:off x="449989" y="4225616"/>
                <a:ext cx="231590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是正整数，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2, 'NoSplit': 1}">
                <a:extLst>
                  <a:ext uri="{FF2B5EF4-FFF2-40B4-BE49-F238E27FC236}">
                    <a16:creationId xmlns:a16="http://schemas.microsoft.com/office/drawing/2014/main" id="{72C782D1-24D4-28E1-B84C-BD43D77EC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5616"/>
                <a:ext cx="2315908" cy="768617"/>
              </a:xfrm>
              <a:prstGeom prst="rect">
                <a:avLst/>
              </a:prstGeom>
              <a:blipFill>
                <a:blip r:embed="rId5"/>
                <a:stretch>
                  <a:fillRect l="-4211" r="-421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9564F8C-BC45-0F49-0BC9-28971F9BE486}"/>
              </a:ext>
            </a:extLst>
          </p:cNvPr>
          <p:cNvSpPr txBox="1"/>
          <p:nvPr/>
        </p:nvSpPr>
        <p:spPr>
          <a:xfrm>
            <a:off x="449989" y="4900621"/>
            <a:ext cx="241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050FAD-8E69-9E69-BDF0-13EDA90864CA}"/>
              </a:ext>
            </a:extLst>
          </p:cNvPr>
          <p:cNvSpPr txBox="1"/>
          <p:nvPr/>
        </p:nvSpPr>
        <p:spPr>
          <a:xfrm>
            <a:off x="449989" y="5376109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方程的两个根不相等，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A1ED30-5EB3-6FF3-DE14-F32B4CF7BD00}"/>
              </a:ext>
            </a:extLst>
          </p:cNvPr>
          <p:cNvSpPr txBox="1"/>
          <p:nvPr/>
        </p:nvSpPr>
        <p:spPr>
          <a:xfrm>
            <a:off x="449989" y="5851597"/>
            <a:ext cx="1562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BFC52D-FA4F-857C-FA55-0F4462E0E5BF}"/>
              </a:ext>
            </a:extLst>
          </p:cNvPr>
          <p:cNvSpPr txBox="1"/>
          <p:nvPr/>
        </p:nvSpPr>
        <p:spPr>
          <a:xfrm>
            <a:off x="449989" y="6327086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	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638">
            <a:extLst>
              <a:ext uri="{FF2B5EF4-FFF2-40B4-BE49-F238E27FC236}">
                <a16:creationId xmlns:a16="http://schemas.microsoft.com/office/drawing/2014/main" id="{8C7BC907-4C66-665D-D5CF-15E53142235A}"/>
              </a:ext>
            </a:extLst>
          </p:cNvPr>
          <p:cNvSpPr txBox="1"/>
          <p:nvPr/>
        </p:nvSpPr>
        <p:spPr>
          <a:xfrm>
            <a:off x="540000" y="719685"/>
            <a:ext cx="917078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为何整数时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方程有两个不相等的正整数根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7" name="yt_shape_11647"/>
          <p:cNvSpPr txBox="1"/>
          <p:nvPr/>
        </p:nvSpPr>
        <p:spPr>
          <a:xfrm>
            <a:off x="540000" y="2189762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利用根与系数的关系求值</a:t>
            </a:r>
          </a:p>
        </p:txBody>
      </p:sp>
      <p:sp>
        <p:nvSpPr>
          <p:cNvPr id="11648" name="yt_shape_11648"/>
          <p:cNvSpPr txBox="1"/>
          <p:nvPr/>
        </p:nvSpPr>
        <p:spPr>
          <a:xfrm>
            <a:off x="540119" y="267919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若两个不等实数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满足条件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a88e"/>
              </a:rPr>
              <a:t>2</a:t>
            </a:r>
            <a:b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满足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的一元二次方程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的根，则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pic>
        <p:nvPicPr>
          <p:cNvPr id="3" name="yt_shape_1714269140822" title="H_25.973701">
            <a:extLst>
              <a:ext uri="{FF2B5EF4-FFF2-40B4-BE49-F238E27FC236}">
                <a16:creationId xmlns:a16="http://schemas.microsoft.com/office/drawing/2014/main" id="{D9CBD187-4615-5BB2-7B8C-C8363476D2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203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81C477-7F9B-7587-A412-F85EE0252972}"/>
              </a:ext>
            </a:extLst>
          </p:cNvPr>
          <p:cNvSpPr txBox="1"/>
          <p:nvPr/>
        </p:nvSpPr>
        <p:spPr>
          <a:xfrm>
            <a:off x="450108" y="3583366"/>
            <a:ext cx="716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BFD27A-0F79-D2E2-A602-561286376CD6}"/>
              </a:ext>
            </a:extLst>
          </p:cNvPr>
          <p:cNvSpPr txBox="1"/>
          <p:nvPr/>
        </p:nvSpPr>
        <p:spPr>
          <a:xfrm>
            <a:off x="450108" y="4058854"/>
            <a:ext cx="10902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的根，则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CAFC75-5EF7-E5EA-0A7E-48BA04480764}"/>
              </a:ext>
            </a:extLst>
          </p:cNvPr>
          <p:cNvSpPr txBox="1"/>
          <p:nvPr/>
        </p:nvSpPr>
        <p:spPr>
          <a:xfrm>
            <a:off x="450108" y="4534342"/>
            <a:ext cx="719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0" name="yt_shape_11650"/>
          <p:cNvSpPr txBox="1"/>
          <p:nvPr/>
        </p:nvSpPr>
        <p:spPr>
          <a:xfrm>
            <a:off x="540000" y="1853955"/>
            <a:ext cx="6479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1" name="yt_shape_11651"/>
              <p:cNvSpPr txBox="1"/>
              <p:nvPr/>
            </p:nvSpPr>
            <p:spPr>
              <a:xfrm>
                <a:off x="540000" y="2333258"/>
                <a:ext cx="2698816" cy="737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1" name="yt_shape_11651" descr="{&quot;rangeId&quot;: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3258"/>
                <a:ext cx="2698816" cy="737510"/>
              </a:xfrm>
              <a:prstGeom prst="rect">
                <a:avLst/>
              </a:prstGeom>
              <a:blipFill>
                <a:blip r:embed="rId2"/>
                <a:stretch>
                  <a:fillRect l="-7014" r="-5882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53" name="yt_shape_11653"/>
          <p:cNvSpPr txBox="1"/>
          <p:nvPr/>
        </p:nvSpPr>
        <p:spPr>
          <a:xfrm>
            <a:off x="540000" y="3121556"/>
            <a:ext cx="46102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解：由已知得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4" name="yt_shape_11654"/>
              <p:cNvSpPr txBox="1"/>
              <p:nvPr/>
            </p:nvSpPr>
            <p:spPr>
              <a:xfrm>
                <a:off x="540000" y="3600859"/>
                <a:ext cx="4065537" cy="7988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4" name="yt_shape_11654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00859"/>
                <a:ext cx="4065537" cy="798808"/>
              </a:xfrm>
              <a:prstGeom prst="rect">
                <a:avLst/>
              </a:prstGeom>
              <a:blipFill>
                <a:blip r:embed="rId3"/>
                <a:stretch>
                  <a:fillRect l="-4648" r="-3448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56" name="yt_shape_11656"/>
          <p:cNvSpPr txBox="1"/>
          <p:nvPr/>
        </p:nvSpPr>
        <p:spPr>
          <a:xfrm>
            <a:off x="540000" y="4450455"/>
            <a:ext cx="30617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7" name="yt_shape_11657"/>
              <p:cNvSpPr txBox="1"/>
              <p:nvPr/>
            </p:nvSpPr>
            <p:spPr>
              <a:xfrm>
                <a:off x="540000" y="4929758"/>
                <a:ext cx="10905037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7" name="yt_shape_11657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9758"/>
                <a:ext cx="10905037" cy="434286"/>
              </a:xfrm>
              <a:prstGeom prst="rect">
                <a:avLst/>
              </a:prstGeom>
              <a:blipFill>
                <a:blip r:embed="rId4"/>
                <a:stretch>
                  <a:fillRect l="-1734" t="-12676" r="-783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D0F47C-633F-F302-91DA-548D4DAB8AD9}"/>
              </a:ext>
            </a:extLst>
          </p:cNvPr>
          <p:cNvSpPr txBox="1"/>
          <p:nvPr/>
        </p:nvSpPr>
        <p:spPr>
          <a:xfrm>
            <a:off x="449989" y="3074750"/>
            <a:ext cx="4745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解：由已知得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8D5706-7A62-B121-5D43-2D8A46CCCDA7}"/>
                  </a:ext>
                </a:extLst>
              </p:cNvPr>
              <p:cNvSpPr txBox="1"/>
              <p:nvPr/>
            </p:nvSpPr>
            <p:spPr>
              <a:xfrm>
                <a:off x="449989" y="3554053"/>
                <a:ext cx="4206303" cy="8846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128D5706-7A62-B121-5D43-2D8A46CCC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4053"/>
                <a:ext cx="4206303" cy="884695"/>
              </a:xfrm>
              <a:prstGeom prst="rect">
                <a:avLst/>
              </a:prstGeom>
              <a:blipFill>
                <a:blip r:embed="rId5"/>
                <a:stretch>
                  <a:fillRect l="-2319" r="-2174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ABDE27-653C-61AD-B97C-27379880EE63}"/>
                  </a:ext>
                </a:extLst>
              </p:cNvPr>
              <p:cNvSpPr txBox="1"/>
              <p:nvPr/>
            </p:nvSpPr>
            <p:spPr>
              <a:xfrm>
                <a:off x="449989" y="4882952"/>
                <a:ext cx="10979658" cy="5236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67ABDE27-653C-61AD-B97C-27379880E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2952"/>
                <a:ext cx="10979658" cy="523698"/>
              </a:xfrm>
              <a:prstGeom prst="rect">
                <a:avLst/>
              </a:prstGeom>
              <a:blipFill>
                <a:blip r:embed="rId6"/>
                <a:stretch>
                  <a:fillRect l="-888" t="-1163" r="-888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9" name="yt_shape_11659"/>
          <p:cNvSpPr txBox="1"/>
          <p:nvPr/>
        </p:nvSpPr>
        <p:spPr>
          <a:xfrm>
            <a:off x="540000" y="1230742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根的判别式及根与系数关系综合应用</a:t>
            </a:r>
          </a:p>
        </p:txBody>
      </p:sp>
      <p:sp>
        <p:nvSpPr>
          <p:cNvPr id="11660" name="yt_shape_11660"/>
          <p:cNvSpPr txBox="1"/>
          <p:nvPr/>
        </p:nvSpPr>
        <p:spPr>
          <a:xfrm>
            <a:off x="540000" y="1720176"/>
            <a:ext cx="110206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1" name="yt_shape_11661"/>
          <p:cNvSpPr txBox="1"/>
          <p:nvPr/>
        </p:nvSpPr>
        <p:spPr>
          <a:xfrm>
            <a:off x="540000" y="2199479"/>
            <a:ext cx="62789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662" name="yt_shape_11662"/>
          <p:cNvSpPr txBox="1"/>
          <p:nvPr/>
        </p:nvSpPr>
        <p:spPr>
          <a:xfrm>
            <a:off x="540000" y="2678782"/>
            <a:ext cx="687688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为方程的两个实数根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pic>
        <p:nvPicPr>
          <p:cNvPr id="3" name="yt_shape_1714269140889">
            <a:extLst>
              <a:ext uri="{FF2B5EF4-FFF2-40B4-BE49-F238E27FC236}">
                <a16:creationId xmlns:a16="http://schemas.microsoft.com/office/drawing/2014/main" id="{820DB95A-8AEA-1606-85C5-15FE40990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301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57F4C9-52CC-DD8C-C0B6-04BC4825E718}"/>
              </a:ext>
            </a:extLst>
          </p:cNvPr>
          <p:cNvSpPr txBox="1"/>
          <p:nvPr/>
        </p:nvSpPr>
        <p:spPr>
          <a:xfrm>
            <a:off x="449989" y="2631976"/>
            <a:ext cx="554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为方程的两个实数根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F0DA76-B158-2FEE-5651-1318B1C918B6}"/>
              </a:ext>
            </a:extLst>
          </p:cNvPr>
          <p:cNvSpPr txBox="1"/>
          <p:nvPr/>
        </p:nvSpPr>
        <p:spPr>
          <a:xfrm>
            <a:off x="449989" y="3107464"/>
            <a:ext cx="527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1A3DB1-AEB1-13BC-44BF-5878DA9AA3C0}"/>
              </a:ext>
            </a:extLst>
          </p:cNvPr>
          <p:cNvSpPr txBox="1"/>
          <p:nvPr/>
        </p:nvSpPr>
        <p:spPr>
          <a:xfrm>
            <a:off x="449989" y="3582952"/>
            <a:ext cx="699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CD0A00-7C10-CA61-827C-EF0B3CC3B837}"/>
              </a:ext>
            </a:extLst>
          </p:cNvPr>
          <p:cNvSpPr txBox="1"/>
          <p:nvPr/>
        </p:nvSpPr>
        <p:spPr>
          <a:xfrm>
            <a:off x="449989" y="4058440"/>
            <a:ext cx="533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87EFB1-9437-39FD-1E0A-A078075AEADF}"/>
              </a:ext>
            </a:extLst>
          </p:cNvPr>
          <p:cNvSpPr txBox="1"/>
          <p:nvPr/>
        </p:nvSpPr>
        <p:spPr>
          <a:xfrm>
            <a:off x="449989" y="4533928"/>
            <a:ext cx="5182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4" name="yt_shape_11664"/>
          <p:cNvSpPr txBox="1"/>
          <p:nvPr/>
        </p:nvSpPr>
        <p:spPr>
          <a:xfrm>
            <a:off x="540000" y="1956418"/>
            <a:ext cx="107513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为腰长时，把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65" name="yt_shape_11665"/>
          <p:cNvSpPr txBox="1"/>
          <p:nvPr/>
        </p:nvSpPr>
        <p:spPr>
          <a:xfrm>
            <a:off x="540000" y="2435721"/>
            <a:ext cx="53556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666" name="yt_shape_11666"/>
          <p:cNvSpPr txBox="1"/>
          <p:nvPr/>
        </p:nvSpPr>
        <p:spPr>
          <a:xfrm>
            <a:off x="540119" y="29150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三角形周长为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；把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代入方程，解得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5af1b"/>
              </a:rPr>
              <a:t>，此时不能构成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三角形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7" name="yt_shape_11667"/>
          <p:cNvSpPr txBox="1"/>
          <p:nvPr/>
        </p:nvSpPr>
        <p:spPr>
          <a:xfrm>
            <a:off x="540000" y="3874459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为底边长时，方程有两个相等的实数根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8" name="yt_shape_11668"/>
          <p:cNvSpPr txBox="1"/>
          <p:nvPr/>
        </p:nvSpPr>
        <p:spPr>
          <a:xfrm>
            <a:off x="540000" y="4353762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，不能构成三角形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9" name="yt_shape_11669"/>
          <p:cNvSpPr txBox="1"/>
          <p:nvPr/>
        </p:nvSpPr>
        <p:spPr>
          <a:xfrm>
            <a:off x="540000" y="4833065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综上，这个三角形的周长为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4E0A87-0E27-133C-FDA5-DE319D5E7FF1}"/>
              </a:ext>
            </a:extLst>
          </p:cNvPr>
          <p:cNvSpPr txBox="1"/>
          <p:nvPr/>
        </p:nvSpPr>
        <p:spPr>
          <a:xfrm>
            <a:off x="449989" y="1909612"/>
            <a:ext cx="10827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为腰长时，把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D5A1F-70B5-D46D-46A9-CBE79E683393}"/>
              </a:ext>
            </a:extLst>
          </p:cNvPr>
          <p:cNvSpPr txBox="1"/>
          <p:nvPr/>
        </p:nvSpPr>
        <p:spPr>
          <a:xfrm>
            <a:off x="449989" y="2388915"/>
            <a:ext cx="5483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0FDFE1-38E4-ECA3-1622-B93287655C26}"/>
              </a:ext>
            </a:extLst>
          </p:cNvPr>
          <p:cNvSpPr txBox="1"/>
          <p:nvPr/>
        </p:nvSpPr>
        <p:spPr>
          <a:xfrm>
            <a:off x="450108" y="2868218"/>
            <a:ext cx="1126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三角形周长为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；把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代入方程，解得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5af1b"/>
              </a:rPr>
              <a:t>，此时不能构成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45359D-CA06-493B-F51B-3747A0A3A595}"/>
              </a:ext>
            </a:extLst>
          </p:cNvPr>
          <p:cNvSpPr txBox="1"/>
          <p:nvPr/>
        </p:nvSpPr>
        <p:spPr>
          <a:xfrm>
            <a:off x="450108" y="334370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71FFA6-2D98-F6E1-2215-73F082C0A75C}"/>
              </a:ext>
            </a:extLst>
          </p:cNvPr>
          <p:cNvSpPr txBox="1"/>
          <p:nvPr/>
        </p:nvSpPr>
        <p:spPr>
          <a:xfrm>
            <a:off x="449989" y="3827653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为底边长时，方程有两个相等的实数根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2F311D-88DD-A0B8-703D-39952EA3EE36}"/>
              </a:ext>
            </a:extLst>
          </p:cNvPr>
          <p:cNvSpPr txBox="1"/>
          <p:nvPr/>
        </p:nvSpPr>
        <p:spPr>
          <a:xfrm>
            <a:off x="449989" y="4306956"/>
            <a:ext cx="9941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，不能构成三角形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BB49D8-02BB-A3B3-2ECE-364609FBCB2C}"/>
              </a:ext>
            </a:extLst>
          </p:cNvPr>
          <p:cNvSpPr txBox="1"/>
          <p:nvPr/>
        </p:nvSpPr>
        <p:spPr>
          <a:xfrm>
            <a:off x="449989" y="4786259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综上，这个三角形的周长为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663" name="yt_shape_11663"/>
          <p:cNvSpPr txBox="1"/>
          <p:nvPr/>
        </p:nvSpPr>
        <p:spPr>
          <a:xfrm>
            <a:off x="540000" y="9881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另外两边的长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6c0"/>
              </a:rPr>
              <a:t>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这个三角形的周长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1708</Words>
  <Application>Microsoft Office PowerPoint</Application>
  <PresentationFormat>宽屏</PresentationFormat>
  <Paragraphs>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2024-04-28T03:12:11Z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