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09" r:id="rId6"/>
    <p:sldId id="330" r:id="rId7"/>
    <p:sldId id="331" r:id="rId8"/>
    <p:sldId id="310" r:id="rId9"/>
    <p:sldId id="313" r:id="rId10"/>
    <p:sldId id="317" r:id="rId11"/>
    <p:sldId id="332" r:id="rId12"/>
    <p:sldId id="319" r:id="rId13"/>
    <p:sldId id="321" r:id="rId14"/>
    <p:sldId id="325" r:id="rId15"/>
    <p:sldId id="328" r:id="rId16"/>
    <p:sldId id="33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15" name="yt_image_117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45536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17" name="yt_image_117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4070" y="2420888"/>
            <a:ext cx="5114408" cy="319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0411C89-1E50-025D-D4B9-1B35A2D795E0}"/>
              </a:ext>
            </a:extLst>
          </p:cNvPr>
          <p:cNvSpPr/>
          <p:nvPr/>
        </p:nvSpPr>
        <p:spPr>
          <a:xfrm>
            <a:off x="7405937" y="2777495"/>
            <a:ext cx="607113" cy="1677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41060F5-2A7E-E771-2F18-B6D09AF95B27}"/>
              </a:ext>
            </a:extLst>
          </p:cNvPr>
          <p:cNvSpPr/>
          <p:nvPr/>
        </p:nvSpPr>
        <p:spPr>
          <a:xfrm>
            <a:off x="6898930" y="3094414"/>
            <a:ext cx="853253" cy="2411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60AF71-91A5-9802-F8AE-9EE4C8A46C80}"/>
              </a:ext>
            </a:extLst>
          </p:cNvPr>
          <p:cNvSpPr/>
          <p:nvPr/>
        </p:nvSpPr>
        <p:spPr>
          <a:xfrm>
            <a:off x="6863129" y="4077072"/>
            <a:ext cx="1149921" cy="24118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9EF9D19-C04B-8FF7-EBA9-197C1909437A}"/>
              </a:ext>
            </a:extLst>
          </p:cNvPr>
          <p:cNvSpPr/>
          <p:nvPr/>
        </p:nvSpPr>
        <p:spPr>
          <a:xfrm>
            <a:off x="6528048" y="4941168"/>
            <a:ext cx="1584176" cy="57606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56" name="yt_shape_11756"/>
              <p:cNvSpPr txBox="1"/>
              <p:nvPr/>
            </p:nvSpPr>
            <p:spPr>
              <a:xfrm>
                <a:off x="540000" y="1966496"/>
                <a:ext cx="9007274" cy="25914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解：由根与系数的关系得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56" name="yt_shape_11756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6496"/>
                <a:ext cx="9007274" cy="2591479"/>
              </a:xfrm>
              <a:prstGeom prst="rect">
                <a:avLst/>
              </a:prstGeom>
              <a:blipFill>
                <a:blip r:embed="rId2"/>
                <a:stretch>
                  <a:fillRect l="-2099" t="-2118" r="-1151" b="-6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58" name="yt_shape_11758"/>
              <p:cNvSpPr txBox="1"/>
              <p:nvPr/>
            </p:nvSpPr>
            <p:spPr>
              <a:xfrm>
                <a:off x="540000" y="4608763"/>
                <a:ext cx="2633734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58" name="yt_shape_11758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08763"/>
                <a:ext cx="2633734" cy="642740"/>
              </a:xfrm>
              <a:prstGeom prst="rect">
                <a:avLst/>
              </a:prstGeom>
              <a:blipFill>
                <a:blip r:embed="rId3"/>
                <a:stretch>
                  <a:fillRect l="-7176" r="-601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8AAD6E1-401D-7636-E078-B8FCB5A359FC}"/>
              </a:ext>
            </a:extLst>
          </p:cNvPr>
          <p:cNvSpPr txBox="1"/>
          <p:nvPr/>
        </p:nvSpPr>
        <p:spPr>
          <a:xfrm>
            <a:off x="449989" y="1919690"/>
            <a:ext cx="910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解：由根与系数的关系得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A933DC-3BF7-8A8F-A914-821ADB123948}"/>
                  </a:ext>
                </a:extLst>
              </p:cNvPr>
              <p:cNvSpPr txBox="1"/>
              <p:nvPr/>
            </p:nvSpPr>
            <p:spPr>
              <a:xfrm>
                <a:off x="449989" y="2395178"/>
                <a:ext cx="6237288" cy="9454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mathAnswerShape': 1}">
                <a:extLst>
                  <a:ext uri="{FF2B5EF4-FFF2-40B4-BE49-F238E27FC236}">
                    <a16:creationId xmlns:a16="http://schemas.microsoft.com/office/drawing/2014/main" id="{E8A933DC-3BF7-8A8F-A914-821ADB1239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95178"/>
                <a:ext cx="6237288" cy="945465"/>
              </a:xfrm>
              <a:prstGeom prst="rect">
                <a:avLst/>
              </a:prstGeom>
              <a:blipFill>
                <a:blip r:embed="rId4"/>
                <a:stretch>
                  <a:fillRect l="-1564" r="-1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CAC6A7-7E8B-ADF5-E767-5C38586EC281}"/>
                  </a:ext>
                </a:extLst>
              </p:cNvPr>
              <p:cNvSpPr txBox="1"/>
              <p:nvPr/>
            </p:nvSpPr>
            <p:spPr>
              <a:xfrm>
                <a:off x="449989" y="3247031"/>
                <a:ext cx="3534791" cy="9083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mathAnswerShape': 1}">
                <a:extLst>
                  <a:ext uri="{FF2B5EF4-FFF2-40B4-BE49-F238E27FC236}">
                    <a16:creationId xmlns:a16="http://schemas.microsoft.com/office/drawing/2014/main" id="{42CAC6A7-7E8B-ADF5-E767-5C38586EC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7031"/>
                <a:ext cx="3534791" cy="908317"/>
              </a:xfrm>
              <a:prstGeom prst="rect">
                <a:avLst/>
              </a:prstGeom>
              <a:blipFill>
                <a:blip r:embed="rId5"/>
                <a:stretch>
                  <a:fillRect l="-2759" r="-2586" b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2A74E4D-4FBF-00A0-1668-B8EF4CAF976A}"/>
              </a:ext>
            </a:extLst>
          </p:cNvPr>
          <p:cNvSpPr txBox="1"/>
          <p:nvPr/>
        </p:nvSpPr>
        <p:spPr>
          <a:xfrm>
            <a:off x="449989" y="4061736"/>
            <a:ext cx="3609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2A5655-C66F-EBCD-1A64-95D16DC1B4EF}"/>
                  </a:ext>
                </a:extLst>
              </p:cNvPr>
              <p:cNvSpPr txBox="1"/>
              <p:nvPr/>
            </p:nvSpPr>
            <p:spPr>
              <a:xfrm>
                <a:off x="449989" y="4561957"/>
                <a:ext cx="278834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mathAnswerShape': 1}">
                <a:extLst>
                  <a:ext uri="{FF2B5EF4-FFF2-40B4-BE49-F238E27FC236}">
                    <a16:creationId xmlns:a16="http://schemas.microsoft.com/office/drawing/2014/main" id="{DB2A5655-C66F-EBCD-1A64-95D16DC1B4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1957"/>
                <a:ext cx="2788349" cy="730136"/>
              </a:xfrm>
              <a:prstGeom prst="rect">
                <a:avLst/>
              </a:prstGeom>
              <a:blipFill>
                <a:blip r:embed="rId6"/>
                <a:stretch>
                  <a:fillRect l="-3501" r="-350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54" name="yt_shape_11754"/>
              <p:cNvSpPr txBox="1"/>
              <p:nvPr/>
            </p:nvSpPr>
            <p:spPr>
              <a:xfrm>
                <a:off x="446437" y="1311058"/>
                <a:ext cx="8819081" cy="699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是方程的两个实数根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754" name="yt_shape_117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437" y="1311058"/>
                <a:ext cx="8819081" cy="699422"/>
              </a:xfrm>
              <a:prstGeom prst="rect">
                <a:avLst/>
              </a:prstGeom>
              <a:blipFill>
                <a:blip r:embed="rId7"/>
                <a:stretch>
                  <a:fillRect l="-2073" r="-1175" b="-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0" name="yt_shape_11760"/>
          <p:cNvSpPr txBox="1"/>
          <p:nvPr/>
        </p:nvSpPr>
        <p:spPr>
          <a:xfrm>
            <a:off x="540000" y="192905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列一元二次方程解应用题</a:t>
            </a:r>
          </a:p>
        </p:txBody>
      </p:sp>
      <p:sp>
        <p:nvSpPr>
          <p:cNvPr id="11761" name="yt_shape_11761"/>
          <p:cNvSpPr txBox="1"/>
          <p:nvPr/>
        </p:nvSpPr>
        <p:spPr>
          <a:xfrm>
            <a:off x="540120" y="241848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据国家统计局发布的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37e07"/>
              </a:rPr>
              <a:t>年国民经济和社会发展统计公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显示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年全国居民人均可支配收入分别为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7cfc"/>
              </a:rPr>
              <a:t>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年全国居民人均可支配收入的年平均增长率均为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9262"/>
              </a:rPr>
              <a:t>依题意可列方程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2" name="yt_table_117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219275"/>
              </p:ext>
            </p:extLst>
          </p:nvPr>
        </p:nvGraphicFramePr>
        <p:xfrm>
          <a:off x="540047" y="4338182"/>
          <a:ext cx="7777480" cy="950976"/>
        </p:xfrm>
        <a:graphic>
          <a:graphicData uri="http://schemas.openxmlformats.org/drawingml/2006/table">
            <a:tbl>
              <a:tblPr/>
              <a:tblGrid>
                <a:gridCol w="4354830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3422650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p:pic>
        <p:nvPicPr>
          <p:cNvPr id="3" name="yt_shape_1714269158895" title="H_25.973701">
            <a:extLst>
              <a:ext uri="{FF2B5EF4-FFF2-40B4-BE49-F238E27FC236}">
                <a16:creationId xmlns:a16="http://schemas.microsoft.com/office/drawing/2014/main" id="{E161EF23-6E87-B18D-9F78-5DF667FD4D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131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455D8A-32D8-A224-D28B-DEAEAB030B57}"/>
              </a:ext>
            </a:extLst>
          </p:cNvPr>
          <p:cNvSpPr txBox="1"/>
          <p:nvPr/>
        </p:nvSpPr>
        <p:spPr>
          <a:xfrm>
            <a:off x="1364509" y="37981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4" name="yt_shape_11764"/>
          <p:cNvSpPr txBox="1"/>
          <p:nvPr/>
        </p:nvSpPr>
        <p:spPr>
          <a:xfrm>
            <a:off x="540119" y="1142412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菏泽市中考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某玩具厂生产一种玩具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按照控制固定成本降价促销的原则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f47d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使生产的玩具能够及时售出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据市场调查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每个玩具按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元销售时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每天可销售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0ec83,isEnd"/>
              </a:rPr>
              <a:t>160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若销售单价每降低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已知每个玩具的固定成本为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939f,isEnd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该厂家每天想要获利润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则这种玩具的销售单价为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如图是一张长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的矩形铁皮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a5dbb,isEnd"/>
              </a:rPr>
              <a:t>将其剪去两个全等的正方形和两个全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等的矩形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剩余部分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可制成底面积为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的有盖的长方体铁盒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179d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剪去的正方形的边长为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1766" name="yt_image_11766" title="H_123.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0790" y="4496461"/>
            <a:ext cx="1650420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62001D-6434-0475-3CFE-75413C2D7A05}"/>
              </a:ext>
            </a:extLst>
          </p:cNvPr>
          <p:cNvSpPr txBox="1"/>
          <p:nvPr/>
        </p:nvSpPr>
        <p:spPr>
          <a:xfrm>
            <a:off x="8527307" y="25220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CD8BB4-0D0B-F905-23FF-173655A101E0}"/>
              </a:ext>
            </a:extLst>
          </p:cNvPr>
          <p:cNvSpPr txBox="1"/>
          <p:nvPr/>
        </p:nvSpPr>
        <p:spPr>
          <a:xfrm>
            <a:off x="3802908" y="39485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9" name="yt_shape_11769"/>
          <p:cNvSpPr txBox="1"/>
          <p:nvPr/>
        </p:nvSpPr>
        <p:spPr>
          <a:xfrm>
            <a:off x="540000" y="1465196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68" name="yt_image_1176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65196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1" name="yt_shape_11771"/>
          <p:cNvSpPr txBox="1"/>
          <p:nvPr/>
        </p:nvSpPr>
        <p:spPr>
          <a:xfrm>
            <a:off x="540000" y="2047361"/>
            <a:ext cx="99386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72" name="yt_table_117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162791"/>
              </p:ext>
            </p:extLst>
          </p:nvPr>
        </p:nvGraphicFramePr>
        <p:xfrm>
          <a:off x="540047" y="2526664"/>
          <a:ext cx="6142355" cy="950976"/>
        </p:xfrm>
        <a:graphic>
          <a:graphicData uri="http://schemas.openxmlformats.org/drawingml/2006/table">
            <a:tbl>
              <a:tblPr/>
              <a:tblGrid>
                <a:gridCol w="3564255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578100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sp>
        <p:nvSpPr>
          <p:cNvPr id="11774" name="yt_shape_11774"/>
          <p:cNvSpPr txBox="1"/>
          <p:nvPr/>
        </p:nvSpPr>
        <p:spPr>
          <a:xfrm>
            <a:off x="540120" y="352821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菏泽市中考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8a9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75" name="yt_table_11775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1913071"/>
                  </p:ext>
                </p:extLst>
              </p:nvPr>
            </p:nvGraphicFramePr>
            <p:xfrm>
              <a:off x="540047" y="4487653"/>
              <a:ext cx="6178868" cy="1265428"/>
            </p:xfrm>
            <a:graphic>
              <a:graphicData uri="http://schemas.openxmlformats.org/drawingml/2006/table">
                <a:tbl>
                  <a:tblPr/>
                  <a:tblGrid>
                    <a:gridCol w="3564255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2614613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且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且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775" name="yt_table_11775" descr="{&quot;rangeId&quot;:18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1913071"/>
                  </p:ext>
                </p:extLst>
              </p:nvPr>
            </p:nvGraphicFramePr>
            <p:xfrm>
              <a:off x="540047" y="3922457"/>
              <a:ext cx="6178868" cy="1265428"/>
            </p:xfrm>
            <a:graphic>
              <a:graphicData uri="http://schemas.openxmlformats.org/drawingml/2006/table">
                <a:tbl>
                  <a:tblPr/>
                  <a:tblGrid>
                    <a:gridCol w="3564255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2614613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3504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047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047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D1A96B0-F9C5-0C16-6836-B8098391E689}"/>
              </a:ext>
            </a:extLst>
          </p:cNvPr>
          <p:cNvSpPr txBox="1"/>
          <p:nvPr/>
        </p:nvSpPr>
        <p:spPr>
          <a:xfrm>
            <a:off x="9462226" y="20005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57BB42-1565-372B-EBBF-C8DB7A31231E}"/>
              </a:ext>
            </a:extLst>
          </p:cNvPr>
          <p:cNvSpPr txBox="1"/>
          <p:nvPr/>
        </p:nvSpPr>
        <p:spPr>
          <a:xfrm>
            <a:off x="2888509" y="39569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7" name="yt_shape_1177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76" name="yt_image_1177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79" name="yt_shape_11779"/>
              <p:cNvSpPr txBox="1"/>
              <p:nvPr/>
            </p:nvSpPr>
            <p:spPr>
              <a:xfrm>
                <a:off x="540119" y="1431377"/>
                <a:ext cx="11492915" cy="53405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为积极响应新旧动能转换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提高公司经济效益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8f96"/>
                  </a:rPr>
                  <a:t>某科技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公司近期研发出一种新型高科技设备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每台设备成本价为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8af80"/>
                  </a:rPr>
                  <a:t>经过市场调研发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每台售价为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万元时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年销售量为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每台售价为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万元时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aa1a"/>
                  </a:rPr>
                  <a:t>年销售量为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假定该设备的年销售量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和销售单价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0bf7"/>
                  </a:rPr>
                  <a:t>成一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次函数关系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求年销售量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与销售单价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设年销售量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与销售单价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498b3"/>
                  </a:rPr>
                  <a:t>，将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年销售量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与销售单价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779" name="yt_shape_11779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340501"/>
              </a:xfrm>
              <a:prstGeom prst="rect">
                <a:avLst/>
              </a:prstGeom>
              <a:blipFill>
                <a:blip r:embed="rId3"/>
                <a:stretch>
                  <a:fillRect l="-1645" t="-1027" b="-2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3D19D8-F294-7A89-37F0-E40768B64D57}"/>
              </a:ext>
            </a:extLst>
          </p:cNvPr>
          <p:cNvSpPr txBox="1"/>
          <p:nvPr/>
        </p:nvSpPr>
        <p:spPr>
          <a:xfrm>
            <a:off x="450108" y="4237499"/>
            <a:ext cx="106289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设年销售量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与销售单价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498b3"/>
              </a:rPr>
              <a:t>，将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596750-D249-3721-6AC3-868CC6CD4367}"/>
              </a:ext>
            </a:extLst>
          </p:cNvPr>
          <p:cNvSpPr txBox="1"/>
          <p:nvPr/>
        </p:nvSpPr>
        <p:spPr>
          <a:xfrm>
            <a:off x="450108" y="4712988"/>
            <a:ext cx="650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E5B2A7-5F06-4B1F-45C2-A7F5479CA5E7}"/>
                  </a:ext>
                </a:extLst>
              </p:cNvPr>
              <p:cNvSpPr txBox="1"/>
              <p:nvPr/>
            </p:nvSpPr>
            <p:spPr>
              <a:xfrm>
                <a:off x="450108" y="5188475"/>
                <a:ext cx="475761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5, 'hasSerialNum': 1}">
                <a:extLst>
                  <a:ext uri="{FF2B5EF4-FFF2-40B4-BE49-F238E27FC236}">
                    <a16:creationId xmlns:a16="http://schemas.microsoft.com/office/drawing/2014/main" id="{40E5B2A7-5F06-4B1F-45C2-A7F5479CA5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88475"/>
                <a:ext cx="4757610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C0408F0-2D2D-F79A-F6B8-F0A1DACE5F49}"/>
              </a:ext>
            </a:extLst>
          </p:cNvPr>
          <p:cNvSpPr txBox="1"/>
          <p:nvPr/>
        </p:nvSpPr>
        <p:spPr>
          <a:xfrm>
            <a:off x="450108" y="6249052"/>
            <a:ext cx="8187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年销售量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与销售单价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3" name="yt_shape_11783"/>
          <p:cNvSpPr txBox="1"/>
          <p:nvPr/>
        </p:nvSpPr>
        <p:spPr>
          <a:xfrm>
            <a:off x="540119" y="124446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根据相关规定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此设备的销售单价不得高于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如果该公司想获得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5_9396f"/>
              </a:rPr>
              <a:t>10000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万元的年利润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则该设备的销售单价应是多少万元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784" name="yt_shape_11784"/>
          <p:cNvSpPr txBox="1"/>
          <p:nvPr/>
        </p:nvSpPr>
        <p:spPr>
          <a:xfrm>
            <a:off x="540119" y="21874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可得，每台设备的利润为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万元，销售数量为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1193d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台，</a:t>
            </a:r>
          </a:p>
        </p:txBody>
      </p:sp>
      <p:sp>
        <p:nvSpPr>
          <p:cNvPr id="11785" name="yt_shape_11785"/>
          <p:cNvSpPr txBox="1"/>
          <p:nvPr/>
        </p:nvSpPr>
        <p:spPr>
          <a:xfrm>
            <a:off x="540000" y="3146851"/>
            <a:ext cx="70820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786" name="yt_shape_11786"/>
          <p:cNvSpPr txBox="1"/>
          <p:nvPr/>
        </p:nvSpPr>
        <p:spPr>
          <a:xfrm>
            <a:off x="540000" y="3626154"/>
            <a:ext cx="42126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787" name="yt_shape_11787"/>
          <p:cNvSpPr txBox="1"/>
          <p:nvPr/>
        </p:nvSpPr>
        <p:spPr>
          <a:xfrm>
            <a:off x="540000" y="4105457"/>
            <a:ext cx="523220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此设备的销售单价不得高于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50.</a:t>
            </a:r>
          </a:p>
        </p:txBody>
      </p:sp>
      <p:sp>
        <p:nvSpPr>
          <p:cNvPr id="11788" name="yt_shape_11788"/>
          <p:cNvSpPr txBox="1"/>
          <p:nvPr/>
        </p:nvSpPr>
        <p:spPr>
          <a:xfrm>
            <a:off x="540000" y="5545023"/>
            <a:ext cx="50863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答：该设备的销售单价应是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66AC85-F317-CE43-BD5F-69B01CF5A4CE}"/>
              </a:ext>
            </a:extLst>
          </p:cNvPr>
          <p:cNvSpPr txBox="1"/>
          <p:nvPr/>
        </p:nvSpPr>
        <p:spPr>
          <a:xfrm>
            <a:off x="450108" y="2140610"/>
            <a:ext cx="10851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可得，每台设备的利润为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万元，销售数量为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1193d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06928B-BD11-CC92-D116-0EE8A9150BC0}"/>
              </a:ext>
            </a:extLst>
          </p:cNvPr>
          <p:cNvSpPr txBox="1"/>
          <p:nvPr/>
        </p:nvSpPr>
        <p:spPr>
          <a:xfrm>
            <a:off x="450108" y="261609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BDBB0A-33A4-8966-BBEE-82F3FC0A1171}"/>
              </a:ext>
            </a:extLst>
          </p:cNvPr>
          <p:cNvSpPr txBox="1"/>
          <p:nvPr/>
        </p:nvSpPr>
        <p:spPr>
          <a:xfrm>
            <a:off x="449989" y="3100045"/>
            <a:ext cx="7193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907D51-BB57-ECF7-48BF-4C8861B7D5D0}"/>
              </a:ext>
            </a:extLst>
          </p:cNvPr>
          <p:cNvSpPr txBox="1"/>
          <p:nvPr/>
        </p:nvSpPr>
        <p:spPr>
          <a:xfrm>
            <a:off x="449989" y="3579348"/>
            <a:ext cx="4352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AD165E-B6ED-8CFD-5212-7059B30177A9}"/>
              </a:ext>
            </a:extLst>
          </p:cNvPr>
          <p:cNvSpPr txBox="1"/>
          <p:nvPr/>
        </p:nvSpPr>
        <p:spPr>
          <a:xfrm>
            <a:off x="449989" y="4058651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6DE699-E869-90C6-D504-4522639787B2}"/>
              </a:ext>
            </a:extLst>
          </p:cNvPr>
          <p:cNvSpPr txBox="1"/>
          <p:nvPr/>
        </p:nvSpPr>
        <p:spPr>
          <a:xfrm>
            <a:off x="449989" y="4534140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此设备的销售单价不得高于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9E6E58-D4EA-7738-B448-7E1628889CA3}"/>
              </a:ext>
            </a:extLst>
          </p:cNvPr>
          <p:cNvSpPr txBox="1"/>
          <p:nvPr/>
        </p:nvSpPr>
        <p:spPr>
          <a:xfrm>
            <a:off x="449989" y="5009627"/>
            <a:ext cx="1400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7A99846-D741-A7F5-A8E0-64BB3B5F3684}"/>
              </a:ext>
            </a:extLst>
          </p:cNvPr>
          <p:cNvSpPr txBox="1"/>
          <p:nvPr/>
        </p:nvSpPr>
        <p:spPr>
          <a:xfrm>
            <a:off x="449989" y="5498217"/>
            <a:ext cx="5217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答：该设备的销售单价应是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0" name="yt_shape_11720"/>
          <p:cNvSpPr txBox="1"/>
          <p:nvPr/>
        </p:nvSpPr>
        <p:spPr>
          <a:xfrm>
            <a:off x="540000" y="1769634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19" name="yt_image_1171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69634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2" name="yt_shape_11722"/>
          <p:cNvSpPr txBox="1"/>
          <p:nvPr/>
        </p:nvSpPr>
        <p:spPr>
          <a:xfrm>
            <a:off x="540000" y="2351799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一元二次方程的有关概念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23" name="yt_shape_11723"/>
              <p:cNvSpPr txBox="1"/>
              <p:nvPr/>
            </p:nvSpPr>
            <p:spPr>
              <a:xfrm>
                <a:off x="540119" y="2841233"/>
                <a:ext cx="11111999" cy="11215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f63b"/>
                  </a:rPr>
                  <a:t>2</a:t>
                </a:r>
                <a:b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其中是一元二次方程的有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723" name="yt_shape_1172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41233"/>
                <a:ext cx="11111999" cy="1121525"/>
              </a:xfrm>
              <a:prstGeom prst="rect">
                <a:avLst/>
              </a:prstGeom>
              <a:blipFill>
                <a:blip r:embed="rId3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25" name="yt_table_117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22146"/>
              </p:ext>
            </p:extLst>
          </p:nvPr>
        </p:nvGraphicFramePr>
        <p:xfrm>
          <a:off x="540047" y="4013546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</a:tbl>
          </a:graphicData>
        </a:graphic>
      </p:graphicFrame>
      <p:sp>
        <p:nvSpPr>
          <p:cNvPr id="11727" name="yt_shape_11727"/>
          <p:cNvSpPr txBox="1"/>
          <p:nvPr/>
        </p:nvSpPr>
        <p:spPr>
          <a:xfrm>
            <a:off x="540119" y="453971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枣庄市中考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90bd,isEnd"/>
              </a:rPr>
              <a:t>的值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69158636" title="H_25.973701">
            <a:extLst>
              <a:ext uri="{FF2B5EF4-FFF2-40B4-BE49-F238E27FC236}">
                <a16:creationId xmlns:a16="http://schemas.microsoft.com/office/drawing/2014/main" id="{2A5A35B2-30BD-EEDD-2F58-9562940872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04068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9624BF-BCD9-4B61-B652-9B74BD1B5605}"/>
              </a:ext>
            </a:extLst>
          </p:cNvPr>
          <p:cNvSpPr txBox="1"/>
          <p:nvPr/>
        </p:nvSpPr>
        <p:spPr>
          <a:xfrm>
            <a:off x="5712290" y="3269915"/>
            <a:ext cx="400748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1085F2-F342-3DBB-F0A8-0489BDDCE59C}"/>
              </a:ext>
            </a:extLst>
          </p:cNvPr>
          <p:cNvSpPr txBox="1"/>
          <p:nvPr/>
        </p:nvSpPr>
        <p:spPr>
          <a:xfrm>
            <a:off x="1059708" y="496839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8" name="yt_shape_11728"/>
          <p:cNvSpPr txBox="1"/>
          <p:nvPr/>
        </p:nvSpPr>
        <p:spPr>
          <a:xfrm>
            <a:off x="540000" y="2409182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解一元二次方程</a:t>
            </a:r>
          </a:p>
        </p:txBody>
      </p:sp>
      <p:sp>
        <p:nvSpPr>
          <p:cNvPr id="11729" name="yt_shape_11729"/>
          <p:cNvSpPr txBox="1"/>
          <p:nvPr/>
        </p:nvSpPr>
        <p:spPr>
          <a:xfrm>
            <a:off x="540119" y="28986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新疆自治区中考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29aa"/>
              </a:rPr>
              <a:t>配方后得到的方程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30" name="yt_table_117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740249"/>
              </p:ext>
            </p:extLst>
          </p:nvPr>
        </p:nvGraphicFramePr>
        <p:xfrm>
          <a:off x="540047" y="3858051"/>
          <a:ext cx="6845618" cy="950976"/>
        </p:xfrm>
        <a:graphic>
          <a:graphicData uri="http://schemas.openxmlformats.org/drawingml/2006/table">
            <a:tbl>
              <a:tblPr/>
              <a:tblGrid>
                <a:gridCol w="3897630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  <a:gridCol w="2947988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</a:tbl>
          </a:graphicData>
        </a:graphic>
      </p:graphicFrame>
      <p:pic>
        <p:nvPicPr>
          <p:cNvPr id="3" name="yt_shape_1714269158695" title="H_25.973701">
            <a:extLst>
              <a:ext uri="{FF2B5EF4-FFF2-40B4-BE49-F238E27FC236}">
                <a16:creationId xmlns:a16="http://schemas.microsoft.com/office/drawing/2014/main" id="{140BAE31-57AD-9262-437D-A4D9AAABDA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61451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24B342-EEF5-39B7-EE33-DA9AA98E1824}"/>
              </a:ext>
            </a:extLst>
          </p:cNvPr>
          <p:cNvSpPr txBox="1"/>
          <p:nvPr/>
        </p:nvSpPr>
        <p:spPr>
          <a:xfrm>
            <a:off x="1364508" y="33272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2" name="yt_shape_11732"/>
          <p:cNvSpPr txBox="1"/>
          <p:nvPr/>
        </p:nvSpPr>
        <p:spPr>
          <a:xfrm>
            <a:off x="540000" y="1234150"/>
            <a:ext cx="480099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用适当的方法解下列方程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A2F123-3304-52C2-9F9C-029F04EC978B}"/>
              </a:ext>
            </a:extLst>
          </p:cNvPr>
          <p:cNvSpPr txBox="1"/>
          <p:nvPr/>
        </p:nvSpPr>
        <p:spPr>
          <a:xfrm>
            <a:off x="449989" y="2138320"/>
            <a:ext cx="3102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112BB2-4DC2-E7EA-4165-507438980ADA}"/>
              </a:ext>
            </a:extLst>
          </p:cNvPr>
          <p:cNvSpPr txBox="1"/>
          <p:nvPr/>
        </p:nvSpPr>
        <p:spPr>
          <a:xfrm>
            <a:off x="497614" y="2613808"/>
            <a:ext cx="333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EA46CB-C465-6014-3B47-2CE52E7181BA}"/>
              </a:ext>
            </a:extLst>
          </p:cNvPr>
          <p:cNvSpPr txBox="1"/>
          <p:nvPr/>
        </p:nvSpPr>
        <p:spPr>
          <a:xfrm>
            <a:off x="497614" y="3089296"/>
            <a:ext cx="230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00CA92-3F0E-ACE5-44E4-83C3349F729D}"/>
              </a:ext>
            </a:extLst>
          </p:cNvPr>
          <p:cNvSpPr txBox="1"/>
          <p:nvPr/>
        </p:nvSpPr>
        <p:spPr>
          <a:xfrm>
            <a:off x="449989" y="4040272"/>
            <a:ext cx="493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E80D17-52F5-EC1B-6C46-A322F9DE6EFB}"/>
              </a:ext>
            </a:extLst>
          </p:cNvPr>
          <p:cNvSpPr txBox="1"/>
          <p:nvPr/>
        </p:nvSpPr>
        <p:spPr>
          <a:xfrm>
            <a:off x="449989" y="4515760"/>
            <a:ext cx="442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DCB572-D8F0-71E9-7C0B-046BFF1DF1E1}"/>
              </a:ext>
            </a:extLst>
          </p:cNvPr>
          <p:cNvSpPr txBox="1"/>
          <p:nvPr/>
        </p:nvSpPr>
        <p:spPr>
          <a:xfrm>
            <a:off x="449989" y="499124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9EC53C-EA9D-656E-E567-C592EC0E782E}"/>
              </a:ext>
            </a:extLst>
          </p:cNvPr>
          <p:cNvSpPr txBox="1"/>
          <p:nvPr/>
        </p:nvSpPr>
        <p:spPr>
          <a:xfrm>
            <a:off x="497614" y="5466736"/>
            <a:ext cx="2605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7" name="yt_shape_11737"/>
              <p:cNvSpPr txBox="1"/>
              <p:nvPr/>
            </p:nvSpPr>
            <p:spPr>
              <a:xfrm>
                <a:off x="540000" y="1902731"/>
                <a:ext cx="5307543" cy="34125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7" name="yt_shape_11737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2731"/>
                <a:ext cx="5307543" cy="3412537"/>
              </a:xfrm>
              <a:prstGeom prst="rect">
                <a:avLst/>
              </a:prstGeom>
              <a:blipFill>
                <a:blip r:embed="rId2"/>
                <a:stretch>
                  <a:fillRect l="-3563" t="-1429" r="-2529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E15ABC-765C-8952-58F8-9C3D39FF6559}"/>
              </a:ext>
            </a:extLst>
          </p:cNvPr>
          <p:cNvSpPr txBox="1"/>
          <p:nvPr/>
        </p:nvSpPr>
        <p:spPr>
          <a:xfrm>
            <a:off x="449989" y="2331413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E3D00C-B507-2D65-CDEF-68509FC81C53}"/>
              </a:ext>
            </a:extLst>
          </p:cNvPr>
          <p:cNvSpPr txBox="1"/>
          <p:nvPr/>
        </p:nvSpPr>
        <p:spPr>
          <a:xfrm>
            <a:off x="497614" y="2806901"/>
            <a:ext cx="344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CAB988-2DBD-3175-2F9E-370F32845D39}"/>
              </a:ext>
            </a:extLst>
          </p:cNvPr>
          <p:cNvSpPr txBox="1"/>
          <p:nvPr/>
        </p:nvSpPr>
        <p:spPr>
          <a:xfrm>
            <a:off x="497614" y="3282389"/>
            <a:ext cx="538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1B8CE4-43BC-63A5-02AC-29D5346451F3}"/>
                  </a:ext>
                </a:extLst>
              </p:cNvPr>
              <p:cNvSpPr txBox="1"/>
              <p:nvPr/>
            </p:nvSpPr>
            <p:spPr>
              <a:xfrm>
                <a:off x="497614" y="3757877"/>
                <a:ext cx="1927988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1}">
                <a:extLst>
                  <a:ext uri="{FF2B5EF4-FFF2-40B4-BE49-F238E27FC236}">
                    <a16:creationId xmlns:a16="http://schemas.microsoft.com/office/drawing/2014/main" id="{E01B8CE4-43BC-63A5-02AC-29D5346451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757877"/>
                <a:ext cx="1927988" cy="856120"/>
              </a:xfrm>
              <a:prstGeom prst="rect">
                <a:avLst/>
              </a:prstGeom>
              <a:blipFill>
                <a:blip r:embed="rId3"/>
                <a:stretch>
                  <a:fillRect l="-5063" r="-5063" b="-3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7B3115F-6797-6CC1-DCD6-6B3635901F9B}"/>
                  </a:ext>
                </a:extLst>
              </p:cNvPr>
              <p:cNvSpPr txBox="1"/>
              <p:nvPr/>
            </p:nvSpPr>
            <p:spPr>
              <a:xfrm>
                <a:off x="497614" y="4520385"/>
                <a:ext cx="3593338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1}">
                <a:extLst>
                  <a:ext uri="{FF2B5EF4-FFF2-40B4-BE49-F238E27FC236}">
                    <a16:creationId xmlns:a16="http://schemas.microsoft.com/office/drawing/2014/main" id="{C7B3115F-6797-6CC1-DCD6-6B3635901F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520385"/>
                <a:ext cx="3593338" cy="808686"/>
              </a:xfrm>
              <a:prstGeom prst="rect">
                <a:avLst/>
              </a:prstGeom>
              <a:blipFill>
                <a:blip r:embed="rId4"/>
                <a:stretch>
                  <a:fillRect l="-2716" r="-2716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0" name="yt_shape_11740"/>
          <p:cNvSpPr txBox="1"/>
          <p:nvPr/>
        </p:nvSpPr>
        <p:spPr>
          <a:xfrm>
            <a:off x="540000" y="2194414"/>
            <a:ext cx="354263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59725A-28A7-9C96-3ECA-EB5B97481AF3}"/>
              </a:ext>
            </a:extLst>
          </p:cNvPr>
          <p:cNvSpPr txBox="1"/>
          <p:nvPr/>
        </p:nvSpPr>
        <p:spPr>
          <a:xfrm>
            <a:off x="449989" y="2623096"/>
            <a:ext cx="282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B8CBDC-9503-4BF0-8B19-D054CB2E6F6B}"/>
              </a:ext>
            </a:extLst>
          </p:cNvPr>
          <p:cNvSpPr txBox="1"/>
          <p:nvPr/>
        </p:nvSpPr>
        <p:spPr>
          <a:xfrm>
            <a:off x="497614" y="3098584"/>
            <a:ext cx="308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A86DA1-8865-10F3-6095-F01B7FBFEEA8}"/>
              </a:ext>
            </a:extLst>
          </p:cNvPr>
          <p:cNvSpPr txBox="1"/>
          <p:nvPr/>
        </p:nvSpPr>
        <p:spPr>
          <a:xfrm>
            <a:off x="449989" y="3574072"/>
            <a:ext cx="2645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133B27-1B9D-C8C5-5AB0-E32417D059B1}"/>
              </a:ext>
            </a:extLst>
          </p:cNvPr>
          <p:cNvSpPr txBox="1"/>
          <p:nvPr/>
        </p:nvSpPr>
        <p:spPr>
          <a:xfrm>
            <a:off x="497614" y="4049560"/>
            <a:ext cx="364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67D3E9-305D-DD77-73F6-1261B787973D}"/>
              </a:ext>
            </a:extLst>
          </p:cNvPr>
          <p:cNvSpPr txBox="1"/>
          <p:nvPr/>
        </p:nvSpPr>
        <p:spPr>
          <a:xfrm>
            <a:off x="497614" y="4525048"/>
            <a:ext cx="2605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2" name="yt_shape_11742"/>
          <p:cNvSpPr txBox="1"/>
          <p:nvPr/>
        </p:nvSpPr>
        <p:spPr>
          <a:xfrm>
            <a:off x="540000" y="2305552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一元二次方程根的判别式的应用</a:t>
            </a:r>
          </a:p>
        </p:txBody>
      </p:sp>
      <p:sp>
        <p:nvSpPr>
          <p:cNvPr id="11743" name="yt_shape_11743"/>
          <p:cNvSpPr txBox="1"/>
          <p:nvPr/>
        </p:nvSpPr>
        <p:spPr>
          <a:xfrm>
            <a:off x="540000" y="2794986"/>
            <a:ext cx="109212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44" name="yt_table_11744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4731823"/>
                  </p:ext>
                </p:extLst>
              </p:nvPr>
            </p:nvGraphicFramePr>
            <p:xfrm>
              <a:off x="540047" y="3274289"/>
              <a:ext cx="7711568" cy="46107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44" name="yt_table_11744" descr="{&quot;rangeId&quot;:9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4731823"/>
                  </p:ext>
                </p:extLst>
              </p:nvPr>
            </p:nvGraphicFramePr>
            <p:xfrm>
              <a:off x="540047" y="1868737"/>
              <a:ext cx="7711568" cy="46107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6111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45" name="yt_shape_11745"/>
              <p:cNvSpPr txBox="1"/>
              <p:nvPr/>
            </p:nvSpPr>
            <p:spPr>
              <a:xfrm>
                <a:off x="540119" y="3786049"/>
                <a:ext cx="11492915" cy="11263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有两个相等的实数根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b44c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745" name="yt_shape_117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86049"/>
                <a:ext cx="11492915" cy="1126399"/>
              </a:xfrm>
              <a:prstGeom prst="rect">
                <a:avLst/>
              </a:prstGeom>
              <a:blipFill>
                <a:blip r:embed="rId3"/>
                <a:stretch>
                  <a:fillRect l="-1645" t="-4324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158768" title="H_25.973701">
            <a:extLst>
              <a:ext uri="{FF2B5EF4-FFF2-40B4-BE49-F238E27FC236}">
                <a16:creationId xmlns:a16="http://schemas.microsoft.com/office/drawing/2014/main" id="{29CFC5D8-483B-D1DB-2369-65CE3504A6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57821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73A682-3C09-5E01-4032-862E73F45AB5}"/>
              </a:ext>
            </a:extLst>
          </p:cNvPr>
          <p:cNvSpPr txBox="1"/>
          <p:nvPr/>
        </p:nvSpPr>
        <p:spPr>
          <a:xfrm>
            <a:off x="10435364" y="27481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4B4DA1-2143-E9AE-0C9D-B0149EBCA293}"/>
                  </a:ext>
                </a:extLst>
              </p:cNvPr>
              <p:cNvSpPr txBox="1"/>
              <p:nvPr/>
            </p:nvSpPr>
            <p:spPr>
              <a:xfrm>
                <a:off x="1124834" y="3982433"/>
                <a:ext cx="7896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4B4DA1-2143-E9AE-0C9D-B0149EBCA2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34" y="3982433"/>
                <a:ext cx="789686" cy="73362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7" name="yt_shape_11747"/>
          <p:cNvSpPr txBox="1"/>
          <p:nvPr/>
        </p:nvSpPr>
        <p:spPr>
          <a:xfrm>
            <a:off x="540000" y="2190590"/>
            <a:ext cx="622125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一元二次方程的根与系数关系的应用</a:t>
            </a:r>
          </a:p>
        </p:txBody>
      </p:sp>
      <p:sp>
        <p:nvSpPr>
          <p:cNvPr id="11748" name="yt_shape_11748"/>
          <p:cNvSpPr txBox="1"/>
          <p:nvPr/>
        </p:nvSpPr>
        <p:spPr>
          <a:xfrm>
            <a:off x="540119" y="26800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aa54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另一个根为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49" name="yt_shape_11749"/>
              <p:cNvSpPr txBox="1"/>
              <p:nvPr/>
            </p:nvSpPr>
            <p:spPr>
              <a:xfrm>
                <a:off x="540119" y="3639459"/>
                <a:ext cx="11492915" cy="908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476d,isEnd"/>
                  </a:rPr>
                  <a:t>的两个实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9" name="yt_shape_117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39459"/>
                <a:ext cx="11492915" cy="908647"/>
              </a:xfrm>
              <a:prstGeom prst="rect">
                <a:avLst/>
              </a:prstGeom>
              <a:blipFill>
                <a:blip r:embed="rId2"/>
                <a:stretch>
                  <a:fillRect l="-1645" t="-5369" b="-20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51" name="yt_shape_11751"/>
          <p:cNvSpPr txBox="1"/>
          <p:nvPr/>
        </p:nvSpPr>
        <p:spPr>
          <a:xfrm>
            <a:off x="540000" y="4598894"/>
            <a:ext cx="104579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pic>
        <p:nvPicPr>
          <p:cNvPr id="3" name="yt_shape_1714269158827">
            <a:extLst>
              <a:ext uri="{FF2B5EF4-FFF2-40B4-BE49-F238E27FC236}">
                <a16:creationId xmlns:a16="http://schemas.microsoft.com/office/drawing/2014/main" id="{1F283D80-2667-3C8D-C75E-2D6C49291E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4285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9C2468-B483-C50E-264E-8FFCFEA05136}"/>
              </a:ext>
            </a:extLst>
          </p:cNvPr>
          <p:cNvSpPr txBox="1"/>
          <p:nvPr/>
        </p:nvSpPr>
        <p:spPr>
          <a:xfrm>
            <a:off x="1669308" y="310870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7DF4F1-8E87-2692-F5ED-5C7FFCB0F969}"/>
              </a:ext>
            </a:extLst>
          </p:cNvPr>
          <p:cNvSpPr txBox="1"/>
          <p:nvPr/>
        </p:nvSpPr>
        <p:spPr>
          <a:xfrm>
            <a:off x="4564908" y="310870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798885-DA97-522C-F796-FAE2BC38011E}"/>
              </a:ext>
            </a:extLst>
          </p:cNvPr>
          <p:cNvSpPr txBox="1"/>
          <p:nvPr/>
        </p:nvSpPr>
        <p:spPr>
          <a:xfrm>
            <a:off x="6582049" y="4068141"/>
            <a:ext cx="9420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2" name="yt_shape_11752"/>
          <p:cNvSpPr txBox="1"/>
          <p:nvPr/>
        </p:nvSpPr>
        <p:spPr>
          <a:xfrm>
            <a:off x="540000" y="1819722"/>
            <a:ext cx="63206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方程总有实数根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753" name="yt_shape_11753"/>
          <p:cNvSpPr txBox="1"/>
          <p:nvPr/>
        </p:nvSpPr>
        <p:spPr>
          <a:xfrm>
            <a:off x="540000" y="2299025"/>
            <a:ext cx="647292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为何值，方程总有实数根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69B2CF-26C1-6A8C-43D3-3D36D1064746}"/>
              </a:ext>
            </a:extLst>
          </p:cNvPr>
          <p:cNvSpPr txBox="1"/>
          <p:nvPr/>
        </p:nvSpPr>
        <p:spPr>
          <a:xfrm>
            <a:off x="449989" y="2252219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80A592-02B3-B589-FBF2-97ECA0B2DA8B}"/>
              </a:ext>
            </a:extLst>
          </p:cNvPr>
          <p:cNvSpPr txBox="1"/>
          <p:nvPr/>
        </p:nvSpPr>
        <p:spPr>
          <a:xfrm>
            <a:off x="449989" y="2727707"/>
            <a:ext cx="6590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46BEB7-937A-8BB6-F9ED-7F2B65D928CB}"/>
              </a:ext>
            </a:extLst>
          </p:cNvPr>
          <p:cNvSpPr txBox="1"/>
          <p:nvPr/>
        </p:nvSpPr>
        <p:spPr>
          <a:xfrm>
            <a:off x="449989" y="3203195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6CE116-BDDB-18AC-7CDE-D856E9CDDD1C}"/>
              </a:ext>
            </a:extLst>
          </p:cNvPr>
          <p:cNvSpPr txBox="1"/>
          <p:nvPr/>
        </p:nvSpPr>
        <p:spPr>
          <a:xfrm>
            <a:off x="449989" y="3678683"/>
            <a:ext cx="2883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5AF415-CF84-87B3-62AC-052CDFC9BADF}"/>
              </a:ext>
            </a:extLst>
          </p:cNvPr>
          <p:cNvSpPr txBox="1"/>
          <p:nvPr/>
        </p:nvSpPr>
        <p:spPr>
          <a:xfrm>
            <a:off x="449989" y="4154171"/>
            <a:ext cx="4839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为何值，方程总有实数根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2215</Words>
  <Application>Microsoft Office PowerPoint</Application>
  <PresentationFormat>宽屏</PresentationFormat>
  <Paragraphs>150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2024-04-28T03:11:19Z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